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6" r:id="rId2"/>
    <p:sldId id="257" r:id="rId3"/>
    <p:sldId id="364" r:id="rId4"/>
    <p:sldId id="366" r:id="rId5"/>
    <p:sldId id="367" r:id="rId6"/>
    <p:sldId id="368" r:id="rId7"/>
    <p:sldId id="369" r:id="rId8"/>
    <p:sldId id="377" r:id="rId9"/>
    <p:sldId id="365" r:id="rId10"/>
    <p:sldId id="370" r:id="rId11"/>
    <p:sldId id="298" r:id="rId12"/>
    <p:sldId id="259" r:id="rId13"/>
    <p:sldId id="376" r:id="rId14"/>
    <p:sldId id="299" r:id="rId15"/>
    <p:sldId id="342" r:id="rId16"/>
    <p:sldId id="343" r:id="rId17"/>
    <p:sldId id="345" r:id="rId18"/>
    <p:sldId id="344" r:id="rId19"/>
    <p:sldId id="304" r:id="rId20"/>
    <p:sldId id="305" r:id="rId21"/>
    <p:sldId id="375" r:id="rId22"/>
    <p:sldId id="261" r:id="rId23"/>
    <p:sldId id="320" r:id="rId24"/>
    <p:sldId id="290" r:id="rId25"/>
    <p:sldId id="321" r:id="rId26"/>
    <p:sldId id="322" r:id="rId27"/>
    <p:sldId id="262" r:id="rId28"/>
    <p:sldId id="263" r:id="rId29"/>
    <p:sldId id="277" r:id="rId30"/>
    <p:sldId id="264" r:id="rId31"/>
    <p:sldId id="265" r:id="rId32"/>
    <p:sldId id="266" r:id="rId33"/>
    <p:sldId id="267" r:id="rId34"/>
    <p:sldId id="268" r:id="rId35"/>
    <p:sldId id="269" r:id="rId36"/>
    <p:sldId id="270" r:id="rId37"/>
    <p:sldId id="271" r:id="rId38"/>
    <p:sldId id="272" r:id="rId39"/>
    <p:sldId id="281" r:id="rId40"/>
    <p:sldId id="282" r:id="rId41"/>
    <p:sldId id="288" r:id="rId42"/>
    <p:sldId id="306" r:id="rId43"/>
    <p:sldId id="349" r:id="rId44"/>
    <p:sldId id="289" r:id="rId45"/>
    <p:sldId id="286" r:id="rId46"/>
    <p:sldId id="284" r:id="rId47"/>
    <p:sldId id="285" r:id="rId48"/>
    <p:sldId id="346" r:id="rId49"/>
    <p:sldId id="287" r:id="rId50"/>
    <p:sldId id="371" r:id="rId51"/>
    <p:sldId id="372" r:id="rId52"/>
    <p:sldId id="373" r:id="rId53"/>
    <p:sldId id="374" r:id="rId54"/>
    <p:sldId id="273" r:id="rId55"/>
    <p:sldId id="291" r:id="rId56"/>
    <p:sldId id="293" r:id="rId57"/>
    <p:sldId id="294" r:id="rId58"/>
    <p:sldId id="308" r:id="rId59"/>
    <p:sldId id="292" r:id="rId60"/>
    <p:sldId id="296" r:id="rId61"/>
    <p:sldId id="297" r:id="rId62"/>
    <p:sldId id="274" r:id="rId63"/>
    <p:sldId id="326" r:id="rId64"/>
    <p:sldId id="327" r:id="rId65"/>
    <p:sldId id="278" r:id="rId66"/>
    <p:sldId id="328" r:id="rId67"/>
    <p:sldId id="275" r:id="rId68"/>
    <p:sldId id="330" r:id="rId69"/>
    <p:sldId id="276" r:id="rId70"/>
    <p:sldId id="331" r:id="rId71"/>
    <p:sldId id="333" r:id="rId72"/>
    <p:sldId id="354" r:id="rId73"/>
    <p:sldId id="378" r:id="rId74"/>
    <p:sldId id="303" r:id="rId7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F3300"/>
    <a:srgbClr val="000066"/>
    <a:srgbClr val="3333CC"/>
    <a:srgbClr val="0000CC"/>
    <a:srgbClr val="339966"/>
    <a:srgbClr val="0033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94645" autoAdjust="0"/>
  </p:normalViewPr>
  <p:slideViewPr>
    <p:cSldViewPr snapToGrid="0">
      <p:cViewPr varScale="1">
        <p:scale>
          <a:sx n="84" d="100"/>
          <a:sy n="84"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56"/>
    </p:cViewPr>
  </p:sorterViewPr>
  <p:notesViewPr>
    <p:cSldViewPr snapToGrid="0">
      <p:cViewPr varScale="1">
        <p:scale>
          <a:sx n="61" d="100"/>
          <a:sy n="61" d="100"/>
        </p:scale>
        <p:origin x="-1698" y="-6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5.w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4" Type="http://schemas.openxmlformats.org/officeDocument/2006/relationships/image" Target="../media/image10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lvl1pPr defTabSz="966788">
              <a:defRPr sz="1200"/>
            </a:lvl1pPr>
          </a:lstStyle>
          <a:p>
            <a:endParaRPr lang="en-US"/>
          </a:p>
        </p:txBody>
      </p:sp>
      <p:sp>
        <p:nvSpPr>
          <p:cNvPr id="2765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lvl1pPr algn="r" defTabSz="966788">
              <a:defRPr sz="1200"/>
            </a:lvl1pPr>
          </a:lstStyle>
          <a:p>
            <a:endParaRPr lang="en-US"/>
          </a:p>
        </p:txBody>
      </p:sp>
      <p:sp>
        <p:nvSpPr>
          <p:cNvPr id="2765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defTabSz="966788">
              <a:defRPr sz="1200"/>
            </a:lvl1pPr>
          </a:lstStyle>
          <a:p>
            <a:endParaRPr lang="en-US"/>
          </a:p>
        </p:txBody>
      </p:sp>
      <p:sp>
        <p:nvSpPr>
          <p:cNvPr id="2765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algn="r" defTabSz="966788">
              <a:defRPr sz="1200"/>
            </a:lvl1pPr>
          </a:lstStyle>
          <a:p>
            <a:fld id="{ED7B8544-5C04-4921-91C1-77FDE11253B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lvl1pPr defTabSz="966788">
              <a:defRPr sz="1200"/>
            </a:lvl1pPr>
          </a:lstStyle>
          <a:p>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lvl1pPr algn="r" defTabSz="966788">
              <a:defRPr sz="1200"/>
            </a:lvl1pPr>
          </a:lstStyle>
          <a:p>
            <a:endParaRPr lang="en-US"/>
          </a:p>
        </p:txBody>
      </p:sp>
      <p:sp>
        <p:nvSpPr>
          <p:cNvPr id="4100"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644" tIns="48323" rIns="96644" bIns="483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defTabSz="966788">
              <a:defRPr sz="1200"/>
            </a:lvl1pPr>
          </a:lstStyle>
          <a:p>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44" tIns="48323" rIns="96644" bIns="48323" numCol="1" anchor="b" anchorCtr="0" compatLnSpc="1">
            <a:prstTxWarp prst="textNoShape">
              <a:avLst/>
            </a:prstTxWarp>
          </a:bodyPr>
          <a:lstStyle>
            <a:lvl1pPr algn="r" defTabSz="966788">
              <a:defRPr sz="1200"/>
            </a:lvl1pPr>
          </a:lstStyle>
          <a:p>
            <a:fld id="{D1951018-9D86-4B19-B1B4-0775F4E06CE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E71E7-2558-4C72-B85C-F3B105E56032}" type="slidenum">
              <a:rPr lang="en-US"/>
              <a:pPr/>
              <a:t>1</a:t>
            </a:fld>
            <a:endParaRPr lang="en-US"/>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0671F-78DF-4AB0-9497-9A11F0481840}" type="slidenum">
              <a:rPr lang="en-US"/>
              <a:pPr/>
              <a:t>10</a:t>
            </a:fld>
            <a:endParaRPr lang="en-US"/>
          </a:p>
        </p:txBody>
      </p:sp>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3B3FF-0C4A-4300-9D9D-692F04F8A3A6}" type="slidenum">
              <a:rPr lang="en-US"/>
              <a:pPr/>
              <a:t>11</a:t>
            </a:fld>
            <a:endParaRPr lang="en-US"/>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2FF61-5957-40BA-8A58-663FB8C68998}" type="slidenum">
              <a:rPr lang="en-US"/>
              <a:pPr/>
              <a:t>12</a:t>
            </a:fld>
            <a:endParaRPr 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A39C4-13C5-48DF-A87B-4A2D46112764}" type="slidenum">
              <a:rPr lang="en-US"/>
              <a:pPr/>
              <a:t>13</a:t>
            </a:fld>
            <a:endParaRPr lang="en-US"/>
          </a:p>
        </p:txBody>
      </p:sp>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D5794-927C-4B05-9F57-48C4FD405FB1}" type="slidenum">
              <a:rPr lang="en-US"/>
              <a:pPr/>
              <a:t>14</a:t>
            </a:fld>
            <a:endParaRPr lang="en-US"/>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35EB5-5244-47C9-A872-493DBF30B513}" type="slidenum">
              <a:rPr lang="en-US"/>
              <a:pPr/>
              <a:t>15</a:t>
            </a:fld>
            <a:endParaRPr 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22409-941F-4A18-9EF7-A6F29BE55293}" type="slidenum">
              <a:rPr lang="en-US"/>
              <a:pPr/>
              <a:t>16</a:t>
            </a:fld>
            <a:endParaRPr lang="en-US"/>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A81F7-6A6F-4323-BCAB-31054925B338}" type="slidenum">
              <a:rPr lang="en-US"/>
              <a:pPr/>
              <a:t>17</a:t>
            </a:fld>
            <a:endParaRPr lang="en-US"/>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0A909-C8AE-47C4-AEFB-4FE203ED7F95}" type="slidenum">
              <a:rPr lang="en-US"/>
              <a:pPr/>
              <a:t>18</a:t>
            </a:fld>
            <a:endParaRPr 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D20E1-24EE-409C-9BDA-E9D207C0EE90}" type="slidenum">
              <a:rPr lang="en-US"/>
              <a:pPr/>
              <a:t>19</a:t>
            </a:fld>
            <a:endParaRPr 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E3A88D-6967-4FE8-A309-0C783875B97D}" type="slidenum">
              <a:rPr lang="en-US"/>
              <a:pPr/>
              <a:t>2</a:t>
            </a:fld>
            <a:endParaRPr lang="en-US"/>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683D3-AFCA-41C1-AC15-2C55070D3835}" type="slidenum">
              <a:rPr lang="en-US"/>
              <a:pPr/>
              <a:t>20</a:t>
            </a:fld>
            <a:endParaRPr 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72DC0-C832-4021-915C-09B94002FFB9}" type="slidenum">
              <a:rPr lang="en-US"/>
              <a:pPr/>
              <a:t>21</a:t>
            </a:fld>
            <a:endParaRPr lang="en-US"/>
          </a:p>
        </p:txBody>
      </p:sp>
      <p:sp>
        <p:nvSpPr>
          <p:cNvPr id="249858" name="Rectangle 2"/>
          <p:cNvSpPr>
            <a:spLocks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2947B-01B0-4308-9F76-F77136E46041}" type="slidenum">
              <a:rPr lang="en-US"/>
              <a:pPr/>
              <a:t>22</a:t>
            </a:fld>
            <a:endParaRPr lang="en-US"/>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EF724-EA88-4839-9972-B897BF6C6748}" type="slidenum">
              <a:rPr lang="en-US"/>
              <a:pPr/>
              <a:t>23</a:t>
            </a:fld>
            <a:endParaRPr lang="en-US"/>
          </a:p>
        </p:txBody>
      </p:sp>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0B6AC-3849-42D1-B4B6-6FEB5A18E032}" type="slidenum">
              <a:rPr lang="en-US"/>
              <a:pPr/>
              <a:t>24</a:t>
            </a:fld>
            <a:endParaRPr lang="en-US"/>
          </a:p>
        </p:txBody>
      </p:sp>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5456D-CF00-4638-A7BF-7856B52D8F83}" type="slidenum">
              <a:rPr lang="en-US"/>
              <a:pPr/>
              <a:t>25</a:t>
            </a:fld>
            <a:endParaRPr lang="en-US"/>
          </a:p>
        </p:txBody>
      </p:sp>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C24C9D-DF87-456C-88D4-89CD2FB83B8B}" type="slidenum">
              <a:rPr lang="en-US"/>
              <a:pPr/>
              <a:t>26</a:t>
            </a:fld>
            <a:endParaRPr lang="en-US"/>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BF5B8-8C0E-448A-AD3B-B684371680E6}" type="slidenum">
              <a:rPr lang="en-US"/>
              <a:pPr/>
              <a:t>27</a:t>
            </a:fld>
            <a:endParaRPr 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61C62-166B-4928-97FD-ADE756760E9F}" type="slidenum">
              <a:rPr lang="en-US"/>
              <a:pPr/>
              <a:t>28</a:t>
            </a:fld>
            <a:endParaRPr 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A8F70-86AB-456B-88C4-606B511EB6C5}" type="slidenum">
              <a:rPr lang="en-US"/>
              <a:pPr/>
              <a:t>29</a:t>
            </a:fld>
            <a:endParaRPr lang="en-US"/>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FF121-36FE-482C-956A-EFA375E855AB}" type="slidenum">
              <a:rPr lang="en-US"/>
              <a:pPr/>
              <a:t>3</a:t>
            </a:fld>
            <a:endParaRPr lang="en-US"/>
          </a:p>
        </p:txBody>
      </p:sp>
      <p:sp>
        <p:nvSpPr>
          <p:cNvPr id="224258" name="Rectangle 2"/>
          <p:cNvSpPr>
            <a:spLocks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A91C8-186E-4E03-AA51-ACC747782929}" type="slidenum">
              <a:rPr lang="en-US"/>
              <a:pPr/>
              <a:t>30</a:t>
            </a:fld>
            <a:endParaRPr lang="en-US"/>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CF308-A29A-4214-8C78-F95C6B1C524B}" type="slidenum">
              <a:rPr lang="en-US"/>
              <a:pPr/>
              <a:t>31</a:t>
            </a:fld>
            <a:endParaRPr 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B7534-89AE-4CC8-9BAE-2CB4C1AB3308}" type="slidenum">
              <a:rPr lang="en-US"/>
              <a:pPr/>
              <a:t>32</a:t>
            </a:fld>
            <a:endParaRPr 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A8402-7A5F-412A-A073-DAA46D71A3B4}" type="slidenum">
              <a:rPr lang="en-US"/>
              <a:pPr/>
              <a:t>33</a:t>
            </a:fld>
            <a:endParaRPr 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83456-0949-4D96-A734-C4A970F5C3EA}" type="slidenum">
              <a:rPr lang="en-US"/>
              <a:pPr/>
              <a:t>34</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43C04-DB4D-4C34-BEBD-AA803E6A374D}" type="slidenum">
              <a:rPr lang="en-US"/>
              <a:pPr/>
              <a:t>35</a:t>
            </a:fld>
            <a:endParaRPr 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79D51-B5BD-4308-A5CD-389947F6CDCA}" type="slidenum">
              <a:rPr lang="en-US"/>
              <a:pPr/>
              <a:t>36</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E465F-6A20-48FF-A3F6-FEA85DB746CD}" type="slidenum">
              <a:rPr lang="en-US"/>
              <a:pPr/>
              <a:t>37</a:t>
            </a:fld>
            <a:endParaRPr 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81926-3079-4F5A-9185-19760526383B}" type="slidenum">
              <a:rPr lang="en-US"/>
              <a:pPr/>
              <a:t>38</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08080D-E53D-4DD6-8266-633DB0647349}" type="slidenum">
              <a:rPr lang="en-US"/>
              <a:pPr/>
              <a:t>39</a:t>
            </a:fld>
            <a:endParaRPr 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37052-3424-41A6-8E98-3B9CD2D57704}" type="slidenum">
              <a:rPr lang="en-US"/>
              <a:pPr/>
              <a:t>4</a:t>
            </a:fld>
            <a:endParaRPr lang="en-US"/>
          </a:p>
        </p:txBody>
      </p:sp>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D37EF-4BAC-4FBF-BB4E-9DD5033AE7C7}" type="slidenum">
              <a:rPr lang="en-US"/>
              <a:pPr/>
              <a:t>40</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CB878-3669-4DED-9121-605B0D59C339}" type="slidenum">
              <a:rPr lang="en-US"/>
              <a:pPr/>
              <a:t>41</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2D10E-C3F9-4FCD-9B61-6237A27B94C0}" type="slidenum">
              <a:rPr lang="en-US"/>
              <a:pPr/>
              <a:t>42</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5892D-345B-4045-ABC0-F5830D5E1FA3}" type="slidenum">
              <a:rPr lang="en-US"/>
              <a:pPr/>
              <a:t>43</a:t>
            </a:fld>
            <a:endParaRPr lang="en-US"/>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5CCF5-596F-4A21-9CD6-607A815E3B2E}" type="slidenum">
              <a:rPr lang="en-US"/>
              <a:pPr/>
              <a:t>44</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7F357-6B31-443B-B000-9B00ED3232C4}" type="slidenum">
              <a:rPr lang="en-US"/>
              <a:pPr/>
              <a:t>45</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2CBCD-9D5D-430D-805A-693E34F53435}" type="slidenum">
              <a:rPr lang="en-US"/>
              <a:pPr/>
              <a:t>46</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8F450-441A-4A27-AF9C-99521ED30B7F}" type="slidenum">
              <a:rPr lang="en-US"/>
              <a:pPr/>
              <a:t>47</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39F15-CD5F-47B1-A494-27BE0BB497BB}" type="slidenum">
              <a:rPr lang="en-US"/>
              <a:pPr/>
              <a:t>48</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E9642-9FC3-4111-B07E-E6189E9DD46F}" type="slidenum">
              <a:rPr lang="en-US"/>
              <a:pPr/>
              <a:t>49</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D4888-B943-4145-A179-546802D38B85}" type="slidenum">
              <a:rPr lang="en-US"/>
              <a:pPr/>
              <a:t>5</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6E627-F082-48FE-AD43-9B0F60468DC6}" type="slidenum">
              <a:rPr lang="en-US"/>
              <a:pPr/>
              <a:t>50</a:t>
            </a:fld>
            <a:endParaRPr lang="en-US"/>
          </a:p>
        </p:txBody>
      </p:sp>
      <p:sp>
        <p:nvSpPr>
          <p:cNvPr id="241666" name="Rectangle 2"/>
          <p:cNvSpPr>
            <a:spLocks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A1457-3428-4D7E-BF42-85211792ABE5}" type="slidenum">
              <a:rPr lang="en-US"/>
              <a:pPr/>
              <a:t>51</a:t>
            </a:fld>
            <a:endParaRPr lang="en-US"/>
          </a:p>
        </p:txBody>
      </p:sp>
      <p:sp>
        <p:nvSpPr>
          <p:cNvPr id="243714" name="Rectangle 2"/>
          <p:cNvSpPr>
            <a:spLocks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58EC8-8CA5-4B00-A43F-9DE667404D18}" type="slidenum">
              <a:rPr lang="en-US"/>
              <a:pPr/>
              <a:t>52</a:t>
            </a:fld>
            <a:endParaRPr lang="en-US"/>
          </a:p>
        </p:txBody>
      </p:sp>
      <p:sp>
        <p:nvSpPr>
          <p:cNvPr id="245762" name="Rectangle 2"/>
          <p:cNvSpPr>
            <a:spLocks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C0B65-AB00-4A43-9B90-A681F2F90413}" type="slidenum">
              <a:rPr lang="en-US"/>
              <a:pPr/>
              <a:t>53</a:t>
            </a:fld>
            <a:endParaRPr lang="en-US"/>
          </a:p>
        </p:txBody>
      </p:sp>
      <p:sp>
        <p:nvSpPr>
          <p:cNvPr id="247810" name="Rectangle 2"/>
          <p:cNvSpPr>
            <a:spLocks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0D15E-672E-4758-8E6D-75D59B222601}" type="slidenum">
              <a:rPr lang="en-US"/>
              <a:pPr/>
              <a:t>54</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6192C-30CB-450F-AE71-3AF8BF758CA1}" type="slidenum">
              <a:rPr lang="en-US"/>
              <a:pPr/>
              <a:t>55</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17D0A-665B-45A6-BBFB-4E0EFAE59A9D}" type="slidenum">
              <a:rPr lang="en-US"/>
              <a:pPr/>
              <a:t>56</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D5666-93B6-4CFB-B90E-0D506B996C58}" type="slidenum">
              <a:rPr lang="en-US"/>
              <a:pPr/>
              <a:t>57</a:t>
            </a:fld>
            <a:endParaRPr 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31015-83FE-4F74-8C86-7B26EF300F22}" type="slidenum">
              <a:rPr lang="en-US"/>
              <a:pPr/>
              <a:t>58</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C67F51-197B-4C98-8F44-ECB56A34E3F8}" type="slidenum">
              <a:rPr lang="en-US"/>
              <a:pPr/>
              <a:t>59</a:t>
            </a:fld>
            <a:endParaRPr lang="en-US"/>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F9E7D-8D73-486D-98E3-405A3C446572}" type="slidenum">
              <a:rPr lang="en-US"/>
              <a:pPr/>
              <a:t>6</a:t>
            </a:fld>
            <a:endParaRPr lang="en-US"/>
          </a:p>
        </p:txBody>
      </p:sp>
      <p:sp>
        <p:nvSpPr>
          <p:cNvPr id="235522" name="Rectangle 2"/>
          <p:cNvSpPr>
            <a:spLocks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33B33-27C0-4B7B-A756-C6097D60F99C}" type="slidenum">
              <a:rPr lang="en-US"/>
              <a:pPr/>
              <a:t>60</a:t>
            </a:fld>
            <a:endParaRPr 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B9DDF-67A5-4303-A2E7-EB36E8B5AB68}" type="slidenum">
              <a:rPr lang="en-US"/>
              <a:pPr/>
              <a:t>61</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4805A-5B02-4446-9992-DF6F5443424F}" type="slidenum">
              <a:rPr lang="en-US"/>
              <a:pPr/>
              <a:t>62</a:t>
            </a:fld>
            <a:endParaRPr 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DEEE0-6C1C-4D48-BF2E-4F14E28524E4}" type="slidenum">
              <a:rPr lang="en-US"/>
              <a:pPr/>
              <a:t>63</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553C6-7C3C-47DD-A40C-D297549C9A49}" type="slidenum">
              <a:rPr lang="en-US"/>
              <a:pPr/>
              <a:t>64</a:t>
            </a:fld>
            <a:endParaRPr 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9F58E-9824-41C1-8707-C76E11913E70}" type="slidenum">
              <a:rPr lang="en-US"/>
              <a:pPr/>
              <a:t>65</a:t>
            </a:fld>
            <a:endParaRPr 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DB05A-3F93-4ED6-8A4C-0BA81DB20E51}" type="slidenum">
              <a:rPr lang="en-US"/>
              <a:pPr/>
              <a:t>66</a:t>
            </a:fld>
            <a:endParaRPr lang="en-US"/>
          </a:p>
        </p:txBody>
      </p:sp>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F7997-E7AA-4A8C-BF09-8ED6CEE6D6B0}" type="slidenum">
              <a:rPr lang="en-US"/>
              <a:pPr/>
              <a:t>67</a:t>
            </a:fld>
            <a:endParaRPr 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5B4B6-F393-473F-9653-2C4DACF6FCC9}" type="slidenum">
              <a:rPr lang="en-US"/>
              <a:pPr/>
              <a:t>68</a:t>
            </a:fld>
            <a:endParaRPr 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3C872-AEDB-4056-B870-DE69FC70FDDB}" type="slidenum">
              <a:rPr lang="en-US"/>
              <a:pPr/>
              <a:t>69</a:t>
            </a:fld>
            <a:endParaRPr lang="en-US"/>
          </a:p>
        </p:txBody>
      </p:sp>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BA468-B4E7-4AF8-8AF6-7B1ACE7B4B60}" type="slidenum">
              <a:rPr lang="en-US"/>
              <a:pPr/>
              <a:t>7</a:t>
            </a:fld>
            <a:endParaRPr lang="en-US"/>
          </a:p>
        </p:txBody>
      </p:sp>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CC0DC-658B-41C3-BCA5-A62299CD3A6C}" type="slidenum">
              <a:rPr lang="en-US"/>
              <a:pPr/>
              <a:t>70</a:t>
            </a:fld>
            <a:endParaRPr 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04893-0367-4383-8D6E-24E979D8BB9E}" type="slidenum">
              <a:rPr lang="en-US"/>
              <a:pPr/>
              <a:t>71</a:t>
            </a:fld>
            <a:endParaRPr 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08673-5B1E-4D7B-AAFC-1E97CF257F4D}" type="slidenum">
              <a:rPr lang="en-US"/>
              <a:pPr/>
              <a:t>72</a:t>
            </a:fld>
            <a:endParaRPr lang="en-US"/>
          </a:p>
        </p:txBody>
      </p:sp>
      <p:sp>
        <p:nvSpPr>
          <p:cNvPr id="221186" name="Rectangle 2"/>
          <p:cNvSpPr>
            <a:spLocks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FE594-CF9F-4D9C-80DC-A96BD8445062}" type="slidenum">
              <a:rPr lang="en-US"/>
              <a:pPr/>
              <a:t>73</a:t>
            </a:fld>
            <a:endParaRPr lang="en-US"/>
          </a:p>
        </p:txBody>
      </p:sp>
      <p:sp>
        <p:nvSpPr>
          <p:cNvPr id="259074" name="Rectangle 2"/>
          <p:cNvSpPr>
            <a:spLocks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F4EC2-0B3E-4700-B5EA-8C33B1637D0C}" type="slidenum">
              <a:rPr lang="en-US"/>
              <a:pPr/>
              <a:t>74</a:t>
            </a:fld>
            <a:endParaRPr 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B06D6-4C67-4D44-A5C9-10FD4E027D92}" type="slidenum">
              <a:rPr lang="en-US"/>
              <a:pPr/>
              <a:t>8</a:t>
            </a:fld>
            <a:endParaRPr lang="en-US"/>
          </a:p>
        </p:txBody>
      </p:sp>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89EFC-B008-46BB-B5E4-A0BEF8058155}" type="slidenum">
              <a:rPr lang="en-US"/>
              <a:pPr/>
              <a:t>9</a:t>
            </a:fld>
            <a:endParaRPr lang="en-US"/>
          </a:p>
        </p:txBody>
      </p:sp>
      <p:sp>
        <p:nvSpPr>
          <p:cNvPr id="228354" name="Rectangle 2"/>
          <p:cNvSpPr>
            <a:spLocks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6E4313-233B-44B4-BC32-0D6D6B78138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42FB9C-D242-4538-8EB6-6D3C2762A9F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934F66-26CD-4CB3-BD8F-CB0BD5B407D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3A8EA7-ED67-4469-86D9-D3DC4231836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286E53-7EA5-4549-BDE1-197132914D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2D552B-574E-46C0-BC3C-AA1823BE6D4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307E7CD-EBB6-4666-A0BC-F3B81AF5A10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6248C38-C32A-4EC1-9840-BE29DA4FEAF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7505F8-B63B-47FD-9D8E-1309DF9E37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D923C6-80B6-41B4-A94C-0E33A18F9F4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02FD55-6F86-490C-9DD7-3357A794DD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3124200"/>
          </a:xfrm>
          <a:prstGeom prst="rect">
            <a:avLst/>
          </a:prstGeom>
          <a:gradFill rotWithShape="0">
            <a:gsLst>
              <a:gs pos="0">
                <a:srgbClr val="000099"/>
              </a:gs>
              <a:gs pos="100000">
                <a:srgbClr val="FFFFFF"/>
              </a:gs>
            </a:gsLst>
            <a:lin ang="5400000" scaled="1"/>
          </a:gra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99"/>
                </a:solidFill>
                <a:latin typeface="+mn-lt"/>
              </a:defRPr>
            </a:lvl1pPr>
          </a:lstStyle>
          <a:p>
            <a:fld id="{AFABD6CF-7485-40BA-88ED-8403DE6542B5}" type="slidenum">
              <a:rPr lang="en-US"/>
              <a:pPr/>
              <a:t>‹#›</a:t>
            </a:fld>
            <a:endParaRPr lang="en-US"/>
          </a:p>
        </p:txBody>
      </p:sp>
      <p:pic>
        <p:nvPicPr>
          <p:cNvPr id="1034" name="Picture 10" descr="1line_color"/>
          <p:cNvPicPr>
            <a:picLocks noChangeAspect="1" noChangeArrowheads="1"/>
          </p:cNvPicPr>
          <p:nvPr userDrawn="1"/>
        </p:nvPicPr>
        <p:blipFill>
          <a:blip r:embed="rId13"/>
          <a:srcRect/>
          <a:stretch>
            <a:fillRect/>
          </a:stretch>
        </p:blipFill>
        <p:spPr bwMode="auto">
          <a:xfrm>
            <a:off x="2743200" y="6248400"/>
            <a:ext cx="3656013" cy="41751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3200" b="1">
          <a:solidFill>
            <a:srgbClr val="FFFF00"/>
          </a:solidFill>
          <a:latin typeface="+mj-lt"/>
          <a:ea typeface="+mj-ea"/>
          <a:cs typeface="+mj-cs"/>
        </a:defRPr>
      </a:lvl1pPr>
      <a:lvl2pPr algn="ctr" rtl="0" fontAlgn="base">
        <a:spcBef>
          <a:spcPct val="0"/>
        </a:spcBef>
        <a:spcAft>
          <a:spcPct val="0"/>
        </a:spcAft>
        <a:defRPr sz="3200" b="1">
          <a:solidFill>
            <a:srgbClr val="FFFF00"/>
          </a:solidFill>
          <a:latin typeface="Arial" charset="0"/>
        </a:defRPr>
      </a:lvl2pPr>
      <a:lvl3pPr algn="ctr" rtl="0" fontAlgn="base">
        <a:spcBef>
          <a:spcPct val="0"/>
        </a:spcBef>
        <a:spcAft>
          <a:spcPct val="0"/>
        </a:spcAft>
        <a:defRPr sz="3200" b="1">
          <a:solidFill>
            <a:srgbClr val="FFFF00"/>
          </a:solidFill>
          <a:latin typeface="Arial" charset="0"/>
        </a:defRPr>
      </a:lvl3pPr>
      <a:lvl4pPr algn="ctr" rtl="0" fontAlgn="base">
        <a:spcBef>
          <a:spcPct val="0"/>
        </a:spcBef>
        <a:spcAft>
          <a:spcPct val="0"/>
        </a:spcAft>
        <a:defRPr sz="3200" b="1">
          <a:solidFill>
            <a:srgbClr val="FFFF00"/>
          </a:solidFill>
          <a:latin typeface="Arial" charset="0"/>
        </a:defRPr>
      </a:lvl4pPr>
      <a:lvl5pPr algn="ctr" rtl="0" fontAlgn="base">
        <a:spcBef>
          <a:spcPct val="0"/>
        </a:spcBef>
        <a:spcAft>
          <a:spcPct val="0"/>
        </a:spcAft>
        <a:defRPr sz="3200" b="1">
          <a:solidFill>
            <a:srgbClr val="FFFF00"/>
          </a:solidFill>
          <a:latin typeface="Arial" charset="0"/>
        </a:defRPr>
      </a:lvl5pPr>
      <a:lvl6pPr marL="457200" algn="ctr" rtl="0" fontAlgn="base">
        <a:spcBef>
          <a:spcPct val="0"/>
        </a:spcBef>
        <a:spcAft>
          <a:spcPct val="0"/>
        </a:spcAft>
        <a:defRPr sz="3200" b="1">
          <a:solidFill>
            <a:srgbClr val="FFFF00"/>
          </a:solidFill>
          <a:latin typeface="Arial" charset="0"/>
        </a:defRPr>
      </a:lvl6pPr>
      <a:lvl7pPr marL="914400" algn="ctr" rtl="0" fontAlgn="base">
        <a:spcBef>
          <a:spcPct val="0"/>
        </a:spcBef>
        <a:spcAft>
          <a:spcPct val="0"/>
        </a:spcAft>
        <a:defRPr sz="3200" b="1">
          <a:solidFill>
            <a:srgbClr val="FFFF00"/>
          </a:solidFill>
          <a:latin typeface="Arial" charset="0"/>
        </a:defRPr>
      </a:lvl7pPr>
      <a:lvl8pPr marL="1371600" algn="ctr" rtl="0" fontAlgn="base">
        <a:spcBef>
          <a:spcPct val="0"/>
        </a:spcBef>
        <a:spcAft>
          <a:spcPct val="0"/>
        </a:spcAft>
        <a:defRPr sz="3200" b="1">
          <a:solidFill>
            <a:srgbClr val="FFFF00"/>
          </a:solidFill>
          <a:latin typeface="Arial" charset="0"/>
        </a:defRPr>
      </a:lvl8pPr>
      <a:lvl9pPr marL="1828800" algn="ctr" rtl="0" fontAlgn="base">
        <a:spcBef>
          <a:spcPct val="0"/>
        </a:spcBef>
        <a:spcAft>
          <a:spcPct val="0"/>
        </a:spcAft>
        <a:defRPr sz="3200" b="1">
          <a:solidFill>
            <a:srgbClr val="FFFF00"/>
          </a:solidFill>
          <a:latin typeface="Arial" charset="0"/>
        </a:defRPr>
      </a:lvl9pPr>
    </p:titleStyle>
    <p:bodyStyle>
      <a:lvl1pPr marL="342900" indent="-342900" algn="l" rtl="0" fontAlgn="base">
        <a:lnSpc>
          <a:spcPct val="120000"/>
        </a:lnSpc>
        <a:spcBef>
          <a:spcPct val="40000"/>
        </a:spcBef>
        <a:spcAft>
          <a:spcPct val="0"/>
        </a:spcAft>
        <a:buFont typeface="Wingdings" pitchFamily="2" charset="2"/>
        <a:buChar char="§"/>
        <a:defRPr sz="3000">
          <a:solidFill>
            <a:schemeClr val="tx1"/>
          </a:solidFill>
          <a:latin typeface="+mn-lt"/>
          <a:ea typeface="+mn-ea"/>
          <a:cs typeface="+mn-cs"/>
        </a:defRPr>
      </a:lvl1pPr>
      <a:lvl2pPr marL="742950" indent="-285750" algn="l" rtl="0" fontAlgn="base">
        <a:lnSpc>
          <a:spcPct val="110000"/>
        </a:lnSpc>
        <a:spcBef>
          <a:spcPct val="20000"/>
        </a:spcBef>
        <a:spcAft>
          <a:spcPct val="0"/>
        </a:spcAft>
        <a:buChar char="–"/>
        <a:defRPr sz="2800">
          <a:solidFill>
            <a:schemeClr val="tx1"/>
          </a:solidFill>
          <a:latin typeface="+mn-lt"/>
        </a:defRPr>
      </a:lvl2pPr>
      <a:lvl3pPr marL="1143000" indent="-228600" algn="l" rtl="0" fontAlgn="base">
        <a:lnSpc>
          <a:spcPct val="110000"/>
        </a:lnSpc>
        <a:spcBef>
          <a:spcPct val="20000"/>
        </a:spcBef>
        <a:spcAft>
          <a:spcPct val="0"/>
        </a:spcAft>
        <a:buChar char="•"/>
        <a:defRPr sz="2400">
          <a:solidFill>
            <a:schemeClr val="tx1"/>
          </a:solidFill>
          <a:latin typeface="+mn-lt"/>
        </a:defRPr>
      </a:lvl3pPr>
      <a:lvl4pPr marL="1600200" indent="-228600" algn="l" rtl="0" fontAlgn="base">
        <a:lnSpc>
          <a:spcPct val="110000"/>
        </a:lnSpc>
        <a:spcBef>
          <a:spcPct val="20000"/>
        </a:spcBef>
        <a:spcAft>
          <a:spcPct val="0"/>
        </a:spcAft>
        <a:buChar char="–"/>
        <a:defRPr sz="2000">
          <a:solidFill>
            <a:schemeClr val="tx1"/>
          </a:solidFill>
          <a:latin typeface="+mn-lt"/>
        </a:defRPr>
      </a:lvl4pPr>
      <a:lvl5pPr marL="2057400" indent="-228600" algn="l" rtl="0" fontAlgn="base">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61.emf"/></Relationships>
</file>

<file path=ppt/slides/_rels/slide4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60.jpeg"/><Relationship Id="rId4" Type="http://schemas.openxmlformats.org/officeDocument/2006/relationships/image" Target="../media/image64.emf"/></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5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76.jpeg"/></Relationships>
</file>

<file path=ppt/slides/_rels/slide52.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79.jpeg"/><Relationship Id="rId4" Type="http://schemas.openxmlformats.org/officeDocument/2006/relationships/image" Target="../media/image78.jpeg"/></Relationships>
</file>

<file path=ppt/slides/_rels/slide5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60.jpeg"/></Relationships>
</file>

<file path=ppt/slides/_rels/slide57.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6.emf"/></Relationships>
</file>

<file path=ppt/slides/_rels/slide58.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5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60.jpeg"/></Relationships>
</file>

<file path=ppt/slides/_rels/slide6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63.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oleObject" Target="../embeddings/oleObject13.bin"/><Relationship Id="rId10" Type="http://schemas.openxmlformats.org/officeDocument/2006/relationships/oleObject" Target="../embeddings/oleObject18.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65.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5.emf"/></Relationships>
</file>

<file path=ppt/slides/_rels/slide66.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08.emf"/><Relationship Id="rId4" Type="http://schemas.openxmlformats.org/officeDocument/2006/relationships/image" Target="../media/image107.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B43858A-5DFD-4120-86BB-35E1A466A2DF}" type="slidenum">
              <a:rPr lang="en-US"/>
              <a:pPr/>
              <a:t>1</a:t>
            </a:fld>
            <a:endParaRPr lang="en-US"/>
          </a:p>
        </p:txBody>
      </p:sp>
      <p:sp>
        <p:nvSpPr>
          <p:cNvPr id="2050" name="Rectangle 2"/>
          <p:cNvSpPr>
            <a:spLocks noGrp="1" noChangeArrowheads="1"/>
          </p:cNvSpPr>
          <p:nvPr>
            <p:ph type="title"/>
          </p:nvPr>
        </p:nvSpPr>
        <p:spPr>
          <a:xfrm>
            <a:off x="0" y="703263"/>
            <a:ext cx="9144000" cy="2276475"/>
          </a:xfrm>
          <a:effectLst>
            <a:outerShdw dist="35921" dir="2700000" algn="ctr" rotWithShape="0">
              <a:schemeClr val="hlink"/>
            </a:outerShdw>
          </a:effectLst>
        </p:spPr>
        <p:txBody>
          <a:bodyPr/>
          <a:lstStyle/>
          <a:p>
            <a:pPr>
              <a:lnSpc>
                <a:spcPct val="125000"/>
              </a:lnSpc>
            </a:pPr>
            <a:r>
              <a:rPr lang="en-US" sz="3500" b="0">
                <a:solidFill>
                  <a:srgbClr val="000066"/>
                </a:solidFill>
                <a:effectLst>
                  <a:outerShdw blurRad="38100" dist="38100" dir="2700000" algn="tl">
                    <a:srgbClr val="C0C0C0"/>
                  </a:outerShdw>
                </a:effectLst>
                <a:latin typeface="Verdana" pitchFamily="34" charset="0"/>
              </a:rPr>
              <a:t>Advanced Composite Material Applications in Structural Engineering</a:t>
            </a:r>
            <a:br>
              <a:rPr lang="en-US" sz="3500" b="0">
                <a:solidFill>
                  <a:srgbClr val="000066"/>
                </a:solidFill>
                <a:effectLst>
                  <a:outerShdw blurRad="38100" dist="38100" dir="2700000" algn="tl">
                    <a:srgbClr val="C0C0C0"/>
                  </a:outerShdw>
                </a:effectLst>
                <a:latin typeface="Verdana" pitchFamily="34" charset="0"/>
              </a:rPr>
            </a:br>
            <a:r>
              <a:rPr lang="en-US" sz="3500" b="0">
                <a:solidFill>
                  <a:srgbClr val="000066"/>
                </a:solidFill>
                <a:effectLst>
                  <a:outerShdw blurRad="38100" dist="38100" dir="2700000" algn="tl">
                    <a:srgbClr val="C0C0C0"/>
                  </a:outerShdw>
                </a:effectLst>
                <a:latin typeface="Verdana" pitchFamily="34" charset="0"/>
              </a:rPr>
              <a:t> </a:t>
            </a:r>
            <a:r>
              <a:rPr lang="en-US" sz="3500" b="0" i="1">
                <a:solidFill>
                  <a:srgbClr val="339966"/>
                </a:solidFill>
                <a:effectLst>
                  <a:outerShdw blurRad="38100" dist="38100" dir="2700000" algn="tl">
                    <a:srgbClr val="C0C0C0"/>
                  </a:outerShdw>
                </a:effectLst>
                <a:latin typeface="Times New Roman" pitchFamily="18" charset="0"/>
              </a:rPr>
              <a:t>Advances and Challenges</a:t>
            </a:r>
            <a:r>
              <a:rPr lang="en-US" sz="3500" b="0" i="1">
                <a:solidFill>
                  <a:srgbClr val="000066"/>
                </a:solidFill>
                <a:effectLst>
                  <a:outerShdw blurRad="38100" dist="38100" dir="2700000" algn="tl">
                    <a:srgbClr val="C0C0C0"/>
                  </a:outerShdw>
                </a:effectLst>
                <a:latin typeface="Times New Roman" pitchFamily="18" charset="0"/>
              </a:rPr>
              <a:t/>
            </a:r>
            <a:br>
              <a:rPr lang="en-US" sz="3500" b="0" i="1">
                <a:solidFill>
                  <a:srgbClr val="000066"/>
                </a:solidFill>
                <a:effectLst>
                  <a:outerShdw blurRad="38100" dist="38100" dir="2700000" algn="tl">
                    <a:srgbClr val="C0C0C0"/>
                  </a:outerShdw>
                </a:effectLst>
                <a:latin typeface="Times New Roman" pitchFamily="18" charset="0"/>
              </a:rPr>
            </a:br>
            <a:r>
              <a:rPr lang="en-US" sz="4000">
                <a:solidFill>
                  <a:srgbClr val="000066"/>
                </a:solidFill>
              </a:rPr>
              <a:t> </a:t>
            </a:r>
            <a:endParaRPr lang="en-US">
              <a:solidFill>
                <a:srgbClr val="000066"/>
              </a:solidFill>
            </a:endParaRPr>
          </a:p>
        </p:txBody>
      </p:sp>
      <p:sp>
        <p:nvSpPr>
          <p:cNvPr id="2051" name="Text Box 3"/>
          <p:cNvSpPr txBox="1">
            <a:spLocks noChangeArrowheads="1"/>
          </p:cNvSpPr>
          <p:nvPr/>
        </p:nvSpPr>
        <p:spPr bwMode="auto">
          <a:xfrm>
            <a:off x="452438" y="3275013"/>
            <a:ext cx="7991475" cy="2646878"/>
          </a:xfrm>
          <a:prstGeom prst="rect">
            <a:avLst/>
          </a:prstGeom>
          <a:noFill/>
          <a:ln w="9525">
            <a:noFill/>
            <a:miter lim="800000"/>
            <a:headEnd/>
            <a:tailEnd/>
          </a:ln>
          <a:effectLst/>
        </p:spPr>
        <p:txBody>
          <a:bodyPr>
            <a:spAutoFit/>
          </a:bodyPr>
          <a:lstStyle/>
          <a:p>
            <a:pPr algn="ctr"/>
            <a:r>
              <a:rPr lang="en-US" dirty="0">
                <a:solidFill>
                  <a:srgbClr val="000066"/>
                </a:solidFill>
                <a:latin typeface="Verdana" pitchFamily="34" charset="0"/>
              </a:rPr>
              <a:t>By</a:t>
            </a:r>
          </a:p>
          <a:p>
            <a:pPr algn="ctr"/>
            <a:endParaRPr lang="en-US" dirty="0">
              <a:solidFill>
                <a:srgbClr val="000066"/>
              </a:solidFill>
              <a:latin typeface="Verdana" pitchFamily="34" charset="0"/>
            </a:endParaRPr>
          </a:p>
          <a:p>
            <a:pPr algn="ctr"/>
            <a:r>
              <a:rPr lang="en-US" sz="3200" dirty="0">
                <a:solidFill>
                  <a:srgbClr val="000066"/>
                </a:solidFill>
                <a:latin typeface="Verdana" pitchFamily="34" charset="0"/>
              </a:rPr>
              <a:t>Amjad  J. </a:t>
            </a:r>
            <a:r>
              <a:rPr lang="en-US" sz="3200" dirty="0" smtClean="0">
                <a:solidFill>
                  <a:srgbClr val="000066"/>
                </a:solidFill>
                <a:latin typeface="Verdana" pitchFamily="34" charset="0"/>
              </a:rPr>
              <a:t>Aref</a:t>
            </a:r>
          </a:p>
          <a:p>
            <a:pPr algn="ctr"/>
            <a:r>
              <a:rPr lang="en-US" sz="2000" dirty="0" smtClean="0">
                <a:solidFill>
                  <a:srgbClr val="000066"/>
                </a:solidFill>
                <a:latin typeface="Verdana" pitchFamily="34" charset="0"/>
              </a:rPr>
              <a:t>Associate Professor</a:t>
            </a:r>
            <a:endParaRPr lang="en-US" sz="2000" dirty="0">
              <a:solidFill>
                <a:srgbClr val="000066"/>
              </a:solidFill>
              <a:latin typeface="Verdana" pitchFamily="34" charset="0"/>
            </a:endParaRPr>
          </a:p>
          <a:p>
            <a:pPr algn="ctr"/>
            <a:endParaRPr lang="en-US" dirty="0">
              <a:solidFill>
                <a:srgbClr val="000066"/>
              </a:solidFill>
              <a:latin typeface="Verdana" pitchFamily="34" charset="0"/>
            </a:endParaRPr>
          </a:p>
          <a:p>
            <a:pPr algn="ctr"/>
            <a:endParaRPr lang="en-US" dirty="0">
              <a:solidFill>
                <a:srgbClr val="000066"/>
              </a:solidFill>
              <a:latin typeface="Verdana" pitchFamily="34" charset="0"/>
            </a:endParaRPr>
          </a:p>
          <a:p>
            <a:pPr algn="ctr"/>
            <a:r>
              <a:rPr lang="en-US" sz="1800" dirty="0">
                <a:solidFill>
                  <a:srgbClr val="339966"/>
                </a:solidFill>
                <a:latin typeface="Verdana" pitchFamily="34" charset="0"/>
              </a:rPr>
              <a:t>Structural Engineering Lecture Series </a:t>
            </a:r>
            <a:r>
              <a:rPr lang="en-US" sz="1800" dirty="0" smtClean="0">
                <a:solidFill>
                  <a:srgbClr val="339966"/>
                </a:solidFill>
                <a:latin typeface="Verdana" pitchFamily="34" charset="0"/>
              </a:rPr>
              <a:t>– September 22, </a:t>
            </a:r>
            <a:r>
              <a:rPr lang="en-US" sz="1800" dirty="0">
                <a:solidFill>
                  <a:srgbClr val="339966"/>
                </a:solidFill>
                <a:latin typeface="Verdana" pitchFamily="34" charset="0"/>
              </a:rPr>
              <a:t>2007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F860DEB-F6AF-4B46-A02D-C46AF9D221C1}" type="slidenum">
              <a:rPr lang="en-US"/>
              <a:pPr/>
              <a:t>10</a:t>
            </a:fld>
            <a:endParaRPr lang="en-US"/>
          </a:p>
        </p:txBody>
      </p:sp>
      <p:sp>
        <p:nvSpPr>
          <p:cNvPr id="238594" name="Rectangle 2"/>
          <p:cNvSpPr>
            <a:spLocks noGrp="1" noChangeArrowheads="1"/>
          </p:cNvSpPr>
          <p:nvPr>
            <p:ph type="title"/>
          </p:nvPr>
        </p:nvSpPr>
        <p:spPr/>
        <p:txBody>
          <a:bodyPr/>
          <a:lstStyle/>
          <a:p>
            <a:r>
              <a:rPr lang="en-US"/>
              <a:t>Typical Applications in Structural Engineering</a:t>
            </a:r>
          </a:p>
        </p:txBody>
      </p:sp>
      <p:sp>
        <p:nvSpPr>
          <p:cNvPr id="238595" name="Rectangle 3"/>
          <p:cNvSpPr>
            <a:spLocks noGrp="1" noChangeArrowheads="1"/>
          </p:cNvSpPr>
          <p:nvPr>
            <p:ph type="body" idx="1"/>
          </p:nvPr>
        </p:nvSpPr>
        <p:spPr/>
        <p:txBody>
          <a:bodyPr/>
          <a:lstStyle/>
          <a:p>
            <a:r>
              <a:rPr lang="en-US"/>
              <a:t>Retrofitting of beams and columns</a:t>
            </a:r>
          </a:p>
          <a:p>
            <a:r>
              <a:rPr lang="en-US"/>
              <a:t>Seismic Retrofitting</a:t>
            </a:r>
          </a:p>
          <a:p>
            <a:r>
              <a:rPr lang="en-US"/>
              <a:t>New applications</a:t>
            </a:r>
          </a:p>
          <a:p>
            <a:pPr lvl="1">
              <a:buClr>
                <a:srgbClr val="FF0000"/>
              </a:buClr>
              <a:buFont typeface="Wingdings" pitchFamily="2" charset="2"/>
              <a:buChar char="§"/>
            </a:pPr>
            <a:r>
              <a:rPr lang="en-US"/>
              <a:t>Bridge Deck</a:t>
            </a:r>
          </a:p>
          <a:p>
            <a:pPr lvl="1">
              <a:buClr>
                <a:srgbClr val="FF0000"/>
              </a:buClr>
              <a:buFont typeface="Wingdings" pitchFamily="2" charset="2"/>
              <a:buChar char="§"/>
            </a:pPr>
            <a:r>
              <a:rPr lang="en-US"/>
              <a:t>Bridge Superstructure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238595">
                                            <p:txEl>
                                              <p:pRg st="2" end="2"/>
                                            </p:txEl>
                                          </p:spTgt>
                                        </p:tgtEl>
                                        <p:attrNameLst>
                                          <p:attrName>style.fontFamily</p:attrName>
                                        </p:attrNameLst>
                                      </p:cBhvr>
                                      <p:to>
                                        <p:strVal val="Arial"/>
                                      </p:to>
                                    </p:set>
                                  </p:childTnLst>
                                  <p:subTnLst>
                                    <p:animClr clrSpc="rgb" dir="cw">
                                      <p:cBhvr override="childStyle">
                                        <p:cTn dur="1" fill="hold" display="0" masterRel="nextClick" afterEffect="1"/>
                                        <p:tgtEl>
                                          <p:spTgt spid="238595">
                                            <p:txEl>
                                              <p:pRg st="2" end="2"/>
                                            </p:txEl>
                                          </p:spTgt>
                                        </p:tgtEl>
                                        <p:attrNameLst>
                                          <p:attrName>ppt_c</p:attrName>
                                        </p:attrNameLst>
                                      </p:cBhvr>
                                      <p:to>
                                        <a:srgbClr val="006600"/>
                                      </p:to>
                                    </p:animClr>
                                  </p:subTnLst>
                                </p:cTn>
                              </p:par>
                            </p:childTnLst>
                          </p:cTn>
                        </p:par>
                      </p:childTnLst>
                    </p:cTn>
                  </p:par>
                  <p:par>
                    <p:cTn id="7" fill="hold">
                      <p:stCondLst>
                        <p:cond delay="indefinite"/>
                      </p:stCondLst>
                      <p:childTnLst>
                        <p:par>
                          <p:cTn id="8" fill="hold">
                            <p:stCondLst>
                              <p:cond delay="0"/>
                            </p:stCondLst>
                            <p:childTnLst>
                              <p:par>
                                <p:cTn id="9" presetID="2" presetClass="emph" presetSubtype="0" nodeType="clickEffect">
                                  <p:stCondLst>
                                    <p:cond delay="0"/>
                                  </p:stCondLst>
                                  <p:childTnLst>
                                    <p:set>
                                      <p:cBhvr override="childStyle">
                                        <p:cTn id="10" dur="indefinite"/>
                                        <p:tgtEl>
                                          <p:spTgt spid="238595">
                                            <p:txEl>
                                              <p:pRg st="3" end="3"/>
                                            </p:txEl>
                                          </p:spTgt>
                                        </p:tgtEl>
                                        <p:attrNameLst>
                                          <p:attrName>style.fontFamily</p:attrName>
                                        </p:attrNameLst>
                                      </p:cBhvr>
                                      <p:to>
                                        <p:strVal val="Arial"/>
                                      </p:to>
                                    </p:set>
                                  </p:childTnLst>
                                  <p:subTnLst>
                                    <p:animClr clrSpc="rgb" dir="cw">
                                      <p:cBhvr override="childStyle">
                                        <p:cTn dur="1" fill="hold" display="0" masterRel="nextClick" afterEffect="1"/>
                                        <p:tgtEl>
                                          <p:spTgt spid="238595">
                                            <p:txEl>
                                              <p:pRg st="3" end="3"/>
                                            </p:txEl>
                                          </p:spTgt>
                                        </p:tgtEl>
                                        <p:attrNameLst>
                                          <p:attrName>ppt_c</p:attrName>
                                        </p:attrNameLst>
                                      </p:cBhvr>
                                      <p:to>
                                        <a:schemeClr val="accent1"/>
                                      </p:to>
                                    </p:animClr>
                                  </p:subTnLst>
                                </p:cTn>
                              </p:par>
                              <p:par>
                                <p:cTn id="11" presetID="2" presetClass="emph" presetSubtype="0" nodeType="withEffect">
                                  <p:stCondLst>
                                    <p:cond delay="0"/>
                                  </p:stCondLst>
                                  <p:childTnLst>
                                    <p:set>
                                      <p:cBhvr override="childStyle">
                                        <p:cTn id="12" dur="indefinite"/>
                                        <p:tgtEl>
                                          <p:spTgt spid="238595">
                                            <p:txEl>
                                              <p:pRg st="4" end="4"/>
                                            </p:txEl>
                                          </p:spTgt>
                                        </p:tgtEl>
                                        <p:attrNameLst>
                                          <p:attrName>style.fontFamily</p:attrName>
                                        </p:attrNameLst>
                                      </p:cBhvr>
                                      <p:to>
                                        <p:strVal val="Arial"/>
                                      </p:to>
                                    </p:set>
                                  </p:childTnLst>
                                  <p:subTnLst>
                                    <p:animClr clrSpc="rgb" dir="cw">
                                      <p:cBhvr override="childStyle">
                                        <p:cTn dur="1" fill="hold" display="0" masterRel="nextClick" afterEffect="1"/>
                                        <p:tgtEl>
                                          <p:spTgt spid="23859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1196B9-2879-4B41-B7F3-1832E14B05C5}" type="slidenum">
              <a:rPr lang="en-US"/>
              <a:pPr/>
              <a:t>11</a:t>
            </a:fld>
            <a:endParaRPr lang="en-US"/>
          </a:p>
        </p:txBody>
      </p:sp>
      <p:sp>
        <p:nvSpPr>
          <p:cNvPr id="52226" name="Rectangle 2"/>
          <p:cNvSpPr>
            <a:spLocks noGrp="1" noChangeArrowheads="1"/>
          </p:cNvSpPr>
          <p:nvPr>
            <p:ph type="title"/>
          </p:nvPr>
        </p:nvSpPr>
        <p:spPr/>
        <p:txBody>
          <a:bodyPr/>
          <a:lstStyle/>
          <a:p>
            <a:r>
              <a:rPr lang="en-US" sz="4000"/>
              <a:t>FRP</a:t>
            </a:r>
            <a:r>
              <a:rPr lang="en-US"/>
              <a:t> </a:t>
            </a:r>
            <a:r>
              <a:rPr lang="en-US" sz="4000"/>
              <a:t>C</a:t>
            </a:r>
            <a:r>
              <a:rPr lang="en-US"/>
              <a:t>OMPOSITES IN </a:t>
            </a:r>
            <a:r>
              <a:rPr lang="en-US" sz="4000"/>
              <a:t>S</a:t>
            </a:r>
            <a:r>
              <a:rPr lang="en-US"/>
              <a:t>TRUCTURAL </a:t>
            </a:r>
            <a:r>
              <a:rPr lang="en-US" sz="4000"/>
              <a:t>A</a:t>
            </a:r>
            <a:r>
              <a:rPr lang="en-US"/>
              <a:t>PPLICATIONS</a:t>
            </a:r>
          </a:p>
        </p:txBody>
      </p:sp>
      <p:sp>
        <p:nvSpPr>
          <p:cNvPr id="52227" name="Rectangle 3"/>
          <p:cNvSpPr>
            <a:spLocks noGrp="1" noChangeArrowheads="1"/>
          </p:cNvSpPr>
          <p:nvPr>
            <p:ph type="body" sz="half" idx="1"/>
          </p:nvPr>
        </p:nvSpPr>
        <p:spPr>
          <a:xfrm>
            <a:off x="471488" y="1828800"/>
            <a:ext cx="4024312" cy="4114800"/>
          </a:xfrm>
        </p:spPr>
        <p:txBody>
          <a:bodyPr/>
          <a:lstStyle/>
          <a:p>
            <a:r>
              <a:rPr lang="en-US" sz="2400">
                <a:solidFill>
                  <a:srgbClr val="000066"/>
                </a:solidFill>
              </a:rPr>
              <a:t>Advantages</a:t>
            </a:r>
          </a:p>
          <a:p>
            <a:pPr lvl="1"/>
            <a:r>
              <a:rPr lang="en-US" sz="2200"/>
              <a:t>High specific strength and stiffness</a:t>
            </a:r>
          </a:p>
          <a:p>
            <a:pPr lvl="1"/>
            <a:r>
              <a:rPr lang="en-US" sz="2200"/>
              <a:t>Corrosion resistance</a:t>
            </a:r>
          </a:p>
          <a:p>
            <a:pPr lvl="1"/>
            <a:r>
              <a:rPr lang="en-US" sz="2200"/>
              <a:t>Tailored properties</a:t>
            </a:r>
          </a:p>
          <a:p>
            <a:pPr lvl="1"/>
            <a:r>
              <a:rPr lang="en-US" sz="2200"/>
              <a:t>Enhanced fatigue life</a:t>
            </a:r>
          </a:p>
          <a:p>
            <a:pPr lvl="1"/>
            <a:r>
              <a:rPr lang="en-US" sz="2200"/>
              <a:t>Lightweight</a:t>
            </a:r>
          </a:p>
          <a:p>
            <a:pPr lvl="1"/>
            <a:r>
              <a:rPr lang="en-US" sz="2200"/>
              <a:t>Ease of installation</a:t>
            </a:r>
          </a:p>
          <a:p>
            <a:pPr lvl="1"/>
            <a:r>
              <a:rPr lang="en-US" sz="2200"/>
              <a:t>Lower life-cycle costs</a:t>
            </a:r>
          </a:p>
        </p:txBody>
      </p:sp>
      <p:sp>
        <p:nvSpPr>
          <p:cNvPr id="52228" name="Rectangle 4"/>
          <p:cNvSpPr>
            <a:spLocks noGrp="1" noChangeArrowheads="1"/>
          </p:cNvSpPr>
          <p:nvPr>
            <p:ph type="body" sz="half" idx="2"/>
          </p:nvPr>
        </p:nvSpPr>
        <p:spPr>
          <a:xfrm>
            <a:off x="4510088" y="1828800"/>
            <a:ext cx="4135437" cy="4295775"/>
          </a:xfrm>
        </p:spPr>
        <p:txBody>
          <a:bodyPr/>
          <a:lstStyle/>
          <a:p>
            <a:pPr>
              <a:lnSpc>
                <a:spcPct val="110000"/>
              </a:lnSpc>
            </a:pPr>
            <a:r>
              <a:rPr lang="en-US" sz="2400">
                <a:solidFill>
                  <a:srgbClr val="000066"/>
                </a:solidFill>
              </a:rPr>
              <a:t>Factors preventing FRP from being widely accepted</a:t>
            </a:r>
          </a:p>
          <a:p>
            <a:pPr lvl="1">
              <a:lnSpc>
                <a:spcPct val="100000"/>
              </a:lnSpc>
            </a:pPr>
            <a:r>
              <a:rPr lang="en-US" sz="2200"/>
              <a:t>High initial costs</a:t>
            </a:r>
          </a:p>
          <a:p>
            <a:pPr lvl="1">
              <a:lnSpc>
                <a:spcPct val="100000"/>
              </a:lnSpc>
            </a:pPr>
            <a:r>
              <a:rPr lang="en-US" sz="2200"/>
              <a:t>No specifications</a:t>
            </a:r>
          </a:p>
          <a:p>
            <a:pPr lvl="1">
              <a:lnSpc>
                <a:spcPct val="100000"/>
              </a:lnSpc>
            </a:pPr>
            <a:r>
              <a:rPr lang="en-US" sz="2200"/>
              <a:t>No widely accepted structural components and systems</a:t>
            </a:r>
          </a:p>
          <a:p>
            <a:pPr lvl="1">
              <a:lnSpc>
                <a:spcPct val="100000"/>
              </a:lnSpc>
            </a:pPr>
            <a:r>
              <a:rPr lang="en-US" sz="2200"/>
              <a:t>Insufficient data on long-term environmental durability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991F24DD-1C7B-4078-A7A5-A1C6A7B009C4}" type="slidenum">
              <a:rPr lang="en-US"/>
              <a:pPr/>
              <a:t>12</a:t>
            </a:fld>
            <a:endParaRPr lang="en-US"/>
          </a:p>
        </p:txBody>
      </p:sp>
      <p:sp>
        <p:nvSpPr>
          <p:cNvPr id="7170" name="Rectangle 2"/>
          <p:cNvSpPr>
            <a:spLocks noGrp="1" noChangeArrowheads="1"/>
          </p:cNvSpPr>
          <p:nvPr>
            <p:ph type="title"/>
          </p:nvPr>
        </p:nvSpPr>
        <p:spPr/>
        <p:txBody>
          <a:bodyPr/>
          <a:lstStyle/>
          <a:p>
            <a:r>
              <a:rPr lang="en-US" sz="4000"/>
              <a:t>C</a:t>
            </a:r>
            <a:r>
              <a:rPr lang="en-US"/>
              <a:t>ONDITIONS OF </a:t>
            </a:r>
            <a:r>
              <a:rPr lang="en-US" sz="4000"/>
              <a:t>U</a:t>
            </a:r>
            <a:r>
              <a:rPr lang="en-US"/>
              <a:t>.</a:t>
            </a:r>
            <a:r>
              <a:rPr lang="en-US" sz="4000"/>
              <a:t>S</a:t>
            </a:r>
            <a:r>
              <a:rPr lang="en-US"/>
              <a:t>. </a:t>
            </a:r>
            <a:r>
              <a:rPr lang="en-US" sz="4000"/>
              <a:t>H</a:t>
            </a:r>
            <a:r>
              <a:rPr lang="en-US"/>
              <a:t>IGHWAY </a:t>
            </a:r>
            <a:r>
              <a:rPr lang="en-US" sz="4000"/>
              <a:t>B</a:t>
            </a:r>
            <a:r>
              <a:rPr lang="en-US"/>
              <a:t>RIDGES</a:t>
            </a:r>
          </a:p>
        </p:txBody>
      </p:sp>
      <p:sp>
        <p:nvSpPr>
          <p:cNvPr id="7171" name="Rectangle 3"/>
          <p:cNvSpPr>
            <a:spLocks noGrp="1" noChangeArrowheads="1"/>
          </p:cNvSpPr>
          <p:nvPr>
            <p:ph type="body" idx="1"/>
          </p:nvPr>
        </p:nvSpPr>
        <p:spPr>
          <a:xfrm>
            <a:off x="304800" y="1447800"/>
            <a:ext cx="4114800" cy="3048000"/>
          </a:xfrm>
        </p:spPr>
        <p:txBody>
          <a:bodyPr/>
          <a:lstStyle/>
          <a:p>
            <a:pPr>
              <a:lnSpc>
                <a:spcPct val="100000"/>
              </a:lnSpc>
            </a:pPr>
            <a:r>
              <a:rPr lang="en-US" sz="2600" b="1"/>
              <a:t>28%</a:t>
            </a:r>
            <a:r>
              <a:rPr lang="en-US" sz="2600"/>
              <a:t> of 590,000 public bridges are classified as “deficient”.</a:t>
            </a:r>
          </a:p>
          <a:p>
            <a:pPr>
              <a:lnSpc>
                <a:spcPct val="100000"/>
              </a:lnSpc>
            </a:pPr>
            <a:r>
              <a:rPr lang="en-US" sz="2600"/>
              <a:t>The annual cost to improve bridge conditions is estimated to be </a:t>
            </a:r>
            <a:r>
              <a:rPr lang="en-US" sz="2600" b="1"/>
              <a:t>$10.6 billion</a:t>
            </a:r>
            <a:r>
              <a:rPr lang="en-US" sz="2600"/>
              <a:t>.</a:t>
            </a:r>
            <a:endParaRPr lang="en-US"/>
          </a:p>
        </p:txBody>
      </p:sp>
      <p:pic>
        <p:nvPicPr>
          <p:cNvPr id="7172" name="Picture 4"/>
          <p:cNvPicPr>
            <a:picLocks noChangeAspect="1" noChangeArrowheads="1"/>
          </p:cNvPicPr>
          <p:nvPr/>
        </p:nvPicPr>
        <p:blipFill>
          <a:blip r:embed="rId3"/>
          <a:srcRect l="3540" t="1541" r="3540" b="3081"/>
          <a:stretch>
            <a:fillRect/>
          </a:stretch>
        </p:blipFill>
        <p:spPr bwMode="auto">
          <a:xfrm>
            <a:off x="4329113" y="2057400"/>
            <a:ext cx="4633912" cy="3646488"/>
          </a:xfrm>
          <a:prstGeom prst="rect">
            <a:avLst/>
          </a:prstGeom>
          <a:noFill/>
          <a:ln w="9525">
            <a:noFill/>
            <a:miter lim="800000"/>
            <a:headEnd/>
            <a:tailEnd/>
          </a:ln>
          <a:effectLst/>
        </p:spPr>
      </p:pic>
      <p:grpSp>
        <p:nvGrpSpPr>
          <p:cNvPr id="7177" name="Group 9"/>
          <p:cNvGrpSpPr>
            <a:grpSpLocks/>
          </p:cNvGrpSpPr>
          <p:nvPr/>
        </p:nvGrpSpPr>
        <p:grpSpPr bwMode="auto">
          <a:xfrm>
            <a:off x="228600" y="4549775"/>
            <a:ext cx="4119563" cy="1514475"/>
            <a:chOff x="144" y="2866"/>
            <a:chExt cx="2595" cy="954"/>
          </a:xfrm>
        </p:grpSpPr>
        <p:sp>
          <p:nvSpPr>
            <p:cNvPr id="7173" name="AutoShape 5"/>
            <p:cNvSpPr>
              <a:spLocks noChangeArrowheads="1"/>
            </p:cNvSpPr>
            <p:nvPr/>
          </p:nvSpPr>
          <p:spPr bwMode="auto">
            <a:xfrm>
              <a:off x="1240" y="2866"/>
              <a:ext cx="336" cy="212"/>
            </a:xfrm>
            <a:prstGeom prst="downArrow">
              <a:avLst>
                <a:gd name="adj1" fmla="val 50000"/>
                <a:gd name="adj2" fmla="val 25000"/>
              </a:avLst>
            </a:prstGeom>
            <a:solidFill>
              <a:schemeClr val="folHlink"/>
            </a:solidFill>
            <a:ln w="9525">
              <a:noFill/>
              <a:miter lim="800000"/>
              <a:headEnd/>
              <a:tailEnd/>
            </a:ln>
            <a:effectLst/>
          </p:spPr>
          <p:txBody>
            <a:bodyPr wrap="none" anchor="ctr"/>
            <a:lstStyle/>
            <a:p>
              <a:endParaRPr lang="en-US"/>
            </a:p>
          </p:txBody>
        </p:sp>
        <p:sp>
          <p:nvSpPr>
            <p:cNvPr id="7174" name="Text Box 6"/>
            <p:cNvSpPr txBox="1">
              <a:spLocks noChangeArrowheads="1"/>
            </p:cNvSpPr>
            <p:nvPr/>
          </p:nvSpPr>
          <p:spPr bwMode="auto">
            <a:xfrm>
              <a:off x="144" y="3072"/>
              <a:ext cx="2595" cy="748"/>
            </a:xfrm>
            <a:prstGeom prst="rect">
              <a:avLst/>
            </a:prstGeom>
            <a:noFill/>
            <a:ln w="9525">
              <a:noFill/>
              <a:miter lim="800000"/>
              <a:headEnd/>
              <a:tailEnd/>
            </a:ln>
            <a:effectLst/>
          </p:spPr>
          <p:txBody>
            <a:bodyPr wrap="none">
              <a:spAutoFit/>
            </a:bodyPr>
            <a:lstStyle/>
            <a:p>
              <a:r>
                <a:rPr lang="en-US" i="1">
                  <a:solidFill>
                    <a:srgbClr val="FF0000"/>
                  </a:solidFill>
                  <a:latin typeface="Arial" charset="0"/>
                </a:rPr>
                <a:t>Need for bridge systems that</a:t>
              </a:r>
            </a:p>
            <a:p>
              <a:r>
                <a:rPr lang="en-US" i="1">
                  <a:solidFill>
                    <a:srgbClr val="FF0000"/>
                  </a:solidFill>
                  <a:latin typeface="Arial" charset="0"/>
                </a:rPr>
                <a:t>have long-term durability and</a:t>
              </a:r>
            </a:p>
            <a:p>
              <a:r>
                <a:rPr lang="en-US" i="1">
                  <a:solidFill>
                    <a:srgbClr val="FF0000"/>
                  </a:solidFill>
                  <a:latin typeface="Arial" charset="0"/>
                </a:rPr>
                <a:t>require less maintenance</a:t>
              </a:r>
            </a:p>
          </p:txBody>
        </p:sp>
      </p:grpSp>
      <p:sp>
        <p:nvSpPr>
          <p:cNvPr id="7175" name="Line 7"/>
          <p:cNvSpPr>
            <a:spLocks noChangeShapeType="1"/>
          </p:cNvSpPr>
          <p:nvPr/>
        </p:nvSpPr>
        <p:spPr bwMode="auto">
          <a:xfrm>
            <a:off x="706438" y="1870075"/>
            <a:ext cx="735012" cy="0"/>
          </a:xfrm>
          <a:prstGeom prst="line">
            <a:avLst/>
          </a:prstGeom>
          <a:noFill/>
          <a:ln w="38100">
            <a:solidFill>
              <a:srgbClr val="FF9900"/>
            </a:solidFill>
            <a:round/>
            <a:headEnd/>
            <a:tailEnd/>
          </a:ln>
          <a:effectLst/>
        </p:spPr>
        <p:txBody>
          <a:bodyPr/>
          <a:lstStyle/>
          <a:p>
            <a:endParaRPr lang="en-US"/>
          </a:p>
        </p:txBody>
      </p:sp>
      <p:sp>
        <p:nvSpPr>
          <p:cNvPr id="7176" name="Line 8"/>
          <p:cNvSpPr>
            <a:spLocks noChangeShapeType="1"/>
          </p:cNvSpPr>
          <p:nvPr/>
        </p:nvSpPr>
        <p:spPr bwMode="auto">
          <a:xfrm>
            <a:off x="1593850" y="4419600"/>
            <a:ext cx="1914525" cy="0"/>
          </a:xfrm>
          <a:prstGeom prst="line">
            <a:avLst/>
          </a:prstGeom>
          <a:noFill/>
          <a:ln w="38100">
            <a:solidFill>
              <a:srgbClr val="FF9900"/>
            </a:solidFill>
            <a:round/>
            <a:headEnd/>
            <a:tailEnd/>
          </a:ln>
          <a:effectLst/>
        </p:spPr>
        <p:txBody>
          <a:bodyPr/>
          <a:lstStyle/>
          <a:p>
            <a:endParaRPr lang="en-US"/>
          </a:p>
        </p:txBody>
      </p:sp>
      <p:sp>
        <p:nvSpPr>
          <p:cNvPr id="7178" name="Text Box 10"/>
          <p:cNvSpPr txBox="1">
            <a:spLocks noChangeArrowheads="1"/>
          </p:cNvSpPr>
          <p:nvPr/>
        </p:nvSpPr>
        <p:spPr bwMode="auto">
          <a:xfrm>
            <a:off x="5199063" y="5772150"/>
            <a:ext cx="3752850" cy="366713"/>
          </a:xfrm>
          <a:prstGeom prst="rect">
            <a:avLst/>
          </a:prstGeom>
          <a:noFill/>
          <a:ln w="9525">
            <a:noFill/>
            <a:miter lim="800000"/>
            <a:headEnd/>
            <a:tailEnd/>
          </a:ln>
          <a:effectLst/>
        </p:spPr>
        <p:txBody>
          <a:bodyPr wrap="none">
            <a:spAutoFit/>
          </a:bodyPr>
          <a:lstStyle/>
          <a:p>
            <a:r>
              <a:rPr lang="en-US" sz="1800">
                <a:latin typeface="Arial" charset="0"/>
              </a:rPr>
              <a:t>(Source: National Bridge Inventory)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p:cTn id="7" dur="500" fill="hold"/>
                                        <p:tgtEl>
                                          <p:spTgt spid="7177"/>
                                        </p:tgtEl>
                                        <p:attrNameLst>
                                          <p:attrName>ppt_x</p:attrName>
                                        </p:attrNameLst>
                                      </p:cBhvr>
                                      <p:tavLst>
                                        <p:tav tm="0">
                                          <p:val>
                                            <p:strVal val="#ppt_x"/>
                                          </p:val>
                                        </p:tav>
                                        <p:tav tm="100000">
                                          <p:val>
                                            <p:strVal val="#ppt_x"/>
                                          </p:val>
                                        </p:tav>
                                      </p:tavLst>
                                    </p:anim>
                                    <p:anim calcmode="lin" valueType="num">
                                      <p:cBhvr>
                                        <p:cTn id="8" dur="500" fill="hold"/>
                                        <p:tgtEl>
                                          <p:spTgt spid="7177"/>
                                        </p:tgtEl>
                                        <p:attrNameLst>
                                          <p:attrName>ppt_y</p:attrName>
                                        </p:attrNameLst>
                                      </p:cBhvr>
                                      <p:tavLst>
                                        <p:tav tm="0">
                                          <p:val>
                                            <p:strVal val="#ppt_y-#ppt_h/2"/>
                                          </p:val>
                                        </p:tav>
                                        <p:tav tm="100000">
                                          <p:val>
                                            <p:strVal val="#ppt_y"/>
                                          </p:val>
                                        </p:tav>
                                      </p:tavLst>
                                    </p:anim>
                                    <p:anim calcmode="lin" valueType="num">
                                      <p:cBhvr>
                                        <p:cTn id="9" dur="500" fill="hold"/>
                                        <p:tgtEl>
                                          <p:spTgt spid="7177"/>
                                        </p:tgtEl>
                                        <p:attrNameLst>
                                          <p:attrName>ppt_w</p:attrName>
                                        </p:attrNameLst>
                                      </p:cBhvr>
                                      <p:tavLst>
                                        <p:tav tm="0">
                                          <p:val>
                                            <p:strVal val="#ppt_w"/>
                                          </p:val>
                                        </p:tav>
                                        <p:tav tm="100000">
                                          <p:val>
                                            <p:strVal val="#ppt_w"/>
                                          </p:val>
                                        </p:tav>
                                      </p:tavLst>
                                    </p:anim>
                                    <p:anim calcmode="lin" valueType="num">
                                      <p:cBhvr>
                                        <p:cTn id="10" dur="500" fill="hold"/>
                                        <p:tgtEl>
                                          <p:spTgt spid="7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724B448-FB4E-4DFE-9A7E-BFABCF184073}" type="slidenum">
              <a:rPr lang="en-US"/>
              <a:pPr/>
              <a:t>13</a:t>
            </a:fld>
            <a:endParaRPr lang="en-US"/>
          </a:p>
        </p:txBody>
      </p:sp>
      <p:sp>
        <p:nvSpPr>
          <p:cNvPr id="252930" name="Rectangle 2"/>
          <p:cNvSpPr>
            <a:spLocks noGrp="1" noChangeArrowheads="1"/>
          </p:cNvSpPr>
          <p:nvPr>
            <p:ph type="title"/>
          </p:nvPr>
        </p:nvSpPr>
        <p:spPr/>
        <p:txBody>
          <a:bodyPr/>
          <a:lstStyle/>
          <a:p>
            <a:r>
              <a:rPr lang="en-US"/>
              <a:t>Demand for FRP in Bridge Applications</a:t>
            </a:r>
          </a:p>
        </p:txBody>
      </p:sp>
      <p:sp>
        <p:nvSpPr>
          <p:cNvPr id="252931" name="Rectangle 3"/>
          <p:cNvSpPr>
            <a:spLocks noGrp="1" noChangeArrowheads="1"/>
          </p:cNvSpPr>
          <p:nvPr>
            <p:ph type="body" idx="1"/>
          </p:nvPr>
        </p:nvSpPr>
        <p:spPr/>
        <p:txBody>
          <a:bodyPr/>
          <a:lstStyle/>
          <a:p>
            <a:pPr>
              <a:lnSpc>
                <a:spcPct val="100000"/>
              </a:lnSpc>
              <a:buFont typeface="Wingdings" pitchFamily="2" charset="2"/>
              <a:buNone/>
            </a:pPr>
            <a:r>
              <a:rPr lang="en-US" sz="2600" dirty="0">
                <a:solidFill>
                  <a:srgbClr val="FF3300"/>
                </a:solidFill>
              </a:rPr>
              <a:t>Is it necessary to use expensive FRP materials for bridge renewal?</a:t>
            </a:r>
          </a:p>
          <a:p>
            <a:pPr>
              <a:lnSpc>
                <a:spcPct val="100000"/>
              </a:lnSpc>
              <a:buFont typeface="Wingdings" pitchFamily="2" charset="2"/>
              <a:buNone/>
            </a:pPr>
            <a:r>
              <a:rPr lang="en-US" sz="2600" dirty="0"/>
              <a:t>Given the massive investment to renew deficient bridges (28% of all bridges are deficient), repeating the same designs, materials, etc. may not be a prudent approach.</a:t>
            </a:r>
          </a:p>
          <a:p>
            <a:pPr>
              <a:lnSpc>
                <a:spcPct val="100000"/>
              </a:lnSpc>
              <a:buFont typeface="Wingdings" pitchFamily="2" charset="2"/>
              <a:buNone/>
            </a:pPr>
            <a:r>
              <a:rPr lang="en-US" sz="2600" dirty="0"/>
              <a:t>Consider the fact that the average life span of a bridge in the U.S. is </a:t>
            </a:r>
            <a:r>
              <a:rPr lang="en-US" sz="2600" dirty="0" smtClean="0"/>
              <a:t>42 </a:t>
            </a:r>
            <a:r>
              <a:rPr lang="en-US" sz="2600" dirty="0"/>
              <a:t>years. </a:t>
            </a:r>
          </a:p>
          <a:p>
            <a:pPr>
              <a:lnSpc>
                <a:spcPct val="100000"/>
              </a:lnSpc>
              <a:buFont typeface="Wingdings" pitchFamily="2" charset="2"/>
              <a:buNone/>
            </a:pPr>
            <a:r>
              <a:rPr lang="en-US" sz="2600" dirty="0"/>
              <a:t>FRP materials, if designed properly, could provide new bridges that last over 100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931">
                                            <p:txEl>
                                              <p:pRg st="1" end="1"/>
                                            </p:txEl>
                                          </p:spTgt>
                                        </p:tgtEl>
                                        <p:attrNameLst>
                                          <p:attrName>style.visibility</p:attrName>
                                        </p:attrNameLst>
                                      </p:cBhvr>
                                      <p:to>
                                        <p:strVal val="visible"/>
                                      </p:to>
                                    </p:set>
                                    <p:animEffect transition="in" filter="fade">
                                      <p:cBhvr>
                                        <p:cTn id="7" dur="2000"/>
                                        <p:tgtEl>
                                          <p:spTgt spid="252931">
                                            <p:txEl>
                                              <p:pRg st="1" end="1"/>
                                            </p:txEl>
                                          </p:spTgt>
                                        </p:tgtEl>
                                      </p:cBhvr>
                                    </p:animEffect>
                                  </p:childTnLst>
                                  <p:subTnLst>
                                    <p:animClr clrSpc="rgb" dir="cw">
                                      <p:cBhvr override="childStyle">
                                        <p:cTn dur="1" fill="hold" display="0" masterRel="nextClick" afterEffect="1"/>
                                        <p:tgtEl>
                                          <p:spTgt spid="252931">
                                            <p:txEl>
                                              <p:pRg st="1" end="1"/>
                                            </p:txEl>
                                          </p:spTgt>
                                        </p:tgtEl>
                                        <p:attrNameLst>
                                          <p:attrName>ppt_c</p:attrName>
                                        </p:attrNameLst>
                                      </p:cBhvr>
                                      <p:to>
                                        <a:srgbClr val="EAEAEA"/>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931">
                                            <p:txEl>
                                              <p:pRg st="2" end="2"/>
                                            </p:txEl>
                                          </p:spTgt>
                                        </p:tgtEl>
                                        <p:attrNameLst>
                                          <p:attrName>style.visibility</p:attrName>
                                        </p:attrNameLst>
                                      </p:cBhvr>
                                      <p:to>
                                        <p:strVal val="visible"/>
                                      </p:to>
                                    </p:set>
                                    <p:animEffect transition="in" filter="fade">
                                      <p:cBhvr>
                                        <p:cTn id="12" dur="2000"/>
                                        <p:tgtEl>
                                          <p:spTgt spid="252931">
                                            <p:txEl>
                                              <p:pRg st="2" end="2"/>
                                            </p:txEl>
                                          </p:spTgt>
                                        </p:tgtEl>
                                      </p:cBhvr>
                                    </p:animEffect>
                                  </p:childTnLst>
                                  <p:subTnLst>
                                    <p:animClr clrSpc="rgb" dir="cw">
                                      <p:cBhvr override="childStyle">
                                        <p:cTn dur="1" fill="hold" display="0" masterRel="nextClick" afterEffect="1"/>
                                        <p:tgtEl>
                                          <p:spTgt spid="252931">
                                            <p:txEl>
                                              <p:pRg st="2" end="2"/>
                                            </p:txEl>
                                          </p:spTgt>
                                        </p:tgtEl>
                                        <p:attrNameLst>
                                          <p:attrName>ppt_c</p:attrName>
                                        </p:attrNameLst>
                                      </p:cBhvr>
                                      <p:to>
                                        <a:srgbClr val="EAEAEA"/>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931">
                                            <p:txEl>
                                              <p:pRg st="3" end="3"/>
                                            </p:txEl>
                                          </p:spTgt>
                                        </p:tgtEl>
                                        <p:attrNameLst>
                                          <p:attrName>style.visibility</p:attrName>
                                        </p:attrNameLst>
                                      </p:cBhvr>
                                      <p:to>
                                        <p:strVal val="visible"/>
                                      </p:to>
                                    </p:set>
                                    <p:animEffect transition="in" filter="fade">
                                      <p:cBhvr>
                                        <p:cTn id="17" dur="2000"/>
                                        <p:tgtEl>
                                          <p:spTgt spid="252931">
                                            <p:txEl>
                                              <p:pRg st="3" end="3"/>
                                            </p:txEl>
                                          </p:spTgt>
                                        </p:tgtEl>
                                      </p:cBhvr>
                                    </p:animEffect>
                                  </p:childTnLst>
                                  <p:subTnLst>
                                    <p:animClr clrSpc="rgb" dir="cw">
                                      <p:cBhvr override="childStyle">
                                        <p:cTn dur="1" fill="hold" display="0" masterRel="nextClick" afterEffect="1"/>
                                        <p:tgtEl>
                                          <p:spTgt spid="252931">
                                            <p:txEl>
                                              <p:pRg st="3" end="3"/>
                                            </p:txEl>
                                          </p:spTgt>
                                        </p:tgtEl>
                                        <p:attrNameLst>
                                          <p:attrName>ppt_c</p:attrName>
                                        </p:attrNameLst>
                                      </p:cBhvr>
                                      <p:to>
                                        <a:srgbClr val="EAEAEA"/>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BE0C77EA-B38F-4E67-A4C1-464AA5684270}" type="slidenum">
              <a:rPr lang="en-US"/>
              <a:pPr/>
              <a:t>14</a:t>
            </a:fld>
            <a:endParaRPr lang="en-US"/>
          </a:p>
        </p:txBody>
      </p:sp>
      <p:sp>
        <p:nvSpPr>
          <p:cNvPr id="53250" name="Rectangle 1026"/>
          <p:cNvSpPr>
            <a:spLocks noGrp="1" noChangeArrowheads="1"/>
          </p:cNvSpPr>
          <p:nvPr>
            <p:ph type="title"/>
          </p:nvPr>
        </p:nvSpPr>
        <p:spPr/>
        <p:txBody>
          <a:bodyPr/>
          <a:lstStyle/>
          <a:p>
            <a:r>
              <a:rPr lang="en-US" sz="4000"/>
              <a:t>G</a:t>
            </a:r>
            <a:r>
              <a:rPr lang="en-US"/>
              <a:t>LASS </a:t>
            </a:r>
            <a:r>
              <a:rPr lang="en-US" sz="4000"/>
              <a:t>F</a:t>
            </a:r>
            <a:r>
              <a:rPr lang="en-US"/>
              <a:t>IBER </a:t>
            </a:r>
            <a:r>
              <a:rPr lang="en-US" sz="4000"/>
              <a:t>R</a:t>
            </a:r>
            <a:r>
              <a:rPr lang="en-US"/>
              <a:t>EINFORCED </a:t>
            </a:r>
            <a:r>
              <a:rPr lang="en-US" sz="4000"/>
              <a:t>P</a:t>
            </a:r>
            <a:r>
              <a:rPr lang="en-US"/>
              <a:t>OLYMER (</a:t>
            </a:r>
            <a:r>
              <a:rPr lang="en-US" sz="4000"/>
              <a:t>GFRP</a:t>
            </a:r>
            <a:r>
              <a:rPr lang="en-US"/>
              <a:t>) </a:t>
            </a:r>
            <a:r>
              <a:rPr lang="en-US" sz="4000"/>
              <a:t>B</a:t>
            </a:r>
            <a:r>
              <a:rPr lang="en-US"/>
              <a:t>OX </a:t>
            </a:r>
            <a:r>
              <a:rPr lang="en-US" sz="4000"/>
              <a:t>S</a:t>
            </a:r>
            <a:r>
              <a:rPr lang="en-US"/>
              <a:t>ECTIONS</a:t>
            </a:r>
          </a:p>
        </p:txBody>
      </p:sp>
      <p:sp>
        <p:nvSpPr>
          <p:cNvPr id="53251" name="Rectangle 1027"/>
          <p:cNvSpPr>
            <a:spLocks noGrp="1" noChangeArrowheads="1"/>
          </p:cNvSpPr>
          <p:nvPr>
            <p:ph type="body" idx="1"/>
          </p:nvPr>
        </p:nvSpPr>
        <p:spPr>
          <a:xfrm>
            <a:off x="633413" y="1690688"/>
            <a:ext cx="5784850" cy="4240212"/>
          </a:xfrm>
        </p:spPr>
        <p:txBody>
          <a:bodyPr/>
          <a:lstStyle/>
          <a:p>
            <a:pPr>
              <a:lnSpc>
                <a:spcPct val="110000"/>
              </a:lnSpc>
            </a:pPr>
            <a:r>
              <a:rPr lang="en-US" sz="2800"/>
              <a:t>The compressive flange is weaker than the tensile flange.</a:t>
            </a:r>
          </a:p>
          <a:p>
            <a:pPr>
              <a:lnSpc>
                <a:spcPct val="110000"/>
              </a:lnSpc>
            </a:pPr>
            <a:r>
              <a:rPr lang="en-US" sz="2800"/>
              <a:t>A failure of a GFRP box section usually occurs in a catastrophic manner.</a:t>
            </a:r>
          </a:p>
          <a:p>
            <a:pPr>
              <a:lnSpc>
                <a:spcPct val="110000"/>
              </a:lnSpc>
            </a:pPr>
            <a:r>
              <a:rPr lang="en-US" sz="2800"/>
              <a:t>The design of a GFRP box section is usually governed by stiffness instead of strength.</a:t>
            </a:r>
          </a:p>
        </p:txBody>
      </p:sp>
      <p:grpSp>
        <p:nvGrpSpPr>
          <p:cNvPr id="53260" name="Group 1036"/>
          <p:cNvGrpSpPr>
            <a:grpSpLocks/>
          </p:cNvGrpSpPr>
          <p:nvPr/>
        </p:nvGrpSpPr>
        <p:grpSpPr bwMode="auto">
          <a:xfrm>
            <a:off x="6013450" y="1884363"/>
            <a:ext cx="3025775" cy="3921125"/>
            <a:chOff x="3788" y="1187"/>
            <a:chExt cx="1906" cy="2470"/>
          </a:xfrm>
        </p:grpSpPr>
        <p:grpSp>
          <p:nvGrpSpPr>
            <p:cNvPr id="53259" name="Group 1035"/>
            <p:cNvGrpSpPr>
              <a:grpSpLocks/>
            </p:cNvGrpSpPr>
            <p:nvPr/>
          </p:nvGrpSpPr>
          <p:grpSpPr bwMode="auto">
            <a:xfrm>
              <a:off x="3788" y="1187"/>
              <a:ext cx="541" cy="2470"/>
              <a:chOff x="3788" y="1187"/>
              <a:chExt cx="541" cy="2470"/>
            </a:xfrm>
          </p:grpSpPr>
          <p:grpSp>
            <p:nvGrpSpPr>
              <p:cNvPr id="53256" name="Group 1032"/>
              <p:cNvGrpSpPr>
                <a:grpSpLocks/>
              </p:cNvGrpSpPr>
              <p:nvPr/>
            </p:nvGrpSpPr>
            <p:grpSpPr bwMode="auto">
              <a:xfrm>
                <a:off x="3788" y="1187"/>
                <a:ext cx="223" cy="2470"/>
                <a:chOff x="3884" y="1178"/>
                <a:chExt cx="223" cy="2470"/>
              </a:xfrm>
            </p:grpSpPr>
            <p:sp>
              <p:nvSpPr>
                <p:cNvPr id="53252" name="Line 1028"/>
                <p:cNvSpPr>
                  <a:spLocks noChangeShapeType="1"/>
                </p:cNvSpPr>
                <p:nvPr/>
              </p:nvSpPr>
              <p:spPr bwMode="auto">
                <a:xfrm>
                  <a:off x="3884" y="1196"/>
                  <a:ext cx="209" cy="0"/>
                </a:xfrm>
                <a:prstGeom prst="line">
                  <a:avLst/>
                </a:prstGeom>
                <a:noFill/>
                <a:ln w="57150">
                  <a:solidFill>
                    <a:schemeClr val="accent2"/>
                  </a:solidFill>
                  <a:round/>
                  <a:headEnd/>
                  <a:tailEnd/>
                </a:ln>
                <a:effectLst/>
              </p:spPr>
              <p:txBody>
                <a:bodyPr/>
                <a:lstStyle/>
                <a:p>
                  <a:endParaRPr lang="en-US"/>
                </a:p>
              </p:txBody>
            </p:sp>
            <p:sp>
              <p:nvSpPr>
                <p:cNvPr id="53253" name="Line 1029"/>
                <p:cNvSpPr>
                  <a:spLocks noChangeShapeType="1"/>
                </p:cNvSpPr>
                <p:nvPr/>
              </p:nvSpPr>
              <p:spPr bwMode="auto">
                <a:xfrm>
                  <a:off x="4093" y="1178"/>
                  <a:ext cx="0" cy="2470"/>
                </a:xfrm>
                <a:prstGeom prst="line">
                  <a:avLst/>
                </a:prstGeom>
                <a:noFill/>
                <a:ln w="57150">
                  <a:solidFill>
                    <a:schemeClr val="accent2"/>
                  </a:solidFill>
                  <a:round/>
                  <a:headEnd/>
                  <a:tailEnd/>
                </a:ln>
                <a:effectLst/>
              </p:spPr>
              <p:txBody>
                <a:bodyPr/>
                <a:lstStyle/>
                <a:p>
                  <a:endParaRPr lang="en-US"/>
                </a:p>
              </p:txBody>
            </p:sp>
            <p:sp>
              <p:nvSpPr>
                <p:cNvPr id="53254" name="Line 1030"/>
                <p:cNvSpPr>
                  <a:spLocks noChangeShapeType="1"/>
                </p:cNvSpPr>
                <p:nvPr/>
              </p:nvSpPr>
              <p:spPr bwMode="auto">
                <a:xfrm>
                  <a:off x="3898" y="3631"/>
                  <a:ext cx="209" cy="0"/>
                </a:xfrm>
                <a:prstGeom prst="line">
                  <a:avLst/>
                </a:prstGeom>
                <a:noFill/>
                <a:ln w="57150">
                  <a:solidFill>
                    <a:schemeClr val="accent2"/>
                  </a:solidFill>
                  <a:round/>
                  <a:headEnd/>
                  <a:tailEnd/>
                </a:ln>
                <a:effectLst/>
              </p:spPr>
              <p:txBody>
                <a:bodyPr/>
                <a:lstStyle/>
                <a:p>
                  <a:endParaRPr lang="en-US"/>
                </a:p>
              </p:txBody>
            </p:sp>
          </p:grpSp>
          <p:sp>
            <p:nvSpPr>
              <p:cNvPr id="53257" name="AutoShape 1033"/>
              <p:cNvSpPr>
                <a:spLocks noChangeArrowheads="1"/>
              </p:cNvSpPr>
              <p:nvPr/>
            </p:nvSpPr>
            <p:spPr bwMode="auto">
              <a:xfrm>
                <a:off x="4014" y="2312"/>
                <a:ext cx="315" cy="262"/>
              </a:xfrm>
              <a:prstGeom prst="rightArrow">
                <a:avLst>
                  <a:gd name="adj1" fmla="val 42750"/>
                  <a:gd name="adj2" fmla="val 60115"/>
                </a:avLst>
              </a:prstGeom>
              <a:solidFill>
                <a:schemeClr val="accent2"/>
              </a:solidFill>
              <a:ln w="9525">
                <a:solidFill>
                  <a:schemeClr val="accent2"/>
                </a:solidFill>
                <a:miter lim="800000"/>
                <a:headEnd/>
                <a:tailEnd/>
              </a:ln>
              <a:effectLst/>
            </p:spPr>
            <p:txBody>
              <a:bodyPr wrap="none" anchor="ctr"/>
              <a:lstStyle/>
              <a:p>
                <a:endParaRPr lang="en-US"/>
              </a:p>
            </p:txBody>
          </p:sp>
        </p:grpSp>
        <p:sp>
          <p:nvSpPr>
            <p:cNvPr id="53258" name="Text Box 1034"/>
            <p:cNvSpPr txBox="1">
              <a:spLocks noChangeArrowheads="1"/>
            </p:cNvSpPr>
            <p:nvPr/>
          </p:nvSpPr>
          <p:spPr bwMode="auto">
            <a:xfrm>
              <a:off x="4264" y="1854"/>
              <a:ext cx="1430" cy="1208"/>
            </a:xfrm>
            <a:prstGeom prst="rect">
              <a:avLst/>
            </a:prstGeom>
            <a:noFill/>
            <a:ln w="9525">
              <a:noFill/>
              <a:miter lim="800000"/>
              <a:headEnd/>
              <a:tailEnd/>
            </a:ln>
            <a:effectLst/>
          </p:spPr>
          <p:txBody>
            <a:bodyPr>
              <a:spAutoFit/>
            </a:bodyPr>
            <a:lstStyle/>
            <a:p>
              <a:pPr algn="ctr"/>
              <a:r>
                <a:rPr lang="en-US" b="1" i="1">
                  <a:solidFill>
                    <a:srgbClr val="FF0000"/>
                  </a:solidFill>
                  <a:latin typeface="Arial" charset="0"/>
                </a:rPr>
                <a:t>Hybrid design</a:t>
              </a:r>
            </a:p>
            <a:p>
              <a:pPr algn="ctr"/>
              <a:r>
                <a:rPr lang="en-US" b="1" i="1">
                  <a:solidFill>
                    <a:srgbClr val="FF0000"/>
                  </a:solidFill>
                  <a:latin typeface="Arial" charset="0"/>
                </a:rPr>
                <a:t>or</a:t>
              </a:r>
            </a:p>
            <a:p>
              <a:pPr algn="ctr"/>
              <a:r>
                <a:rPr lang="en-US" b="1" i="1">
                  <a:solidFill>
                    <a:srgbClr val="FF0000"/>
                  </a:solidFill>
                  <a:latin typeface="Arial" charset="0"/>
                </a:rPr>
                <a:t>Special structural</a:t>
              </a:r>
            </a:p>
            <a:p>
              <a:pPr algn="ctr"/>
              <a:r>
                <a:rPr lang="en-US" b="1" i="1">
                  <a:solidFill>
                    <a:srgbClr val="FF0000"/>
                  </a:solidFill>
                  <a:latin typeface="Arial" charset="0"/>
                </a:rPr>
                <a:t>system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3260"/>
                                        </p:tgtEl>
                                        <p:attrNameLst>
                                          <p:attrName>style.visibility</p:attrName>
                                        </p:attrNameLst>
                                      </p:cBhvr>
                                      <p:to>
                                        <p:strVal val="visible"/>
                                      </p:to>
                                    </p:set>
                                    <p:animEffect transition="in" filter="slide(fromLeft)">
                                      <p:cBhvr>
                                        <p:cTn id="7" dur="500"/>
                                        <p:tgtEl>
                                          <p:spTgt spid="53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fld id="{BB0F8BF6-AB14-42B7-A72C-95A89464449B}" type="slidenum">
              <a:rPr lang="en-US"/>
              <a:pPr/>
              <a:t>15</a:t>
            </a:fld>
            <a:endParaRPr lang="en-US"/>
          </a:p>
        </p:txBody>
      </p:sp>
      <p:sp>
        <p:nvSpPr>
          <p:cNvPr id="100354" name="Rectangle 1026"/>
          <p:cNvSpPr>
            <a:spLocks noGrp="1" noChangeArrowheads="1"/>
          </p:cNvSpPr>
          <p:nvPr>
            <p:ph type="title"/>
          </p:nvPr>
        </p:nvSpPr>
        <p:spPr/>
        <p:txBody>
          <a:bodyPr/>
          <a:lstStyle/>
          <a:p>
            <a:r>
              <a:rPr lang="en-US" sz="4000"/>
              <a:t>B</a:t>
            </a:r>
            <a:r>
              <a:rPr lang="en-US"/>
              <a:t>RIDGE </a:t>
            </a:r>
            <a:r>
              <a:rPr lang="en-US" sz="4000"/>
              <a:t>A</a:t>
            </a:r>
            <a:r>
              <a:rPr lang="en-US"/>
              <a:t>PPLICATIONS – 1</a:t>
            </a:r>
            <a:br>
              <a:rPr lang="en-US"/>
            </a:br>
            <a:r>
              <a:rPr lang="en-US"/>
              <a:t>(TOM’S CREEK BRIDGE)</a:t>
            </a:r>
          </a:p>
        </p:txBody>
      </p:sp>
      <p:pic>
        <p:nvPicPr>
          <p:cNvPr id="100377" name="Picture 1049" descr="toms_creek_cross_sec"/>
          <p:cNvPicPr>
            <a:picLocks noChangeAspect="1" noChangeArrowheads="1"/>
          </p:cNvPicPr>
          <p:nvPr/>
        </p:nvPicPr>
        <p:blipFill>
          <a:blip r:embed="rId3"/>
          <a:srcRect l="1439" r="2692" b="7068"/>
          <a:stretch>
            <a:fillRect/>
          </a:stretch>
        </p:blipFill>
        <p:spPr bwMode="auto">
          <a:xfrm>
            <a:off x="868363" y="3759200"/>
            <a:ext cx="7405687" cy="2546350"/>
          </a:xfrm>
          <a:prstGeom prst="rect">
            <a:avLst/>
          </a:prstGeom>
          <a:noFill/>
        </p:spPr>
      </p:pic>
      <p:sp>
        <p:nvSpPr>
          <p:cNvPr id="100384" name="Rectangle 1056"/>
          <p:cNvSpPr>
            <a:spLocks noGrp="1" noChangeArrowheads="1"/>
          </p:cNvSpPr>
          <p:nvPr>
            <p:ph type="body" idx="1"/>
          </p:nvPr>
        </p:nvSpPr>
        <p:spPr>
          <a:xfrm>
            <a:off x="3455988" y="1358900"/>
            <a:ext cx="4876800" cy="2203450"/>
          </a:xfrm>
          <a:noFill/>
          <a:ln/>
        </p:spPr>
        <p:txBody>
          <a:bodyPr/>
          <a:lstStyle/>
          <a:p>
            <a:pPr>
              <a:lnSpc>
                <a:spcPct val="110000"/>
              </a:lnSpc>
            </a:pPr>
            <a:r>
              <a:rPr lang="en-US" sz="2200"/>
              <a:t>Virginia Tech and Strongwell</a:t>
            </a:r>
          </a:p>
          <a:p>
            <a:pPr>
              <a:lnSpc>
                <a:spcPct val="110000"/>
              </a:lnSpc>
            </a:pPr>
            <a:r>
              <a:rPr lang="en-US" sz="2200"/>
              <a:t>Pultruded composite beam (hybrid design of glass and carbon fibers and vinyl ester matrix)</a:t>
            </a:r>
          </a:p>
          <a:p>
            <a:pPr>
              <a:lnSpc>
                <a:spcPct val="110000"/>
              </a:lnSpc>
            </a:pPr>
            <a:r>
              <a:rPr lang="en-US" sz="2200"/>
              <a:t>Span : 5.33 m , Width : 7.32 m</a:t>
            </a:r>
          </a:p>
        </p:txBody>
      </p:sp>
      <p:grpSp>
        <p:nvGrpSpPr>
          <p:cNvPr id="100389" name="Group 1061"/>
          <p:cNvGrpSpPr>
            <a:grpSpLocks/>
          </p:cNvGrpSpPr>
          <p:nvPr/>
        </p:nvGrpSpPr>
        <p:grpSpPr bwMode="auto">
          <a:xfrm>
            <a:off x="900113" y="1377950"/>
            <a:ext cx="2033587" cy="2266950"/>
            <a:chOff x="664" y="824"/>
            <a:chExt cx="1281" cy="1428"/>
          </a:xfrm>
        </p:grpSpPr>
        <p:grpSp>
          <p:nvGrpSpPr>
            <p:cNvPr id="100369" name="Group 1041"/>
            <p:cNvGrpSpPr>
              <a:grpSpLocks/>
            </p:cNvGrpSpPr>
            <p:nvPr/>
          </p:nvGrpSpPr>
          <p:grpSpPr bwMode="auto">
            <a:xfrm>
              <a:off x="1117" y="1124"/>
              <a:ext cx="828" cy="1125"/>
              <a:chOff x="1218" y="1869"/>
              <a:chExt cx="828" cy="1125"/>
            </a:xfrm>
          </p:grpSpPr>
          <p:sp>
            <p:nvSpPr>
              <p:cNvPr id="100370" name="Rectangle 1042"/>
              <p:cNvSpPr>
                <a:spLocks noChangeArrowheads="1"/>
              </p:cNvSpPr>
              <p:nvPr/>
            </p:nvSpPr>
            <p:spPr bwMode="auto">
              <a:xfrm>
                <a:off x="1218" y="1869"/>
                <a:ext cx="828" cy="93"/>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100371" name="Rectangle 1043"/>
              <p:cNvSpPr>
                <a:spLocks noChangeArrowheads="1"/>
              </p:cNvSpPr>
              <p:nvPr/>
            </p:nvSpPr>
            <p:spPr bwMode="auto">
              <a:xfrm>
                <a:off x="1218" y="2901"/>
                <a:ext cx="828" cy="93"/>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100372" name="Rectangle 1044"/>
              <p:cNvSpPr>
                <a:spLocks noChangeArrowheads="1"/>
              </p:cNvSpPr>
              <p:nvPr/>
            </p:nvSpPr>
            <p:spPr bwMode="auto">
              <a:xfrm>
                <a:off x="1422" y="1962"/>
                <a:ext cx="69" cy="939"/>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100373" name="Rectangle 1045"/>
              <p:cNvSpPr>
                <a:spLocks noChangeArrowheads="1"/>
              </p:cNvSpPr>
              <p:nvPr/>
            </p:nvSpPr>
            <p:spPr bwMode="auto">
              <a:xfrm>
                <a:off x="1782" y="1962"/>
                <a:ext cx="69" cy="939"/>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100374" name="Rectangle 1046"/>
              <p:cNvSpPr>
                <a:spLocks noChangeArrowheads="1"/>
              </p:cNvSpPr>
              <p:nvPr/>
            </p:nvSpPr>
            <p:spPr bwMode="auto">
              <a:xfrm>
                <a:off x="1491" y="2073"/>
                <a:ext cx="285" cy="35"/>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100375" name="Rectangle 1047"/>
              <p:cNvSpPr>
                <a:spLocks noChangeArrowheads="1"/>
              </p:cNvSpPr>
              <p:nvPr/>
            </p:nvSpPr>
            <p:spPr bwMode="auto">
              <a:xfrm>
                <a:off x="1494" y="2760"/>
                <a:ext cx="285" cy="35"/>
              </a:xfrm>
              <a:prstGeom prst="rect">
                <a:avLst/>
              </a:prstGeom>
              <a:solidFill>
                <a:srgbClr val="000000"/>
              </a:solidFill>
              <a:ln w="9525">
                <a:solidFill>
                  <a:schemeClr val="tx1"/>
                </a:solidFill>
                <a:miter lim="800000"/>
                <a:headEnd/>
                <a:tailEnd/>
              </a:ln>
              <a:effectLst/>
            </p:spPr>
            <p:txBody>
              <a:bodyPr wrap="none" anchor="ctr"/>
              <a:lstStyle/>
              <a:p>
                <a:endParaRPr lang="en-US"/>
              </a:p>
            </p:txBody>
          </p:sp>
        </p:grpSp>
        <p:grpSp>
          <p:nvGrpSpPr>
            <p:cNvPr id="100382" name="Group 1054"/>
            <p:cNvGrpSpPr>
              <a:grpSpLocks/>
            </p:cNvGrpSpPr>
            <p:nvPr/>
          </p:nvGrpSpPr>
          <p:grpSpPr bwMode="auto">
            <a:xfrm>
              <a:off x="664" y="1116"/>
              <a:ext cx="409" cy="1136"/>
              <a:chOff x="175" y="898"/>
              <a:chExt cx="409" cy="1136"/>
            </a:xfrm>
          </p:grpSpPr>
          <p:sp>
            <p:nvSpPr>
              <p:cNvPr id="100378" name="Line 1050"/>
              <p:cNvSpPr>
                <a:spLocks noChangeShapeType="1"/>
              </p:cNvSpPr>
              <p:nvPr/>
            </p:nvSpPr>
            <p:spPr bwMode="auto">
              <a:xfrm>
                <a:off x="498" y="898"/>
                <a:ext cx="0" cy="113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00379" name="Text Box 1051"/>
              <p:cNvSpPr txBox="1">
                <a:spLocks noChangeArrowheads="1"/>
              </p:cNvSpPr>
              <p:nvPr/>
            </p:nvSpPr>
            <p:spPr bwMode="auto">
              <a:xfrm>
                <a:off x="175" y="1295"/>
                <a:ext cx="330" cy="366"/>
              </a:xfrm>
              <a:prstGeom prst="rect">
                <a:avLst/>
              </a:prstGeom>
              <a:noFill/>
              <a:ln w="9525">
                <a:noFill/>
                <a:miter lim="800000"/>
                <a:headEnd/>
                <a:tailEnd/>
              </a:ln>
              <a:effectLst/>
            </p:spPr>
            <p:txBody>
              <a:bodyPr wrap="none">
                <a:spAutoFit/>
              </a:bodyPr>
              <a:lstStyle/>
              <a:p>
                <a:r>
                  <a:rPr lang="en-US" sz="1600">
                    <a:latin typeface="Arial" charset="0"/>
                  </a:rPr>
                  <a:t>203</a:t>
                </a:r>
              </a:p>
              <a:p>
                <a:r>
                  <a:rPr lang="en-US" sz="1600">
                    <a:latin typeface="Arial" charset="0"/>
                  </a:rPr>
                  <a:t>mm</a:t>
                </a:r>
              </a:p>
            </p:txBody>
          </p:sp>
          <p:sp>
            <p:nvSpPr>
              <p:cNvPr id="100380" name="Line 1052"/>
              <p:cNvSpPr>
                <a:spLocks noChangeShapeType="1"/>
              </p:cNvSpPr>
              <p:nvPr/>
            </p:nvSpPr>
            <p:spPr bwMode="auto">
              <a:xfrm>
                <a:off x="419" y="909"/>
                <a:ext cx="165" cy="0"/>
              </a:xfrm>
              <a:prstGeom prst="line">
                <a:avLst/>
              </a:prstGeom>
              <a:noFill/>
              <a:ln w="9525">
                <a:solidFill>
                  <a:schemeClr val="tx1"/>
                </a:solidFill>
                <a:round/>
                <a:headEnd/>
                <a:tailEnd/>
              </a:ln>
              <a:effectLst/>
            </p:spPr>
            <p:txBody>
              <a:bodyPr/>
              <a:lstStyle/>
              <a:p>
                <a:endParaRPr lang="en-US"/>
              </a:p>
            </p:txBody>
          </p:sp>
          <p:sp>
            <p:nvSpPr>
              <p:cNvPr id="100381" name="Line 1053"/>
              <p:cNvSpPr>
                <a:spLocks noChangeShapeType="1"/>
              </p:cNvSpPr>
              <p:nvPr/>
            </p:nvSpPr>
            <p:spPr bwMode="auto">
              <a:xfrm>
                <a:off x="410" y="2034"/>
                <a:ext cx="165" cy="0"/>
              </a:xfrm>
              <a:prstGeom prst="line">
                <a:avLst/>
              </a:prstGeom>
              <a:noFill/>
              <a:ln w="9525">
                <a:solidFill>
                  <a:schemeClr val="tx1"/>
                </a:solidFill>
                <a:round/>
                <a:headEnd/>
                <a:tailEnd/>
              </a:ln>
              <a:effectLst/>
            </p:spPr>
            <p:txBody>
              <a:bodyPr/>
              <a:lstStyle/>
              <a:p>
                <a:endParaRPr lang="en-US"/>
              </a:p>
            </p:txBody>
          </p:sp>
        </p:grpSp>
        <p:sp>
          <p:nvSpPr>
            <p:cNvPr id="100385" name="Line 1057"/>
            <p:cNvSpPr>
              <a:spLocks noChangeShapeType="1"/>
            </p:cNvSpPr>
            <p:nvPr/>
          </p:nvSpPr>
          <p:spPr bwMode="auto">
            <a:xfrm flipV="1">
              <a:off x="1113" y="948"/>
              <a:ext cx="0" cy="144"/>
            </a:xfrm>
            <a:prstGeom prst="line">
              <a:avLst/>
            </a:prstGeom>
            <a:noFill/>
            <a:ln w="9525">
              <a:solidFill>
                <a:schemeClr val="tx1"/>
              </a:solidFill>
              <a:round/>
              <a:headEnd/>
              <a:tailEnd/>
            </a:ln>
            <a:effectLst/>
          </p:spPr>
          <p:txBody>
            <a:bodyPr/>
            <a:lstStyle/>
            <a:p>
              <a:endParaRPr lang="en-US"/>
            </a:p>
          </p:txBody>
        </p:sp>
        <p:sp>
          <p:nvSpPr>
            <p:cNvPr id="100386" name="Line 1058"/>
            <p:cNvSpPr>
              <a:spLocks noChangeShapeType="1"/>
            </p:cNvSpPr>
            <p:nvPr/>
          </p:nvSpPr>
          <p:spPr bwMode="auto">
            <a:xfrm flipV="1">
              <a:off x="1944" y="948"/>
              <a:ext cx="0" cy="144"/>
            </a:xfrm>
            <a:prstGeom prst="line">
              <a:avLst/>
            </a:prstGeom>
            <a:noFill/>
            <a:ln w="9525">
              <a:solidFill>
                <a:schemeClr val="tx1"/>
              </a:solidFill>
              <a:round/>
              <a:headEnd/>
              <a:tailEnd/>
            </a:ln>
            <a:effectLst/>
          </p:spPr>
          <p:txBody>
            <a:bodyPr/>
            <a:lstStyle/>
            <a:p>
              <a:endParaRPr lang="en-US"/>
            </a:p>
          </p:txBody>
        </p:sp>
        <p:sp>
          <p:nvSpPr>
            <p:cNvPr id="100387" name="Line 1059"/>
            <p:cNvSpPr>
              <a:spLocks noChangeShapeType="1"/>
            </p:cNvSpPr>
            <p:nvPr/>
          </p:nvSpPr>
          <p:spPr bwMode="auto">
            <a:xfrm>
              <a:off x="1116" y="1020"/>
              <a:ext cx="825"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00388" name="Text Box 1060"/>
            <p:cNvSpPr txBox="1">
              <a:spLocks noChangeArrowheads="1"/>
            </p:cNvSpPr>
            <p:nvPr/>
          </p:nvSpPr>
          <p:spPr bwMode="auto">
            <a:xfrm>
              <a:off x="1241" y="824"/>
              <a:ext cx="579" cy="212"/>
            </a:xfrm>
            <a:prstGeom prst="rect">
              <a:avLst/>
            </a:prstGeom>
            <a:noFill/>
            <a:ln w="9525">
              <a:noFill/>
              <a:miter lim="800000"/>
              <a:headEnd/>
              <a:tailEnd/>
            </a:ln>
            <a:effectLst/>
          </p:spPr>
          <p:txBody>
            <a:bodyPr wrap="none">
              <a:spAutoFit/>
            </a:bodyPr>
            <a:lstStyle/>
            <a:p>
              <a:r>
                <a:rPr lang="en-US" sz="1600">
                  <a:latin typeface="Arial" charset="0"/>
                </a:rPr>
                <a:t>152 mm</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B0C45D26-C51F-4B75-B313-4C595DF65920}" type="slidenum">
              <a:rPr lang="en-US"/>
              <a:pPr/>
              <a:t>16</a:t>
            </a:fld>
            <a:endParaRPr lang="en-US"/>
          </a:p>
        </p:txBody>
      </p:sp>
      <p:sp>
        <p:nvSpPr>
          <p:cNvPr id="101378" name="Rectangle 1026"/>
          <p:cNvSpPr>
            <a:spLocks noGrp="1" noChangeArrowheads="1"/>
          </p:cNvSpPr>
          <p:nvPr>
            <p:ph type="title"/>
          </p:nvPr>
        </p:nvSpPr>
        <p:spPr/>
        <p:txBody>
          <a:bodyPr/>
          <a:lstStyle/>
          <a:p>
            <a:r>
              <a:rPr lang="en-US" sz="4000"/>
              <a:t>B</a:t>
            </a:r>
            <a:r>
              <a:rPr lang="en-US"/>
              <a:t>RIDGE </a:t>
            </a:r>
            <a:r>
              <a:rPr lang="en-US" sz="4000"/>
              <a:t>A</a:t>
            </a:r>
            <a:r>
              <a:rPr lang="en-US"/>
              <a:t>PPLICATIONS – 2</a:t>
            </a:r>
            <a:br>
              <a:rPr lang="en-US"/>
            </a:br>
            <a:r>
              <a:rPr lang="en-US"/>
              <a:t>(TECH 21 BRIDGE)</a:t>
            </a:r>
          </a:p>
        </p:txBody>
      </p:sp>
      <p:sp>
        <p:nvSpPr>
          <p:cNvPr id="101379" name="Rectangle 1027"/>
          <p:cNvSpPr>
            <a:spLocks noGrp="1" noChangeArrowheads="1"/>
          </p:cNvSpPr>
          <p:nvPr>
            <p:ph type="body" idx="1"/>
          </p:nvPr>
        </p:nvSpPr>
        <p:spPr>
          <a:xfrm>
            <a:off x="615950" y="1247775"/>
            <a:ext cx="8299450" cy="2757488"/>
          </a:xfrm>
        </p:spPr>
        <p:txBody>
          <a:bodyPr/>
          <a:lstStyle/>
          <a:p>
            <a:pPr>
              <a:lnSpc>
                <a:spcPct val="110000"/>
              </a:lnSpc>
            </a:pPr>
            <a:r>
              <a:rPr lang="en-US" sz="2200"/>
              <a:t>LJB Engineers &amp; Architects, Inc. and Martin Marietta Materials </a:t>
            </a:r>
          </a:p>
          <a:p>
            <a:pPr>
              <a:lnSpc>
                <a:spcPct val="110000"/>
              </a:lnSpc>
            </a:pPr>
            <a:r>
              <a:rPr lang="en-US" sz="2200"/>
              <a:t>Length : 10.1 m, Width : 7.3 m</a:t>
            </a:r>
          </a:p>
          <a:p>
            <a:pPr>
              <a:lnSpc>
                <a:spcPct val="110000"/>
              </a:lnSpc>
            </a:pPr>
            <a:r>
              <a:rPr lang="en-US" sz="2200"/>
              <a:t>E-glass fiber reinforcement and polyester matrix</a:t>
            </a:r>
          </a:p>
          <a:p>
            <a:pPr>
              <a:lnSpc>
                <a:spcPct val="110000"/>
              </a:lnSpc>
            </a:pPr>
            <a:r>
              <a:rPr lang="en-US" sz="2200"/>
              <a:t>Deck : pultruded trapezoidal tubes between two face sheets (tubes run parallel with the traffic direction)</a:t>
            </a:r>
          </a:p>
          <a:p>
            <a:pPr>
              <a:lnSpc>
                <a:spcPct val="110000"/>
              </a:lnSpc>
            </a:pPr>
            <a:r>
              <a:rPr lang="en-US" sz="2200"/>
              <a:t>Stringer : three U-shaped structural beams</a:t>
            </a:r>
          </a:p>
        </p:txBody>
      </p:sp>
      <p:pic>
        <p:nvPicPr>
          <p:cNvPr id="101380" name="Picture 1028" descr="tech21_bridge"/>
          <p:cNvPicPr>
            <a:picLocks noChangeAspect="1" noChangeArrowheads="1"/>
          </p:cNvPicPr>
          <p:nvPr/>
        </p:nvPicPr>
        <p:blipFill>
          <a:blip r:embed="rId3"/>
          <a:srcRect t="36415" r="22966"/>
          <a:stretch>
            <a:fillRect/>
          </a:stretch>
        </p:blipFill>
        <p:spPr bwMode="auto">
          <a:xfrm>
            <a:off x="4691063" y="4106863"/>
            <a:ext cx="4149725" cy="2284412"/>
          </a:xfrm>
          <a:prstGeom prst="rect">
            <a:avLst/>
          </a:prstGeom>
          <a:noFill/>
        </p:spPr>
      </p:pic>
      <p:grpSp>
        <p:nvGrpSpPr>
          <p:cNvPr id="101386" name="Group 1034"/>
          <p:cNvGrpSpPr>
            <a:grpSpLocks/>
          </p:cNvGrpSpPr>
          <p:nvPr/>
        </p:nvGrpSpPr>
        <p:grpSpPr bwMode="auto">
          <a:xfrm>
            <a:off x="314325" y="4354513"/>
            <a:ext cx="4067175" cy="1841500"/>
            <a:chOff x="171" y="2473"/>
            <a:chExt cx="2562" cy="1160"/>
          </a:xfrm>
        </p:grpSpPr>
        <p:pic>
          <p:nvPicPr>
            <p:cNvPr id="101381" name="Picture 1029" descr="tech21_beam"/>
            <p:cNvPicPr>
              <a:picLocks noChangeAspect="1" noChangeArrowheads="1"/>
            </p:cNvPicPr>
            <p:nvPr/>
          </p:nvPicPr>
          <p:blipFill>
            <a:blip r:embed="rId4"/>
            <a:srcRect l="6000" t="45166" r="57001" b="32500"/>
            <a:stretch>
              <a:fillRect/>
            </a:stretch>
          </p:blipFill>
          <p:spPr bwMode="auto">
            <a:xfrm>
              <a:off x="171" y="2473"/>
              <a:ext cx="2562" cy="1160"/>
            </a:xfrm>
            <a:prstGeom prst="rect">
              <a:avLst/>
            </a:prstGeom>
            <a:noFill/>
          </p:spPr>
        </p:pic>
        <p:sp>
          <p:nvSpPr>
            <p:cNvPr id="101382" name="Line 1030"/>
            <p:cNvSpPr>
              <a:spLocks noChangeShapeType="1"/>
            </p:cNvSpPr>
            <p:nvPr/>
          </p:nvSpPr>
          <p:spPr bwMode="auto">
            <a:xfrm>
              <a:off x="2156" y="2575"/>
              <a:ext cx="0" cy="968"/>
            </a:xfrm>
            <a:prstGeom prst="line">
              <a:avLst/>
            </a:prstGeom>
            <a:noFill/>
            <a:ln w="38100">
              <a:solidFill>
                <a:schemeClr val="bg1"/>
              </a:solidFill>
              <a:round/>
              <a:headEnd type="triangle" w="med" len="med"/>
              <a:tailEnd type="triangle" w="med" len="med"/>
            </a:ln>
            <a:effectLst/>
          </p:spPr>
          <p:txBody>
            <a:bodyPr/>
            <a:lstStyle/>
            <a:p>
              <a:endParaRPr lang="en-US"/>
            </a:p>
          </p:txBody>
        </p:sp>
        <p:sp>
          <p:nvSpPr>
            <p:cNvPr id="101383" name="Line 1031"/>
            <p:cNvSpPr>
              <a:spLocks noChangeShapeType="1"/>
            </p:cNvSpPr>
            <p:nvPr/>
          </p:nvSpPr>
          <p:spPr bwMode="auto">
            <a:xfrm>
              <a:off x="2016" y="2575"/>
              <a:ext cx="279" cy="0"/>
            </a:xfrm>
            <a:prstGeom prst="line">
              <a:avLst/>
            </a:prstGeom>
            <a:noFill/>
            <a:ln w="28575">
              <a:solidFill>
                <a:schemeClr val="bg1"/>
              </a:solidFill>
              <a:round/>
              <a:headEnd/>
              <a:tailEnd/>
            </a:ln>
            <a:effectLst/>
          </p:spPr>
          <p:txBody>
            <a:bodyPr/>
            <a:lstStyle/>
            <a:p>
              <a:endParaRPr lang="en-US"/>
            </a:p>
          </p:txBody>
        </p:sp>
        <p:sp>
          <p:nvSpPr>
            <p:cNvPr id="101384" name="Line 1032"/>
            <p:cNvSpPr>
              <a:spLocks noChangeShapeType="1"/>
            </p:cNvSpPr>
            <p:nvPr/>
          </p:nvSpPr>
          <p:spPr bwMode="auto">
            <a:xfrm>
              <a:off x="1754" y="3543"/>
              <a:ext cx="515" cy="0"/>
            </a:xfrm>
            <a:prstGeom prst="line">
              <a:avLst/>
            </a:prstGeom>
            <a:noFill/>
            <a:ln w="28575">
              <a:solidFill>
                <a:schemeClr val="bg1"/>
              </a:solidFill>
              <a:round/>
              <a:headEnd/>
              <a:tailEnd/>
            </a:ln>
            <a:effectLst/>
          </p:spPr>
          <p:txBody>
            <a:bodyPr/>
            <a:lstStyle/>
            <a:p>
              <a:endParaRPr lang="en-US"/>
            </a:p>
          </p:txBody>
        </p:sp>
        <p:sp>
          <p:nvSpPr>
            <p:cNvPr id="101385" name="Text Box 1033"/>
            <p:cNvSpPr txBox="1">
              <a:spLocks noChangeArrowheads="1"/>
            </p:cNvSpPr>
            <p:nvPr/>
          </p:nvSpPr>
          <p:spPr bwMode="auto">
            <a:xfrm>
              <a:off x="2237" y="2860"/>
              <a:ext cx="372" cy="404"/>
            </a:xfrm>
            <a:prstGeom prst="rect">
              <a:avLst/>
            </a:prstGeom>
            <a:noFill/>
            <a:ln w="9525">
              <a:noFill/>
              <a:miter lim="800000"/>
              <a:headEnd/>
              <a:tailEnd/>
            </a:ln>
            <a:effectLst/>
          </p:spPr>
          <p:txBody>
            <a:bodyPr wrap="none">
              <a:spAutoFit/>
            </a:bodyPr>
            <a:lstStyle/>
            <a:p>
              <a:r>
                <a:rPr lang="en-US" sz="1800" b="1">
                  <a:solidFill>
                    <a:schemeClr val="bg1"/>
                  </a:solidFill>
                  <a:latin typeface="Arial" charset="0"/>
                </a:rPr>
                <a:t>838</a:t>
              </a:r>
            </a:p>
            <a:p>
              <a:r>
                <a:rPr lang="en-US" sz="1800" b="1">
                  <a:solidFill>
                    <a:schemeClr val="bg1"/>
                  </a:solidFill>
                  <a:latin typeface="Arial" charset="0"/>
                </a:rPr>
                <a:t>mm</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7FDABDCA-B418-4E29-8E18-6E090E2AF6FD}" type="slidenum">
              <a:rPr lang="en-US"/>
              <a:pPr/>
              <a:t>17</a:t>
            </a:fld>
            <a:endParaRPr lang="en-US"/>
          </a:p>
        </p:txBody>
      </p:sp>
      <p:sp>
        <p:nvSpPr>
          <p:cNvPr id="103426" name="Rectangle 1026"/>
          <p:cNvSpPr>
            <a:spLocks noGrp="1" noChangeArrowheads="1"/>
          </p:cNvSpPr>
          <p:nvPr>
            <p:ph type="title"/>
          </p:nvPr>
        </p:nvSpPr>
        <p:spPr/>
        <p:txBody>
          <a:bodyPr/>
          <a:lstStyle/>
          <a:p>
            <a:r>
              <a:rPr lang="en-US" sz="4000"/>
              <a:t>B</a:t>
            </a:r>
            <a:r>
              <a:rPr lang="en-US"/>
              <a:t>RIDGE </a:t>
            </a:r>
            <a:r>
              <a:rPr lang="en-US" sz="4000"/>
              <a:t>A</a:t>
            </a:r>
            <a:r>
              <a:rPr lang="en-US"/>
              <a:t>PPLICATIONS – 3</a:t>
            </a:r>
            <a:br>
              <a:rPr lang="en-US"/>
            </a:br>
            <a:r>
              <a:rPr lang="en-US" sz="2800"/>
              <a:t>(KINGS STORMWATER CHANNEL BRIDGE)</a:t>
            </a:r>
          </a:p>
        </p:txBody>
      </p:sp>
      <p:sp>
        <p:nvSpPr>
          <p:cNvPr id="103427" name="Rectangle 1027"/>
          <p:cNvSpPr>
            <a:spLocks noGrp="1" noChangeArrowheads="1"/>
          </p:cNvSpPr>
          <p:nvPr>
            <p:ph type="body" idx="1"/>
          </p:nvPr>
        </p:nvSpPr>
        <p:spPr>
          <a:xfrm>
            <a:off x="220663" y="1385888"/>
            <a:ext cx="5437187" cy="3032125"/>
          </a:xfrm>
        </p:spPr>
        <p:txBody>
          <a:bodyPr lIns="0" tIns="0" rIns="0" bIns="0"/>
          <a:lstStyle/>
          <a:p>
            <a:pPr>
              <a:lnSpc>
                <a:spcPct val="105000"/>
              </a:lnSpc>
              <a:spcBef>
                <a:spcPct val="30000"/>
              </a:spcBef>
            </a:pPr>
            <a:r>
              <a:rPr lang="en-US" sz="2200"/>
              <a:t>UC San Diego, </a:t>
            </a:r>
            <a:r>
              <a:rPr lang="en-US" sz="2200">
                <a:latin typeface="Verdana" pitchFamily="34" charset="0"/>
              </a:rPr>
              <a:t>Alliant TechSystems, Inc., and Martin Marietta </a:t>
            </a:r>
            <a:endParaRPr lang="en-US" sz="2200"/>
          </a:p>
          <a:p>
            <a:pPr>
              <a:lnSpc>
                <a:spcPct val="105000"/>
              </a:lnSpc>
              <a:spcBef>
                <a:spcPct val="30000"/>
              </a:spcBef>
            </a:pPr>
            <a:r>
              <a:rPr lang="en-US" sz="2200"/>
              <a:t>Span: 2 x 10 m, Width: 13 m</a:t>
            </a:r>
          </a:p>
          <a:p>
            <a:pPr>
              <a:lnSpc>
                <a:spcPct val="105000"/>
              </a:lnSpc>
              <a:spcBef>
                <a:spcPct val="30000"/>
              </a:spcBef>
            </a:pPr>
            <a:r>
              <a:rPr lang="en-US" sz="2200"/>
              <a:t>Six longitudinal concrete filled carbon tube girders (carbon/epoxy system)</a:t>
            </a:r>
          </a:p>
          <a:p>
            <a:pPr>
              <a:lnSpc>
                <a:spcPct val="105000"/>
              </a:lnSpc>
              <a:spcBef>
                <a:spcPct val="30000"/>
              </a:spcBef>
            </a:pPr>
            <a:r>
              <a:rPr lang="en-US" sz="2200"/>
              <a:t>GFRP deck panel (pultruded trapezoidal E-glass/epoxy tubes with a top skin layer </a:t>
            </a:r>
          </a:p>
          <a:p>
            <a:pPr>
              <a:lnSpc>
                <a:spcPct val="105000"/>
              </a:lnSpc>
              <a:spcBef>
                <a:spcPct val="30000"/>
              </a:spcBef>
            </a:pPr>
            <a:endParaRPr lang="en-US" sz="2200"/>
          </a:p>
        </p:txBody>
      </p:sp>
      <p:sp>
        <p:nvSpPr>
          <p:cNvPr id="103429" name="Rectangle 1029"/>
          <p:cNvSpPr>
            <a:spLocks noChangeArrowheads="1"/>
          </p:cNvSpPr>
          <p:nvPr/>
        </p:nvSpPr>
        <p:spPr bwMode="auto">
          <a:xfrm>
            <a:off x="1657350" y="1576388"/>
            <a:ext cx="9144000" cy="0"/>
          </a:xfrm>
          <a:prstGeom prst="rect">
            <a:avLst/>
          </a:prstGeom>
          <a:noFill/>
          <a:ln w="9525">
            <a:noFill/>
            <a:miter lim="800000"/>
            <a:headEnd/>
            <a:tailEnd/>
          </a:ln>
          <a:effectLst/>
        </p:spPr>
        <p:txBody>
          <a:bodyPr>
            <a:spAutoFit/>
          </a:bodyPr>
          <a:lstStyle/>
          <a:p>
            <a:endParaRPr lang="en-US"/>
          </a:p>
        </p:txBody>
      </p:sp>
      <p:sp>
        <p:nvSpPr>
          <p:cNvPr id="103431" name="Rectangle 1031"/>
          <p:cNvSpPr>
            <a:spLocks noChangeArrowheads="1"/>
          </p:cNvSpPr>
          <p:nvPr/>
        </p:nvSpPr>
        <p:spPr bwMode="auto">
          <a:xfrm>
            <a:off x="1657350" y="1576388"/>
            <a:ext cx="9144000" cy="0"/>
          </a:xfrm>
          <a:prstGeom prst="rect">
            <a:avLst/>
          </a:prstGeom>
          <a:noFill/>
          <a:ln w="9525">
            <a:noFill/>
            <a:miter lim="800000"/>
            <a:headEnd/>
            <a:tailEnd/>
          </a:ln>
          <a:effectLst/>
        </p:spPr>
        <p:txBody>
          <a:bodyPr>
            <a:spAutoFit/>
          </a:bodyPr>
          <a:lstStyle/>
          <a:p>
            <a:endParaRPr lang="en-US"/>
          </a:p>
        </p:txBody>
      </p:sp>
      <p:pic>
        <p:nvPicPr>
          <p:cNvPr id="103432" name="Picture 1032"/>
          <p:cNvPicPr>
            <a:picLocks noChangeAspect="1" noChangeArrowheads="1"/>
          </p:cNvPicPr>
          <p:nvPr/>
        </p:nvPicPr>
        <p:blipFill>
          <a:blip r:embed="rId3"/>
          <a:srcRect/>
          <a:stretch>
            <a:fillRect/>
          </a:stretch>
        </p:blipFill>
        <p:spPr bwMode="auto">
          <a:xfrm>
            <a:off x="5672138" y="1657350"/>
            <a:ext cx="3235325" cy="2055813"/>
          </a:xfrm>
          <a:prstGeom prst="rect">
            <a:avLst/>
          </a:prstGeom>
          <a:noFill/>
          <a:ln w="12700">
            <a:miter lim="800000"/>
            <a:headEnd/>
            <a:tailEnd/>
          </a:ln>
          <a:effectLst/>
        </p:spPr>
      </p:pic>
      <p:sp>
        <p:nvSpPr>
          <p:cNvPr id="103434" name="Rectangle 1034"/>
          <p:cNvSpPr>
            <a:spLocks noChangeArrowheads="1"/>
          </p:cNvSpPr>
          <p:nvPr/>
        </p:nvSpPr>
        <p:spPr bwMode="auto">
          <a:xfrm>
            <a:off x="1857375" y="1600200"/>
            <a:ext cx="9144000" cy="0"/>
          </a:xfrm>
          <a:prstGeom prst="rect">
            <a:avLst/>
          </a:prstGeom>
          <a:noFill/>
          <a:ln w="9525">
            <a:noFill/>
            <a:miter lim="800000"/>
            <a:headEnd/>
            <a:tailEnd/>
          </a:ln>
          <a:effectLst/>
        </p:spPr>
        <p:txBody>
          <a:bodyPr>
            <a:spAutoFit/>
          </a:bodyPr>
          <a:lstStyle/>
          <a:p>
            <a:endParaRPr lang="en-US"/>
          </a:p>
        </p:txBody>
      </p:sp>
      <p:sp>
        <p:nvSpPr>
          <p:cNvPr id="103436" name="Rectangle 1036"/>
          <p:cNvSpPr>
            <a:spLocks noChangeArrowheads="1"/>
          </p:cNvSpPr>
          <p:nvPr/>
        </p:nvSpPr>
        <p:spPr bwMode="auto">
          <a:xfrm>
            <a:off x="1857375" y="1628775"/>
            <a:ext cx="9144000" cy="0"/>
          </a:xfrm>
          <a:prstGeom prst="rect">
            <a:avLst/>
          </a:prstGeom>
          <a:noFill/>
          <a:ln w="9525">
            <a:noFill/>
            <a:miter lim="800000"/>
            <a:headEnd/>
            <a:tailEnd/>
          </a:ln>
          <a:effectLst/>
        </p:spPr>
        <p:txBody>
          <a:bodyPr>
            <a:spAutoFit/>
          </a:bodyPr>
          <a:lstStyle/>
          <a:p>
            <a:endParaRPr lang="en-US"/>
          </a:p>
        </p:txBody>
      </p:sp>
      <p:grpSp>
        <p:nvGrpSpPr>
          <p:cNvPr id="103440" name="Group 1040"/>
          <p:cNvGrpSpPr>
            <a:grpSpLocks/>
          </p:cNvGrpSpPr>
          <p:nvPr/>
        </p:nvGrpSpPr>
        <p:grpSpPr bwMode="auto">
          <a:xfrm>
            <a:off x="949325" y="4470400"/>
            <a:ext cx="4000500" cy="1695450"/>
            <a:chOff x="615" y="2816"/>
            <a:chExt cx="2520" cy="1068"/>
          </a:xfrm>
        </p:grpSpPr>
        <p:pic>
          <p:nvPicPr>
            <p:cNvPr id="103433" name="Picture 1033" descr="tube"/>
            <p:cNvPicPr>
              <a:picLocks noChangeAspect="1" noChangeArrowheads="1"/>
            </p:cNvPicPr>
            <p:nvPr/>
          </p:nvPicPr>
          <p:blipFill>
            <a:blip r:embed="rId4" cstate="print"/>
            <a:srcRect t="1500" r="23242" b="11000"/>
            <a:stretch>
              <a:fillRect/>
            </a:stretch>
          </p:blipFill>
          <p:spPr bwMode="auto">
            <a:xfrm>
              <a:off x="615" y="2816"/>
              <a:ext cx="1313" cy="1008"/>
            </a:xfrm>
            <a:prstGeom prst="rect">
              <a:avLst/>
            </a:prstGeom>
            <a:noFill/>
          </p:spPr>
        </p:pic>
        <p:sp>
          <p:nvSpPr>
            <p:cNvPr id="103437" name="Text Box 1037"/>
            <p:cNvSpPr txBox="1">
              <a:spLocks noChangeArrowheads="1"/>
            </p:cNvSpPr>
            <p:nvPr/>
          </p:nvSpPr>
          <p:spPr bwMode="auto">
            <a:xfrm>
              <a:off x="1899" y="3480"/>
              <a:ext cx="1236" cy="404"/>
            </a:xfrm>
            <a:prstGeom prst="rect">
              <a:avLst/>
            </a:prstGeom>
            <a:noFill/>
            <a:ln w="9525">
              <a:noFill/>
              <a:miter lim="800000"/>
              <a:headEnd/>
              <a:tailEnd/>
            </a:ln>
            <a:effectLst/>
          </p:spPr>
          <p:txBody>
            <a:bodyPr>
              <a:spAutoFit/>
            </a:bodyPr>
            <a:lstStyle/>
            <a:p>
              <a:r>
                <a:rPr lang="en-US" sz="1800" b="1">
                  <a:solidFill>
                    <a:srgbClr val="000099"/>
                  </a:solidFill>
                  <a:latin typeface="Arial" charset="0"/>
                </a:rPr>
                <a:t>Filament wound CFRP tube</a:t>
              </a:r>
            </a:p>
          </p:txBody>
        </p:sp>
      </p:grpSp>
      <p:grpSp>
        <p:nvGrpSpPr>
          <p:cNvPr id="103439" name="Group 1039"/>
          <p:cNvGrpSpPr>
            <a:grpSpLocks/>
          </p:cNvGrpSpPr>
          <p:nvPr/>
        </p:nvGrpSpPr>
        <p:grpSpPr bwMode="auto">
          <a:xfrm>
            <a:off x="5237163" y="4241800"/>
            <a:ext cx="3455987" cy="1884363"/>
            <a:chOff x="3186" y="2655"/>
            <a:chExt cx="2177" cy="1187"/>
          </a:xfrm>
        </p:grpSpPr>
        <p:pic>
          <p:nvPicPr>
            <p:cNvPr id="103435" name="Picture 1035" descr="PMCDCKS"/>
            <p:cNvPicPr>
              <a:picLocks noChangeAspect="1" noChangeArrowheads="1"/>
            </p:cNvPicPr>
            <p:nvPr/>
          </p:nvPicPr>
          <p:blipFill>
            <a:blip r:embed="rId5"/>
            <a:srcRect l="7408" t="25635" r="9596" b="7614"/>
            <a:stretch>
              <a:fillRect/>
            </a:stretch>
          </p:blipFill>
          <p:spPr bwMode="auto">
            <a:xfrm>
              <a:off x="3186" y="2655"/>
              <a:ext cx="2165" cy="1155"/>
            </a:xfrm>
            <a:prstGeom prst="rect">
              <a:avLst/>
            </a:prstGeom>
            <a:noFill/>
          </p:spPr>
        </p:pic>
        <p:sp>
          <p:nvSpPr>
            <p:cNvPr id="103438" name="Text Box 1038"/>
            <p:cNvSpPr txBox="1">
              <a:spLocks noChangeArrowheads="1"/>
            </p:cNvSpPr>
            <p:nvPr/>
          </p:nvSpPr>
          <p:spPr bwMode="auto">
            <a:xfrm>
              <a:off x="4479" y="3611"/>
              <a:ext cx="884" cy="231"/>
            </a:xfrm>
            <a:prstGeom prst="rect">
              <a:avLst/>
            </a:prstGeom>
            <a:noFill/>
            <a:ln w="9525">
              <a:noFill/>
              <a:miter lim="800000"/>
              <a:headEnd/>
              <a:tailEnd/>
            </a:ln>
            <a:effectLst/>
          </p:spPr>
          <p:txBody>
            <a:bodyPr wrap="none">
              <a:spAutoFit/>
            </a:bodyPr>
            <a:lstStyle/>
            <a:p>
              <a:r>
                <a:rPr lang="en-US" sz="1800" b="1">
                  <a:solidFill>
                    <a:schemeClr val="bg1"/>
                  </a:solidFill>
                  <a:latin typeface="Arial" charset="0"/>
                </a:rPr>
                <a:t>GFRP deck</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fld id="{E5A8C11C-7B3C-4FCB-85F0-583BE94813BF}" type="slidenum">
              <a:rPr lang="en-US"/>
              <a:pPr/>
              <a:t>18</a:t>
            </a:fld>
            <a:endParaRPr lang="en-US"/>
          </a:p>
        </p:txBody>
      </p:sp>
      <p:sp>
        <p:nvSpPr>
          <p:cNvPr id="102402" name="Rectangle 1026"/>
          <p:cNvSpPr>
            <a:spLocks noGrp="1" noChangeArrowheads="1"/>
          </p:cNvSpPr>
          <p:nvPr>
            <p:ph type="title"/>
          </p:nvPr>
        </p:nvSpPr>
        <p:spPr/>
        <p:txBody>
          <a:bodyPr/>
          <a:lstStyle/>
          <a:p>
            <a:r>
              <a:rPr lang="en-US" sz="4000"/>
              <a:t>B</a:t>
            </a:r>
            <a:r>
              <a:rPr lang="en-US"/>
              <a:t>RIDGE </a:t>
            </a:r>
            <a:r>
              <a:rPr lang="en-US" sz="4000"/>
              <a:t>A</a:t>
            </a:r>
            <a:r>
              <a:rPr lang="en-US"/>
              <a:t>PPLICATIONS – 4</a:t>
            </a:r>
            <a:br>
              <a:rPr lang="en-US"/>
            </a:br>
            <a:r>
              <a:rPr lang="en-US"/>
              <a:t>(TOOWOOMBA BRIDGE)</a:t>
            </a:r>
          </a:p>
        </p:txBody>
      </p:sp>
      <p:sp>
        <p:nvSpPr>
          <p:cNvPr id="102403" name="Rectangle 1027"/>
          <p:cNvSpPr>
            <a:spLocks noGrp="1" noChangeArrowheads="1"/>
          </p:cNvSpPr>
          <p:nvPr>
            <p:ph type="body" idx="1"/>
          </p:nvPr>
        </p:nvSpPr>
        <p:spPr>
          <a:xfrm>
            <a:off x="531813" y="1358900"/>
            <a:ext cx="8297862" cy="1924050"/>
          </a:xfrm>
        </p:spPr>
        <p:txBody>
          <a:bodyPr/>
          <a:lstStyle/>
          <a:p>
            <a:pPr>
              <a:lnSpc>
                <a:spcPct val="105000"/>
              </a:lnSpc>
              <a:spcBef>
                <a:spcPct val="30000"/>
              </a:spcBef>
            </a:pPr>
            <a:r>
              <a:rPr lang="en-US" sz="2200"/>
              <a:t>University of Southern Queensland, Wagners Composite Fibre Technologies, and Huntsman Composites</a:t>
            </a:r>
          </a:p>
          <a:p>
            <a:pPr>
              <a:lnSpc>
                <a:spcPct val="105000"/>
              </a:lnSpc>
              <a:spcBef>
                <a:spcPct val="30000"/>
              </a:spcBef>
            </a:pPr>
            <a:r>
              <a:rPr lang="en-US" sz="2200"/>
              <a:t>Span : 10 m, Width : 5.0 m</a:t>
            </a:r>
          </a:p>
          <a:p>
            <a:pPr>
              <a:lnSpc>
                <a:spcPct val="105000"/>
              </a:lnSpc>
              <a:spcBef>
                <a:spcPct val="30000"/>
              </a:spcBef>
            </a:pPr>
            <a:r>
              <a:rPr lang="en-US" sz="2200"/>
              <a:t>Hybrid box beams : prefabricated concrete, GFRP, and CFRP</a:t>
            </a:r>
          </a:p>
        </p:txBody>
      </p:sp>
      <p:pic>
        <p:nvPicPr>
          <p:cNvPr id="102405" name="Picture 1029" descr="toowoomba"/>
          <p:cNvPicPr>
            <a:picLocks noChangeAspect="1" noChangeArrowheads="1"/>
          </p:cNvPicPr>
          <p:nvPr/>
        </p:nvPicPr>
        <p:blipFill>
          <a:blip r:embed="rId3"/>
          <a:srcRect t="20741" r="1852" b="11687"/>
          <a:stretch>
            <a:fillRect/>
          </a:stretch>
        </p:blipFill>
        <p:spPr bwMode="auto">
          <a:xfrm>
            <a:off x="3333750" y="3286125"/>
            <a:ext cx="5484813" cy="2830513"/>
          </a:xfrm>
          <a:prstGeom prst="rect">
            <a:avLst/>
          </a:prstGeom>
          <a:noFill/>
        </p:spPr>
      </p:pic>
      <p:grpSp>
        <p:nvGrpSpPr>
          <p:cNvPr id="102433" name="Group 1057"/>
          <p:cNvGrpSpPr>
            <a:grpSpLocks/>
          </p:cNvGrpSpPr>
          <p:nvPr/>
        </p:nvGrpSpPr>
        <p:grpSpPr bwMode="auto">
          <a:xfrm>
            <a:off x="557213" y="3122613"/>
            <a:ext cx="2503487" cy="3663950"/>
            <a:chOff x="351" y="2012"/>
            <a:chExt cx="1577" cy="2308"/>
          </a:xfrm>
        </p:grpSpPr>
        <p:grpSp>
          <p:nvGrpSpPr>
            <p:cNvPr id="102413" name="Group 1037"/>
            <p:cNvGrpSpPr>
              <a:grpSpLocks/>
            </p:cNvGrpSpPr>
            <p:nvPr/>
          </p:nvGrpSpPr>
          <p:grpSpPr bwMode="auto">
            <a:xfrm>
              <a:off x="600" y="2374"/>
              <a:ext cx="806" cy="1296"/>
              <a:chOff x="426" y="1771"/>
              <a:chExt cx="806" cy="1296"/>
            </a:xfrm>
          </p:grpSpPr>
          <p:sp>
            <p:nvSpPr>
              <p:cNvPr id="102407" name="Rectangle 1031"/>
              <p:cNvSpPr>
                <a:spLocks noChangeArrowheads="1"/>
              </p:cNvSpPr>
              <p:nvPr/>
            </p:nvSpPr>
            <p:spPr bwMode="auto">
              <a:xfrm>
                <a:off x="428" y="1771"/>
                <a:ext cx="804" cy="23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102408" name="Rectangle 1032"/>
              <p:cNvSpPr>
                <a:spLocks noChangeArrowheads="1"/>
              </p:cNvSpPr>
              <p:nvPr/>
            </p:nvSpPr>
            <p:spPr bwMode="auto">
              <a:xfrm>
                <a:off x="426" y="2059"/>
                <a:ext cx="58" cy="92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2409" name="Rectangle 1033"/>
              <p:cNvSpPr>
                <a:spLocks noChangeArrowheads="1"/>
              </p:cNvSpPr>
              <p:nvPr/>
            </p:nvSpPr>
            <p:spPr bwMode="auto">
              <a:xfrm>
                <a:off x="1174" y="2059"/>
                <a:ext cx="58" cy="92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2410" name="Rectangle 1034"/>
              <p:cNvSpPr>
                <a:spLocks noChangeArrowheads="1"/>
              </p:cNvSpPr>
              <p:nvPr/>
            </p:nvSpPr>
            <p:spPr bwMode="auto">
              <a:xfrm>
                <a:off x="426" y="2001"/>
                <a:ext cx="806" cy="5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2411" name="Rectangle 1035"/>
              <p:cNvSpPr>
                <a:spLocks noChangeArrowheads="1"/>
              </p:cNvSpPr>
              <p:nvPr/>
            </p:nvSpPr>
            <p:spPr bwMode="auto">
              <a:xfrm>
                <a:off x="426" y="2980"/>
                <a:ext cx="806" cy="5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2412" name="Rectangle 1036"/>
              <p:cNvSpPr>
                <a:spLocks noChangeArrowheads="1"/>
              </p:cNvSpPr>
              <p:nvPr/>
            </p:nvSpPr>
            <p:spPr bwMode="auto">
              <a:xfrm>
                <a:off x="426" y="3038"/>
                <a:ext cx="806" cy="29"/>
              </a:xfrm>
              <a:prstGeom prst="rect">
                <a:avLst/>
              </a:prstGeom>
              <a:solidFill>
                <a:schemeClr val="tx2"/>
              </a:solidFill>
              <a:ln w="9525">
                <a:solidFill>
                  <a:schemeClr val="tx1"/>
                </a:solidFill>
                <a:miter lim="800000"/>
                <a:headEnd/>
                <a:tailEnd/>
              </a:ln>
              <a:effectLst/>
            </p:spPr>
            <p:txBody>
              <a:bodyPr wrap="none" anchor="ctr"/>
              <a:lstStyle/>
              <a:p>
                <a:endParaRPr lang="en-US"/>
              </a:p>
            </p:txBody>
          </p:sp>
        </p:grpSp>
        <p:sp>
          <p:nvSpPr>
            <p:cNvPr id="102414" name="Line 1038"/>
            <p:cNvSpPr>
              <a:spLocks noChangeShapeType="1"/>
            </p:cNvSpPr>
            <p:nvPr/>
          </p:nvSpPr>
          <p:spPr bwMode="auto">
            <a:xfrm>
              <a:off x="610" y="3785"/>
              <a:ext cx="803"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02415" name="Line 1039"/>
            <p:cNvSpPr>
              <a:spLocks noChangeShapeType="1"/>
            </p:cNvSpPr>
            <p:nvPr/>
          </p:nvSpPr>
          <p:spPr bwMode="auto">
            <a:xfrm>
              <a:off x="1527" y="2608"/>
              <a:ext cx="0" cy="1072"/>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02416" name="Line 1040"/>
            <p:cNvSpPr>
              <a:spLocks noChangeShapeType="1"/>
            </p:cNvSpPr>
            <p:nvPr/>
          </p:nvSpPr>
          <p:spPr bwMode="auto">
            <a:xfrm>
              <a:off x="1527" y="2371"/>
              <a:ext cx="0" cy="24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02417" name="Line 1041"/>
            <p:cNvSpPr>
              <a:spLocks noChangeShapeType="1"/>
            </p:cNvSpPr>
            <p:nvPr/>
          </p:nvSpPr>
          <p:spPr bwMode="auto">
            <a:xfrm>
              <a:off x="601" y="3699"/>
              <a:ext cx="0" cy="183"/>
            </a:xfrm>
            <a:prstGeom prst="line">
              <a:avLst/>
            </a:prstGeom>
            <a:noFill/>
            <a:ln w="9525">
              <a:solidFill>
                <a:schemeClr val="tx1"/>
              </a:solidFill>
              <a:round/>
              <a:headEnd/>
              <a:tailEnd/>
            </a:ln>
            <a:effectLst/>
          </p:spPr>
          <p:txBody>
            <a:bodyPr/>
            <a:lstStyle/>
            <a:p>
              <a:endParaRPr lang="en-US"/>
            </a:p>
          </p:txBody>
        </p:sp>
        <p:sp>
          <p:nvSpPr>
            <p:cNvPr id="102418" name="Line 1042"/>
            <p:cNvSpPr>
              <a:spLocks noChangeShapeType="1"/>
            </p:cNvSpPr>
            <p:nvPr/>
          </p:nvSpPr>
          <p:spPr bwMode="auto">
            <a:xfrm>
              <a:off x="1404" y="3699"/>
              <a:ext cx="0" cy="183"/>
            </a:xfrm>
            <a:prstGeom prst="line">
              <a:avLst/>
            </a:prstGeom>
            <a:noFill/>
            <a:ln w="9525">
              <a:solidFill>
                <a:schemeClr val="tx1"/>
              </a:solidFill>
              <a:round/>
              <a:headEnd/>
              <a:tailEnd/>
            </a:ln>
            <a:effectLst/>
          </p:spPr>
          <p:txBody>
            <a:bodyPr/>
            <a:lstStyle/>
            <a:p>
              <a:endParaRPr lang="en-US"/>
            </a:p>
          </p:txBody>
        </p:sp>
        <p:sp>
          <p:nvSpPr>
            <p:cNvPr id="102419" name="Line 1043"/>
            <p:cNvSpPr>
              <a:spLocks noChangeShapeType="1"/>
            </p:cNvSpPr>
            <p:nvPr/>
          </p:nvSpPr>
          <p:spPr bwMode="auto">
            <a:xfrm>
              <a:off x="1439" y="3673"/>
              <a:ext cx="184" cy="0"/>
            </a:xfrm>
            <a:prstGeom prst="line">
              <a:avLst/>
            </a:prstGeom>
            <a:noFill/>
            <a:ln w="9525">
              <a:solidFill>
                <a:schemeClr val="tx1"/>
              </a:solidFill>
              <a:round/>
              <a:headEnd/>
              <a:tailEnd/>
            </a:ln>
            <a:effectLst/>
          </p:spPr>
          <p:txBody>
            <a:bodyPr/>
            <a:lstStyle/>
            <a:p>
              <a:endParaRPr lang="en-US"/>
            </a:p>
          </p:txBody>
        </p:sp>
        <p:sp>
          <p:nvSpPr>
            <p:cNvPr id="102420" name="Line 1044"/>
            <p:cNvSpPr>
              <a:spLocks noChangeShapeType="1"/>
            </p:cNvSpPr>
            <p:nvPr/>
          </p:nvSpPr>
          <p:spPr bwMode="auto">
            <a:xfrm>
              <a:off x="1439" y="2617"/>
              <a:ext cx="184" cy="0"/>
            </a:xfrm>
            <a:prstGeom prst="line">
              <a:avLst/>
            </a:prstGeom>
            <a:noFill/>
            <a:ln w="9525">
              <a:solidFill>
                <a:schemeClr val="tx1"/>
              </a:solidFill>
              <a:round/>
              <a:headEnd/>
              <a:tailEnd/>
            </a:ln>
            <a:effectLst/>
          </p:spPr>
          <p:txBody>
            <a:bodyPr/>
            <a:lstStyle/>
            <a:p>
              <a:endParaRPr lang="en-US"/>
            </a:p>
          </p:txBody>
        </p:sp>
        <p:sp>
          <p:nvSpPr>
            <p:cNvPr id="102421" name="Line 1045"/>
            <p:cNvSpPr>
              <a:spLocks noChangeShapeType="1"/>
            </p:cNvSpPr>
            <p:nvPr/>
          </p:nvSpPr>
          <p:spPr bwMode="auto">
            <a:xfrm>
              <a:off x="1439" y="2372"/>
              <a:ext cx="184" cy="0"/>
            </a:xfrm>
            <a:prstGeom prst="line">
              <a:avLst/>
            </a:prstGeom>
            <a:noFill/>
            <a:ln w="9525">
              <a:solidFill>
                <a:schemeClr val="tx1"/>
              </a:solidFill>
              <a:round/>
              <a:headEnd/>
              <a:tailEnd/>
            </a:ln>
            <a:effectLst/>
          </p:spPr>
          <p:txBody>
            <a:bodyPr/>
            <a:lstStyle/>
            <a:p>
              <a:endParaRPr lang="en-US"/>
            </a:p>
          </p:txBody>
        </p:sp>
        <p:sp>
          <p:nvSpPr>
            <p:cNvPr id="102422" name="Text Box 1046"/>
            <p:cNvSpPr txBox="1">
              <a:spLocks noChangeArrowheads="1"/>
            </p:cNvSpPr>
            <p:nvPr/>
          </p:nvSpPr>
          <p:spPr bwMode="auto">
            <a:xfrm>
              <a:off x="822" y="3836"/>
              <a:ext cx="356" cy="231"/>
            </a:xfrm>
            <a:prstGeom prst="rect">
              <a:avLst/>
            </a:prstGeom>
            <a:noFill/>
            <a:ln w="9525">
              <a:noFill/>
              <a:miter lim="800000"/>
              <a:headEnd/>
              <a:tailEnd/>
            </a:ln>
            <a:effectLst/>
          </p:spPr>
          <p:txBody>
            <a:bodyPr wrap="none">
              <a:spAutoFit/>
            </a:bodyPr>
            <a:lstStyle/>
            <a:p>
              <a:r>
                <a:rPr lang="en-US" sz="1800">
                  <a:latin typeface="Arial" charset="0"/>
                </a:rPr>
                <a:t>350</a:t>
              </a:r>
            </a:p>
          </p:txBody>
        </p:sp>
        <p:sp>
          <p:nvSpPr>
            <p:cNvPr id="102423" name="Text Box 1047"/>
            <p:cNvSpPr txBox="1">
              <a:spLocks noChangeArrowheads="1"/>
            </p:cNvSpPr>
            <p:nvPr/>
          </p:nvSpPr>
          <p:spPr bwMode="auto">
            <a:xfrm>
              <a:off x="1572" y="2971"/>
              <a:ext cx="356" cy="231"/>
            </a:xfrm>
            <a:prstGeom prst="rect">
              <a:avLst/>
            </a:prstGeom>
            <a:noFill/>
            <a:ln w="9525">
              <a:noFill/>
              <a:miter lim="800000"/>
              <a:headEnd/>
              <a:tailEnd/>
            </a:ln>
            <a:effectLst/>
          </p:spPr>
          <p:txBody>
            <a:bodyPr wrap="none">
              <a:spAutoFit/>
            </a:bodyPr>
            <a:lstStyle/>
            <a:p>
              <a:r>
                <a:rPr lang="en-US" sz="1800">
                  <a:latin typeface="Arial" charset="0"/>
                </a:rPr>
                <a:t>450</a:t>
              </a:r>
            </a:p>
          </p:txBody>
        </p:sp>
        <p:sp>
          <p:nvSpPr>
            <p:cNvPr id="102424" name="Text Box 1048"/>
            <p:cNvSpPr txBox="1">
              <a:spLocks noChangeArrowheads="1"/>
            </p:cNvSpPr>
            <p:nvPr/>
          </p:nvSpPr>
          <p:spPr bwMode="auto">
            <a:xfrm>
              <a:off x="1572" y="2378"/>
              <a:ext cx="356" cy="231"/>
            </a:xfrm>
            <a:prstGeom prst="rect">
              <a:avLst/>
            </a:prstGeom>
            <a:noFill/>
            <a:ln w="9525">
              <a:noFill/>
              <a:miter lim="800000"/>
              <a:headEnd/>
              <a:tailEnd/>
            </a:ln>
            <a:effectLst/>
          </p:spPr>
          <p:txBody>
            <a:bodyPr wrap="none">
              <a:spAutoFit/>
            </a:bodyPr>
            <a:lstStyle/>
            <a:p>
              <a:r>
                <a:rPr lang="en-US" sz="1800">
                  <a:latin typeface="Arial" charset="0"/>
                </a:rPr>
                <a:t>100</a:t>
              </a:r>
            </a:p>
          </p:txBody>
        </p:sp>
        <p:sp>
          <p:nvSpPr>
            <p:cNvPr id="102425" name="Text Box 1049"/>
            <p:cNvSpPr txBox="1">
              <a:spLocks noChangeArrowheads="1"/>
            </p:cNvSpPr>
            <p:nvPr/>
          </p:nvSpPr>
          <p:spPr bwMode="auto">
            <a:xfrm>
              <a:off x="351" y="4089"/>
              <a:ext cx="1372" cy="231"/>
            </a:xfrm>
            <a:prstGeom prst="rect">
              <a:avLst/>
            </a:prstGeom>
            <a:noFill/>
            <a:ln w="9525">
              <a:noFill/>
              <a:miter lim="800000"/>
              <a:headEnd/>
              <a:tailEnd/>
            </a:ln>
            <a:effectLst/>
          </p:spPr>
          <p:txBody>
            <a:bodyPr wrap="none">
              <a:spAutoFit/>
            </a:bodyPr>
            <a:lstStyle/>
            <a:p>
              <a:r>
                <a:rPr lang="en-US" sz="1800">
                  <a:latin typeface="Arial" charset="0"/>
                </a:rPr>
                <a:t>(dimensions in mm)</a:t>
              </a:r>
            </a:p>
          </p:txBody>
        </p:sp>
        <p:sp>
          <p:nvSpPr>
            <p:cNvPr id="102426" name="Line 1050"/>
            <p:cNvSpPr>
              <a:spLocks noChangeShapeType="1"/>
            </p:cNvSpPr>
            <p:nvPr/>
          </p:nvSpPr>
          <p:spPr bwMode="auto">
            <a:xfrm flipH="1">
              <a:off x="933" y="2233"/>
              <a:ext cx="78" cy="270"/>
            </a:xfrm>
            <a:prstGeom prst="line">
              <a:avLst/>
            </a:prstGeom>
            <a:noFill/>
            <a:ln w="28575">
              <a:solidFill>
                <a:schemeClr val="accent2"/>
              </a:solidFill>
              <a:round/>
              <a:headEnd/>
              <a:tailEnd type="triangle" w="med" len="med"/>
            </a:ln>
            <a:effectLst/>
          </p:spPr>
          <p:txBody>
            <a:bodyPr/>
            <a:lstStyle/>
            <a:p>
              <a:endParaRPr lang="en-US"/>
            </a:p>
          </p:txBody>
        </p:sp>
        <p:sp>
          <p:nvSpPr>
            <p:cNvPr id="102427" name="Text Box 1051"/>
            <p:cNvSpPr txBox="1">
              <a:spLocks noChangeArrowheads="1"/>
            </p:cNvSpPr>
            <p:nvPr/>
          </p:nvSpPr>
          <p:spPr bwMode="auto">
            <a:xfrm>
              <a:off x="718" y="2012"/>
              <a:ext cx="716" cy="231"/>
            </a:xfrm>
            <a:prstGeom prst="rect">
              <a:avLst/>
            </a:prstGeom>
            <a:noFill/>
            <a:ln w="9525">
              <a:noFill/>
              <a:miter lim="800000"/>
              <a:headEnd/>
              <a:tailEnd/>
            </a:ln>
            <a:effectLst/>
          </p:spPr>
          <p:txBody>
            <a:bodyPr wrap="none">
              <a:spAutoFit/>
            </a:bodyPr>
            <a:lstStyle/>
            <a:p>
              <a:r>
                <a:rPr lang="en-US" sz="1800" b="1">
                  <a:solidFill>
                    <a:srgbClr val="000099"/>
                  </a:solidFill>
                  <a:latin typeface="Arial" charset="0"/>
                </a:rPr>
                <a:t>concrete</a:t>
              </a:r>
            </a:p>
          </p:txBody>
        </p:sp>
        <p:sp>
          <p:nvSpPr>
            <p:cNvPr id="102428" name="Line 1052"/>
            <p:cNvSpPr>
              <a:spLocks noChangeShapeType="1"/>
            </p:cNvSpPr>
            <p:nvPr/>
          </p:nvSpPr>
          <p:spPr bwMode="auto">
            <a:xfrm flipH="1" flipV="1">
              <a:off x="653" y="2852"/>
              <a:ext cx="201" cy="201"/>
            </a:xfrm>
            <a:prstGeom prst="line">
              <a:avLst/>
            </a:prstGeom>
            <a:noFill/>
            <a:ln w="28575">
              <a:solidFill>
                <a:schemeClr val="accent2"/>
              </a:solidFill>
              <a:round/>
              <a:headEnd/>
              <a:tailEnd type="triangle" w="med" len="med"/>
            </a:ln>
            <a:effectLst/>
          </p:spPr>
          <p:txBody>
            <a:bodyPr/>
            <a:lstStyle/>
            <a:p>
              <a:endParaRPr lang="en-US"/>
            </a:p>
          </p:txBody>
        </p:sp>
        <p:sp>
          <p:nvSpPr>
            <p:cNvPr id="102429" name="Text Box 1053"/>
            <p:cNvSpPr txBox="1">
              <a:spLocks noChangeArrowheads="1"/>
            </p:cNvSpPr>
            <p:nvPr/>
          </p:nvSpPr>
          <p:spPr bwMode="auto">
            <a:xfrm>
              <a:off x="805" y="3024"/>
              <a:ext cx="516" cy="231"/>
            </a:xfrm>
            <a:prstGeom prst="rect">
              <a:avLst/>
            </a:prstGeom>
            <a:noFill/>
            <a:ln w="9525">
              <a:noFill/>
              <a:miter lim="800000"/>
              <a:headEnd/>
              <a:tailEnd/>
            </a:ln>
            <a:effectLst/>
          </p:spPr>
          <p:txBody>
            <a:bodyPr wrap="none">
              <a:spAutoFit/>
            </a:bodyPr>
            <a:lstStyle/>
            <a:p>
              <a:r>
                <a:rPr lang="en-US" sz="1800" b="1">
                  <a:solidFill>
                    <a:srgbClr val="000099"/>
                  </a:solidFill>
                  <a:latin typeface="Arial" charset="0"/>
                </a:rPr>
                <a:t>GFRP</a:t>
              </a:r>
            </a:p>
          </p:txBody>
        </p:sp>
        <p:sp>
          <p:nvSpPr>
            <p:cNvPr id="102430" name="Line 1054"/>
            <p:cNvSpPr>
              <a:spLocks noChangeShapeType="1"/>
            </p:cNvSpPr>
            <p:nvPr/>
          </p:nvSpPr>
          <p:spPr bwMode="auto">
            <a:xfrm flipV="1">
              <a:off x="723" y="3672"/>
              <a:ext cx="105" cy="271"/>
            </a:xfrm>
            <a:prstGeom prst="line">
              <a:avLst/>
            </a:prstGeom>
            <a:noFill/>
            <a:ln w="28575">
              <a:solidFill>
                <a:schemeClr val="accent2"/>
              </a:solidFill>
              <a:round/>
              <a:headEnd/>
              <a:tailEnd type="triangle" w="med" len="med"/>
            </a:ln>
            <a:effectLst/>
          </p:spPr>
          <p:txBody>
            <a:bodyPr/>
            <a:lstStyle/>
            <a:p>
              <a:endParaRPr lang="en-US"/>
            </a:p>
          </p:txBody>
        </p:sp>
        <p:sp>
          <p:nvSpPr>
            <p:cNvPr id="102431" name="Text Box 1055"/>
            <p:cNvSpPr txBox="1">
              <a:spLocks noChangeArrowheads="1"/>
            </p:cNvSpPr>
            <p:nvPr/>
          </p:nvSpPr>
          <p:spPr bwMode="auto">
            <a:xfrm>
              <a:off x="377" y="3932"/>
              <a:ext cx="508" cy="231"/>
            </a:xfrm>
            <a:prstGeom prst="rect">
              <a:avLst/>
            </a:prstGeom>
            <a:noFill/>
            <a:ln w="9525">
              <a:noFill/>
              <a:miter lim="800000"/>
              <a:headEnd/>
              <a:tailEnd/>
            </a:ln>
            <a:effectLst/>
          </p:spPr>
          <p:txBody>
            <a:bodyPr wrap="none">
              <a:spAutoFit/>
            </a:bodyPr>
            <a:lstStyle/>
            <a:p>
              <a:r>
                <a:rPr lang="en-US" sz="1800" b="1">
                  <a:solidFill>
                    <a:srgbClr val="000099"/>
                  </a:solidFill>
                  <a:latin typeface="Arial" charset="0"/>
                </a:rPr>
                <a:t>CFRP</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2997DB8D-DFAA-442C-866A-5E798301C587}" type="slidenum">
              <a:rPr lang="en-US"/>
              <a:pPr/>
              <a:t>19</a:t>
            </a:fld>
            <a:endParaRPr lang="en-US"/>
          </a:p>
        </p:txBody>
      </p:sp>
      <p:sp>
        <p:nvSpPr>
          <p:cNvPr id="58370" name="Rectangle 2050"/>
          <p:cNvSpPr>
            <a:spLocks noGrp="1" noChangeArrowheads="1"/>
          </p:cNvSpPr>
          <p:nvPr>
            <p:ph type="title"/>
          </p:nvPr>
        </p:nvSpPr>
        <p:spPr/>
        <p:txBody>
          <a:bodyPr/>
          <a:lstStyle/>
          <a:p>
            <a:r>
              <a:rPr lang="en-US" sz="4000"/>
              <a:t>M</a:t>
            </a:r>
            <a:r>
              <a:rPr lang="en-US"/>
              <a:t>ARKET </a:t>
            </a:r>
            <a:r>
              <a:rPr lang="en-US" sz="4000"/>
              <a:t>S</a:t>
            </a:r>
            <a:r>
              <a:rPr lang="en-US"/>
              <a:t>HARE (FRP COMPOSITES)</a:t>
            </a:r>
          </a:p>
        </p:txBody>
      </p:sp>
      <p:pic>
        <p:nvPicPr>
          <p:cNvPr id="58371" name="Picture 2051"/>
          <p:cNvPicPr>
            <a:picLocks noChangeAspect="1" noChangeArrowheads="1"/>
          </p:cNvPicPr>
          <p:nvPr/>
        </p:nvPicPr>
        <p:blipFill>
          <a:blip r:embed="rId3"/>
          <a:srcRect l="19130" t="4878" r="21957" b="9105"/>
          <a:stretch>
            <a:fillRect/>
          </a:stretch>
        </p:blipFill>
        <p:spPr bwMode="auto">
          <a:xfrm>
            <a:off x="1647825" y="1457325"/>
            <a:ext cx="5402263" cy="4573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76590C-5B83-4E24-8697-24672122E2AF}" type="slidenum">
              <a:rPr lang="en-US"/>
              <a:pPr/>
              <a:t>2</a:t>
            </a:fld>
            <a:endParaRPr lang="en-US"/>
          </a:p>
        </p:txBody>
      </p:sp>
      <p:sp>
        <p:nvSpPr>
          <p:cNvPr id="3074" name="Rectangle 2"/>
          <p:cNvSpPr>
            <a:spLocks noGrp="1" noChangeArrowheads="1"/>
          </p:cNvSpPr>
          <p:nvPr>
            <p:ph type="title"/>
          </p:nvPr>
        </p:nvSpPr>
        <p:spPr/>
        <p:txBody>
          <a:bodyPr/>
          <a:lstStyle/>
          <a:p>
            <a:r>
              <a:rPr lang="en-US" sz="4000"/>
              <a:t>O</a:t>
            </a:r>
            <a:r>
              <a:rPr lang="en-US"/>
              <a:t>UTLINE</a:t>
            </a:r>
          </a:p>
        </p:txBody>
      </p:sp>
      <p:sp>
        <p:nvSpPr>
          <p:cNvPr id="3075" name="Rectangle 3"/>
          <p:cNvSpPr>
            <a:spLocks noGrp="1" noChangeArrowheads="1"/>
          </p:cNvSpPr>
          <p:nvPr>
            <p:ph type="body" idx="1"/>
          </p:nvPr>
        </p:nvSpPr>
        <p:spPr>
          <a:xfrm>
            <a:off x="735013" y="1581150"/>
            <a:ext cx="7597775" cy="4475163"/>
          </a:xfrm>
        </p:spPr>
        <p:txBody>
          <a:bodyPr/>
          <a:lstStyle/>
          <a:p>
            <a:r>
              <a:rPr lang="en-US" sz="2800"/>
              <a:t>Introduction: </a:t>
            </a:r>
            <a:r>
              <a:rPr lang="en-US" sz="2800" i="1">
                <a:solidFill>
                  <a:srgbClr val="339966"/>
                </a:solidFill>
              </a:rPr>
              <a:t>What are Composite Materials?</a:t>
            </a:r>
            <a:r>
              <a:rPr lang="en-US" sz="2800"/>
              <a:t>  </a:t>
            </a:r>
          </a:p>
          <a:p>
            <a:r>
              <a:rPr lang="en-US" sz="2800"/>
              <a:t>Bridge Applications  </a:t>
            </a:r>
          </a:p>
          <a:p>
            <a:r>
              <a:rPr lang="en-US" sz="2800"/>
              <a:t>Final Remarks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6C39DD9-C841-4817-A737-7066A2645031}" type="slidenum">
              <a:rPr lang="en-US"/>
              <a:pPr/>
              <a:t>20</a:t>
            </a:fld>
            <a:endParaRPr lang="en-US"/>
          </a:p>
        </p:txBody>
      </p:sp>
      <p:sp>
        <p:nvSpPr>
          <p:cNvPr id="59394" name="Rectangle 2"/>
          <p:cNvSpPr>
            <a:spLocks noGrp="1" noChangeArrowheads="1"/>
          </p:cNvSpPr>
          <p:nvPr>
            <p:ph type="title"/>
          </p:nvPr>
        </p:nvSpPr>
        <p:spPr/>
        <p:txBody>
          <a:bodyPr/>
          <a:lstStyle/>
          <a:p>
            <a:r>
              <a:rPr lang="en-US" sz="4000"/>
              <a:t>FRP</a:t>
            </a:r>
            <a:r>
              <a:rPr lang="en-US"/>
              <a:t> </a:t>
            </a:r>
            <a:r>
              <a:rPr lang="en-US" sz="4000"/>
              <a:t>C</a:t>
            </a:r>
            <a:r>
              <a:rPr lang="en-US"/>
              <a:t>OMPOSITE </a:t>
            </a:r>
            <a:r>
              <a:rPr lang="en-US" sz="4000"/>
              <a:t>S</a:t>
            </a:r>
            <a:r>
              <a:rPr lang="en-US"/>
              <a:t>HIPMENTS</a:t>
            </a:r>
          </a:p>
        </p:txBody>
      </p:sp>
      <p:pic>
        <p:nvPicPr>
          <p:cNvPr id="59396" name="Picture 4"/>
          <p:cNvPicPr>
            <a:picLocks noChangeAspect="1" noChangeArrowheads="1"/>
          </p:cNvPicPr>
          <p:nvPr/>
        </p:nvPicPr>
        <p:blipFill>
          <a:blip r:embed="rId3"/>
          <a:srcRect l="2507" t="3081" r="2507" b="1541"/>
          <a:stretch>
            <a:fillRect/>
          </a:stretch>
        </p:blipFill>
        <p:spPr bwMode="auto">
          <a:xfrm>
            <a:off x="1633538" y="1363663"/>
            <a:ext cx="5878512" cy="4805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E6F5E0-E24E-4680-BDD4-585B7FE168A2}" type="slidenum">
              <a:rPr lang="en-US"/>
              <a:pPr/>
              <a:t>21</a:t>
            </a:fld>
            <a:endParaRPr lang="en-US"/>
          </a:p>
        </p:txBody>
      </p:sp>
      <p:sp>
        <p:nvSpPr>
          <p:cNvPr id="248836" name="Rectangle 4"/>
          <p:cNvSpPr>
            <a:spLocks noGrp="1" noChangeArrowheads="1"/>
          </p:cNvSpPr>
          <p:nvPr>
            <p:ph type="title"/>
          </p:nvPr>
        </p:nvSpPr>
        <p:spPr>
          <a:xfrm>
            <a:off x="534988" y="595313"/>
            <a:ext cx="8331200" cy="1831975"/>
          </a:xfrm>
        </p:spPr>
        <p:txBody>
          <a:bodyPr/>
          <a:lstStyle/>
          <a:p>
            <a:r>
              <a:rPr lang="en-US" sz="3600">
                <a:solidFill>
                  <a:srgbClr val="003399"/>
                </a:solidFill>
                <a:effectLst>
                  <a:outerShdw blurRad="38100" dist="38100" dir="2700000" algn="tl">
                    <a:srgbClr val="C0C0C0"/>
                  </a:outerShdw>
                </a:effectLst>
              </a:rPr>
              <a:t>Recent Development of FRP Bridge Deck and Superstructure Systems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CAC1F7F-5161-4F22-927F-8A3FF0CDCE4F}" type="slidenum">
              <a:rPr lang="en-US"/>
              <a:pPr/>
              <a:t>22</a:t>
            </a:fld>
            <a:endParaRPr lang="en-US"/>
          </a:p>
        </p:txBody>
      </p:sp>
      <p:sp>
        <p:nvSpPr>
          <p:cNvPr id="9218" name="Rectangle 2"/>
          <p:cNvSpPr>
            <a:spLocks noGrp="1" noChangeArrowheads="1"/>
          </p:cNvSpPr>
          <p:nvPr>
            <p:ph type="title"/>
          </p:nvPr>
        </p:nvSpPr>
        <p:spPr/>
        <p:txBody>
          <a:bodyPr/>
          <a:lstStyle/>
          <a:p>
            <a:r>
              <a:rPr lang="en-US" sz="3600"/>
              <a:t>Hybrid-FRP-Concrete Bridge Deck and Superstructure System</a:t>
            </a:r>
          </a:p>
        </p:txBody>
      </p:sp>
      <p:sp>
        <p:nvSpPr>
          <p:cNvPr id="9219" name="Rectangle 3"/>
          <p:cNvSpPr>
            <a:spLocks noGrp="1" noChangeArrowheads="1"/>
          </p:cNvSpPr>
          <p:nvPr>
            <p:ph type="body" idx="1"/>
          </p:nvPr>
        </p:nvSpPr>
        <p:spPr>
          <a:xfrm>
            <a:off x="990600" y="1524000"/>
            <a:ext cx="7162800" cy="4572000"/>
          </a:xfrm>
        </p:spPr>
        <p:txBody>
          <a:bodyPr/>
          <a:lstStyle/>
          <a:p>
            <a:r>
              <a:rPr lang="en-US" sz="2600"/>
              <a:t>The system is developed at UB by an optimum selection of concrete and FRP.</a:t>
            </a:r>
          </a:p>
          <a:p>
            <a:r>
              <a:rPr lang="en-US" sz="2600"/>
              <a:t>The system is validated analytically and experimentally to assess the feasibility of the proposed hybrid bridge superstructure and deck.</a:t>
            </a:r>
          </a:p>
          <a:p>
            <a:r>
              <a:rPr lang="en-US" sz="2600"/>
              <a:t>Simple methods of analysis for the proposed hybrid bridge superstructure were developed.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p:txBody>
          <a:bodyPr/>
          <a:lstStyle/>
          <a:p>
            <a:fld id="{AA3D8058-62A6-41BF-AF9D-D1E5775A4C58}" type="slidenum">
              <a:rPr lang="en-US"/>
              <a:pPr/>
              <a:t>23</a:t>
            </a:fld>
            <a:endParaRPr lang="en-US"/>
          </a:p>
        </p:txBody>
      </p:sp>
      <p:sp>
        <p:nvSpPr>
          <p:cNvPr id="75778" name="Rectangle 2"/>
          <p:cNvSpPr>
            <a:spLocks noGrp="1" noChangeArrowheads="1"/>
          </p:cNvSpPr>
          <p:nvPr>
            <p:ph type="title"/>
          </p:nvPr>
        </p:nvSpPr>
        <p:spPr>
          <a:xfrm>
            <a:off x="595313" y="152400"/>
            <a:ext cx="7951787" cy="1143000"/>
          </a:xfrm>
        </p:spPr>
        <p:txBody>
          <a:bodyPr/>
          <a:lstStyle/>
          <a:p>
            <a:r>
              <a:rPr lang="en-US" sz="4000"/>
              <a:t>B</a:t>
            </a:r>
            <a:r>
              <a:rPr lang="en-US"/>
              <a:t>ASIC </a:t>
            </a:r>
            <a:r>
              <a:rPr lang="en-US" sz="4000"/>
              <a:t>C</a:t>
            </a:r>
            <a:r>
              <a:rPr lang="en-US"/>
              <a:t>ONCEPT OF </a:t>
            </a:r>
            <a:r>
              <a:rPr lang="en-US" sz="4000"/>
              <a:t>P</a:t>
            </a:r>
            <a:r>
              <a:rPr lang="en-US"/>
              <a:t>ROPOSED </a:t>
            </a:r>
            <a:r>
              <a:rPr lang="en-US" sz="4000"/>
              <a:t>H</a:t>
            </a:r>
            <a:r>
              <a:rPr lang="en-US"/>
              <a:t>YBRID </a:t>
            </a:r>
            <a:r>
              <a:rPr lang="en-US" sz="4000"/>
              <a:t>FRP</a:t>
            </a:r>
            <a:r>
              <a:rPr lang="en-US"/>
              <a:t>-</a:t>
            </a:r>
            <a:r>
              <a:rPr lang="en-US" sz="4000"/>
              <a:t>C</a:t>
            </a:r>
            <a:r>
              <a:rPr lang="en-US"/>
              <a:t>ONCRETE </a:t>
            </a:r>
            <a:r>
              <a:rPr lang="en-US" sz="4000"/>
              <a:t>B</a:t>
            </a:r>
            <a:r>
              <a:rPr lang="en-US"/>
              <a:t>RIDGE</a:t>
            </a:r>
          </a:p>
        </p:txBody>
      </p:sp>
      <p:sp>
        <p:nvSpPr>
          <p:cNvPr id="75779" name="Rectangle 3"/>
          <p:cNvSpPr>
            <a:spLocks noGrp="1" noChangeArrowheads="1"/>
          </p:cNvSpPr>
          <p:nvPr>
            <p:ph type="body" idx="1"/>
          </p:nvPr>
        </p:nvSpPr>
        <p:spPr>
          <a:xfrm>
            <a:off x="228600" y="1509713"/>
            <a:ext cx="5056188" cy="4475162"/>
          </a:xfrm>
        </p:spPr>
        <p:txBody>
          <a:bodyPr rIns="0"/>
          <a:lstStyle/>
          <a:p>
            <a:pPr>
              <a:lnSpc>
                <a:spcPct val="100000"/>
              </a:lnSpc>
              <a:spcAft>
                <a:spcPct val="20000"/>
              </a:spcAft>
            </a:pPr>
            <a:r>
              <a:rPr lang="en-US" sz="2000"/>
              <a:t>Single span with a span length of 18.3 m</a:t>
            </a:r>
          </a:p>
          <a:p>
            <a:pPr>
              <a:lnSpc>
                <a:spcPct val="100000"/>
              </a:lnSpc>
              <a:spcAft>
                <a:spcPct val="20000"/>
              </a:spcAft>
            </a:pPr>
            <a:r>
              <a:rPr lang="en-US" sz="2000"/>
              <a:t>AASHTO LRFD Bridge Specifications</a:t>
            </a:r>
          </a:p>
          <a:p>
            <a:pPr lvl="1">
              <a:lnSpc>
                <a:spcPct val="100000"/>
              </a:lnSpc>
              <a:spcAft>
                <a:spcPct val="20000"/>
              </a:spcAft>
            </a:pPr>
            <a:r>
              <a:rPr lang="en-US" sz="1800"/>
              <a:t>Live load deflection check</a:t>
            </a:r>
          </a:p>
          <a:p>
            <a:pPr lvl="1">
              <a:lnSpc>
                <a:spcPct val="100000"/>
              </a:lnSpc>
              <a:spcAft>
                <a:spcPct val="20000"/>
              </a:spcAft>
              <a:buFontTx/>
              <a:buNone/>
            </a:pPr>
            <a:r>
              <a:rPr lang="en-US" sz="1800"/>
              <a:t>     </a:t>
            </a:r>
            <a:r>
              <a:rPr lang="en-US" sz="1600" i="1">
                <a:solidFill>
                  <a:srgbClr val="FF0000"/>
                </a:solidFill>
              </a:rPr>
              <a:t>d</a:t>
            </a:r>
            <a:r>
              <a:rPr lang="en-US" sz="1600" i="1" baseline="-25000">
                <a:solidFill>
                  <a:srgbClr val="FF0000"/>
                </a:solidFill>
              </a:rPr>
              <a:t>LL</a:t>
            </a:r>
            <a:r>
              <a:rPr lang="en-US" sz="1600" i="1">
                <a:solidFill>
                  <a:srgbClr val="FF0000"/>
                </a:solidFill>
              </a:rPr>
              <a:t>&lt;L/800 under (1+IM)Truck</a:t>
            </a:r>
          </a:p>
          <a:p>
            <a:pPr lvl="1">
              <a:lnSpc>
                <a:spcPct val="100000"/>
              </a:lnSpc>
              <a:spcAft>
                <a:spcPct val="20000"/>
              </a:spcAft>
            </a:pPr>
            <a:r>
              <a:rPr lang="en-US" sz="1800"/>
              <a:t>Service I limit</a:t>
            </a:r>
          </a:p>
          <a:p>
            <a:pPr lvl="1">
              <a:lnSpc>
                <a:spcPct val="100000"/>
              </a:lnSpc>
              <a:spcAft>
                <a:spcPct val="20000"/>
              </a:spcAft>
              <a:buFontTx/>
              <a:buNone/>
            </a:pPr>
            <a:r>
              <a:rPr lang="en-US" sz="1800"/>
              <a:t>     </a:t>
            </a:r>
            <a:r>
              <a:rPr lang="en-US" sz="1600" i="1"/>
              <a:t>DC+DW+Lane+(1+IM)Truck</a:t>
            </a:r>
          </a:p>
          <a:p>
            <a:pPr lvl="1">
              <a:lnSpc>
                <a:spcPct val="100000"/>
              </a:lnSpc>
              <a:spcAft>
                <a:spcPct val="20000"/>
              </a:spcAft>
            </a:pPr>
            <a:r>
              <a:rPr lang="en-US" sz="1800"/>
              <a:t>Strength I limit</a:t>
            </a:r>
          </a:p>
          <a:p>
            <a:pPr lvl="1">
              <a:lnSpc>
                <a:spcPct val="100000"/>
              </a:lnSpc>
              <a:spcAft>
                <a:spcPct val="20000"/>
              </a:spcAft>
              <a:buFontTx/>
              <a:buNone/>
            </a:pPr>
            <a:r>
              <a:rPr lang="en-US" sz="1800"/>
              <a:t>     </a:t>
            </a:r>
            <a:r>
              <a:rPr lang="en-US" sz="1600" i="1"/>
              <a:t>1.25DC+1.5DW+1.75[Lane+(1+IM)Truck]</a:t>
            </a:r>
          </a:p>
          <a:p>
            <a:pPr>
              <a:lnSpc>
                <a:spcPct val="100000"/>
              </a:lnSpc>
              <a:spcAft>
                <a:spcPct val="20000"/>
              </a:spcAft>
            </a:pPr>
            <a:r>
              <a:rPr lang="en-US" sz="2000"/>
              <a:t>Concrete should fail first in flexure.</a:t>
            </a:r>
          </a:p>
          <a:p>
            <a:pPr>
              <a:lnSpc>
                <a:spcPct val="100000"/>
              </a:lnSpc>
              <a:spcAft>
                <a:spcPct val="20000"/>
              </a:spcAft>
            </a:pPr>
            <a:r>
              <a:rPr lang="en-US" sz="2000"/>
              <a:t>A strength reduction factor for GFRP  was taken as 0.4.</a:t>
            </a:r>
          </a:p>
        </p:txBody>
      </p:sp>
      <p:grpSp>
        <p:nvGrpSpPr>
          <p:cNvPr id="75808" name="Group 32"/>
          <p:cNvGrpSpPr>
            <a:grpSpLocks/>
          </p:cNvGrpSpPr>
          <p:nvPr/>
        </p:nvGrpSpPr>
        <p:grpSpPr bwMode="auto">
          <a:xfrm>
            <a:off x="5059363" y="1700213"/>
            <a:ext cx="3668712" cy="2089150"/>
            <a:chOff x="3187" y="1071"/>
            <a:chExt cx="2311" cy="1316"/>
          </a:xfrm>
        </p:grpSpPr>
        <p:pic>
          <p:nvPicPr>
            <p:cNvPr id="75781" name="Picture 5" descr="prototype"/>
            <p:cNvPicPr>
              <a:picLocks noChangeAspect="1" noChangeArrowheads="1"/>
            </p:cNvPicPr>
            <p:nvPr/>
          </p:nvPicPr>
          <p:blipFill>
            <a:blip r:embed="rId3">
              <a:clrChange>
                <a:clrFrom>
                  <a:srgbClr val="FFFFFF"/>
                </a:clrFrom>
                <a:clrTo>
                  <a:srgbClr val="FFFFFF">
                    <a:alpha val="0"/>
                  </a:srgbClr>
                </a:clrTo>
              </a:clrChange>
            </a:blip>
            <a:srcRect l="8437" t="11209" r="9341" b="13544"/>
            <a:stretch>
              <a:fillRect/>
            </a:stretch>
          </p:blipFill>
          <p:spPr bwMode="auto">
            <a:xfrm>
              <a:off x="3187" y="1071"/>
              <a:ext cx="2183" cy="1289"/>
            </a:xfrm>
            <a:prstGeom prst="rect">
              <a:avLst/>
            </a:prstGeom>
            <a:noFill/>
          </p:spPr>
        </p:pic>
        <p:sp>
          <p:nvSpPr>
            <p:cNvPr id="75782" name="Text Box 6"/>
            <p:cNvSpPr txBox="1">
              <a:spLocks noChangeArrowheads="1"/>
            </p:cNvSpPr>
            <p:nvPr/>
          </p:nvSpPr>
          <p:spPr bwMode="auto">
            <a:xfrm>
              <a:off x="4483" y="1915"/>
              <a:ext cx="723" cy="244"/>
            </a:xfrm>
            <a:prstGeom prst="rect">
              <a:avLst/>
            </a:prstGeom>
            <a:noFill/>
            <a:ln w="9525">
              <a:noFill/>
              <a:miter lim="800000"/>
              <a:headEnd/>
              <a:tailEnd/>
            </a:ln>
          </p:spPr>
          <p:txBody>
            <a:bodyPr/>
            <a:lstStyle/>
            <a:p>
              <a:pPr eaLnBrk="0" hangingPunct="0"/>
              <a:r>
                <a:rPr lang="en-US" sz="1600">
                  <a:latin typeface="Arial" charset="0"/>
                </a:rPr>
                <a:t>18288 </a:t>
              </a:r>
              <a:r>
                <a:rPr lang="en-US" sz="1600" i="1">
                  <a:latin typeface="Arial" charset="0"/>
                </a:rPr>
                <a:t>mm</a:t>
              </a:r>
            </a:p>
          </p:txBody>
        </p:sp>
        <p:grpSp>
          <p:nvGrpSpPr>
            <p:cNvPr id="75783" name="Group 7"/>
            <p:cNvGrpSpPr>
              <a:grpSpLocks/>
            </p:cNvGrpSpPr>
            <p:nvPr/>
          </p:nvGrpSpPr>
          <p:grpSpPr bwMode="auto">
            <a:xfrm>
              <a:off x="3722" y="1411"/>
              <a:ext cx="1776" cy="976"/>
              <a:chOff x="3792" y="1584"/>
              <a:chExt cx="1680" cy="968"/>
            </a:xfrm>
          </p:grpSpPr>
          <p:sp>
            <p:nvSpPr>
              <p:cNvPr id="75784" name="Line 8"/>
              <p:cNvSpPr>
                <a:spLocks noChangeShapeType="1"/>
              </p:cNvSpPr>
              <p:nvPr/>
            </p:nvSpPr>
            <p:spPr bwMode="auto">
              <a:xfrm flipV="1">
                <a:off x="3867" y="1606"/>
                <a:ext cx="1528" cy="921"/>
              </a:xfrm>
              <a:prstGeom prst="line">
                <a:avLst/>
              </a:prstGeom>
              <a:noFill/>
              <a:ln w="6350">
                <a:solidFill>
                  <a:srgbClr val="000000"/>
                </a:solidFill>
                <a:round/>
                <a:headEnd/>
                <a:tailEnd/>
              </a:ln>
            </p:spPr>
            <p:txBody>
              <a:bodyPr/>
              <a:lstStyle/>
              <a:p>
                <a:endParaRPr lang="en-US"/>
              </a:p>
            </p:txBody>
          </p:sp>
          <p:sp>
            <p:nvSpPr>
              <p:cNvPr id="75785" name="Line 9"/>
              <p:cNvSpPr>
                <a:spLocks noChangeShapeType="1"/>
              </p:cNvSpPr>
              <p:nvPr/>
            </p:nvSpPr>
            <p:spPr bwMode="auto">
              <a:xfrm>
                <a:off x="3792" y="2512"/>
                <a:ext cx="168" cy="40"/>
              </a:xfrm>
              <a:prstGeom prst="line">
                <a:avLst/>
              </a:prstGeom>
              <a:noFill/>
              <a:ln w="6350">
                <a:solidFill>
                  <a:srgbClr val="000000"/>
                </a:solidFill>
                <a:round/>
                <a:headEnd/>
                <a:tailEnd/>
              </a:ln>
            </p:spPr>
            <p:txBody>
              <a:bodyPr/>
              <a:lstStyle/>
              <a:p>
                <a:endParaRPr lang="en-US"/>
              </a:p>
            </p:txBody>
          </p:sp>
          <p:sp>
            <p:nvSpPr>
              <p:cNvPr id="75786" name="Line 10"/>
              <p:cNvSpPr>
                <a:spLocks noChangeShapeType="1"/>
              </p:cNvSpPr>
              <p:nvPr/>
            </p:nvSpPr>
            <p:spPr bwMode="auto">
              <a:xfrm>
                <a:off x="5304" y="1584"/>
                <a:ext cx="168" cy="40"/>
              </a:xfrm>
              <a:prstGeom prst="line">
                <a:avLst/>
              </a:prstGeom>
              <a:noFill/>
              <a:ln w="6350">
                <a:solidFill>
                  <a:srgbClr val="000000"/>
                </a:solidFill>
                <a:round/>
                <a:headEnd/>
                <a:tailEnd/>
              </a:ln>
            </p:spPr>
            <p:txBody>
              <a:bodyPr/>
              <a:lstStyle/>
              <a:p>
                <a:endParaRPr lang="en-US"/>
              </a:p>
            </p:txBody>
          </p:sp>
        </p:grpSp>
      </p:grpSp>
      <p:grpSp>
        <p:nvGrpSpPr>
          <p:cNvPr id="75787" name="Group 11"/>
          <p:cNvGrpSpPr>
            <a:grpSpLocks/>
          </p:cNvGrpSpPr>
          <p:nvPr/>
        </p:nvGrpSpPr>
        <p:grpSpPr bwMode="auto">
          <a:xfrm>
            <a:off x="5191125" y="4059238"/>
            <a:ext cx="3810000" cy="1581150"/>
            <a:chOff x="3360" y="2980"/>
            <a:chExt cx="2400" cy="996"/>
          </a:xfrm>
        </p:grpSpPr>
        <p:pic>
          <p:nvPicPr>
            <p:cNvPr id="75788" name="Picture 12"/>
            <p:cNvPicPr>
              <a:picLocks noChangeAspect="1" noChangeArrowheads="1"/>
            </p:cNvPicPr>
            <p:nvPr/>
          </p:nvPicPr>
          <p:blipFill>
            <a:blip r:embed="rId4"/>
            <a:srcRect/>
            <a:stretch>
              <a:fillRect/>
            </a:stretch>
          </p:blipFill>
          <p:spPr bwMode="auto">
            <a:xfrm>
              <a:off x="3360" y="3264"/>
              <a:ext cx="1968" cy="712"/>
            </a:xfrm>
            <a:prstGeom prst="rect">
              <a:avLst/>
            </a:prstGeom>
            <a:noFill/>
            <a:ln w="9525">
              <a:noFill/>
              <a:miter lim="800000"/>
              <a:headEnd/>
              <a:tailEnd/>
            </a:ln>
            <a:effectLst/>
          </p:spPr>
        </p:pic>
        <p:grpSp>
          <p:nvGrpSpPr>
            <p:cNvPr id="75789" name="Group 13"/>
            <p:cNvGrpSpPr>
              <a:grpSpLocks/>
            </p:cNvGrpSpPr>
            <p:nvPr/>
          </p:nvGrpSpPr>
          <p:grpSpPr bwMode="auto">
            <a:xfrm>
              <a:off x="5120" y="3314"/>
              <a:ext cx="243" cy="426"/>
              <a:chOff x="5120" y="3314"/>
              <a:chExt cx="243" cy="426"/>
            </a:xfrm>
          </p:grpSpPr>
          <p:grpSp>
            <p:nvGrpSpPr>
              <p:cNvPr id="75790" name="Group 14"/>
              <p:cNvGrpSpPr>
                <a:grpSpLocks/>
              </p:cNvGrpSpPr>
              <p:nvPr/>
            </p:nvGrpSpPr>
            <p:grpSpPr bwMode="auto">
              <a:xfrm>
                <a:off x="5134" y="3314"/>
                <a:ext cx="134" cy="113"/>
                <a:chOff x="5134" y="3314"/>
                <a:chExt cx="134" cy="113"/>
              </a:xfrm>
            </p:grpSpPr>
            <p:sp>
              <p:nvSpPr>
                <p:cNvPr id="75791" name="Line 15"/>
                <p:cNvSpPr>
                  <a:spLocks noChangeShapeType="1"/>
                </p:cNvSpPr>
                <p:nvPr/>
              </p:nvSpPr>
              <p:spPr bwMode="auto">
                <a:xfrm>
                  <a:off x="5134" y="3314"/>
                  <a:ext cx="133" cy="0"/>
                </a:xfrm>
                <a:prstGeom prst="line">
                  <a:avLst/>
                </a:prstGeom>
                <a:noFill/>
                <a:ln w="6350">
                  <a:solidFill>
                    <a:srgbClr val="000000"/>
                  </a:solidFill>
                  <a:round/>
                  <a:headEnd/>
                  <a:tailEnd/>
                </a:ln>
              </p:spPr>
              <p:txBody>
                <a:bodyPr/>
                <a:lstStyle/>
                <a:p>
                  <a:endParaRPr lang="en-US"/>
                </a:p>
              </p:txBody>
            </p:sp>
            <p:sp>
              <p:nvSpPr>
                <p:cNvPr id="75792" name="Line 16"/>
                <p:cNvSpPr>
                  <a:spLocks noChangeShapeType="1"/>
                </p:cNvSpPr>
                <p:nvPr/>
              </p:nvSpPr>
              <p:spPr bwMode="auto">
                <a:xfrm>
                  <a:off x="5134" y="3362"/>
                  <a:ext cx="134" cy="0"/>
                </a:xfrm>
                <a:prstGeom prst="line">
                  <a:avLst/>
                </a:prstGeom>
                <a:noFill/>
                <a:ln w="6350">
                  <a:solidFill>
                    <a:srgbClr val="000000"/>
                  </a:solidFill>
                  <a:round/>
                  <a:headEnd/>
                  <a:tailEnd/>
                </a:ln>
              </p:spPr>
              <p:txBody>
                <a:bodyPr/>
                <a:lstStyle/>
                <a:p>
                  <a:endParaRPr lang="en-US"/>
                </a:p>
              </p:txBody>
            </p:sp>
            <p:sp>
              <p:nvSpPr>
                <p:cNvPr id="75793" name="Line 17"/>
                <p:cNvSpPr>
                  <a:spLocks noChangeShapeType="1"/>
                </p:cNvSpPr>
                <p:nvPr/>
              </p:nvSpPr>
              <p:spPr bwMode="auto">
                <a:xfrm>
                  <a:off x="5227" y="3314"/>
                  <a:ext cx="0" cy="113"/>
                </a:xfrm>
                <a:prstGeom prst="line">
                  <a:avLst/>
                </a:prstGeom>
                <a:noFill/>
                <a:ln w="6350">
                  <a:solidFill>
                    <a:srgbClr val="000000"/>
                  </a:solidFill>
                  <a:round/>
                  <a:headEnd/>
                  <a:tailEnd/>
                </a:ln>
              </p:spPr>
              <p:txBody>
                <a:bodyPr/>
                <a:lstStyle/>
                <a:p>
                  <a:endParaRPr lang="en-US"/>
                </a:p>
              </p:txBody>
            </p:sp>
          </p:grpSp>
          <p:sp>
            <p:nvSpPr>
              <p:cNvPr id="75794" name="Text Box 18"/>
              <p:cNvSpPr txBox="1">
                <a:spLocks noChangeArrowheads="1"/>
              </p:cNvSpPr>
              <p:nvPr/>
            </p:nvSpPr>
            <p:spPr bwMode="auto">
              <a:xfrm>
                <a:off x="5120" y="3440"/>
                <a:ext cx="243" cy="300"/>
              </a:xfrm>
              <a:prstGeom prst="rect">
                <a:avLst/>
              </a:prstGeom>
              <a:noFill/>
              <a:ln w="9525">
                <a:noFill/>
                <a:miter lim="800000"/>
                <a:headEnd/>
                <a:tailEnd/>
              </a:ln>
            </p:spPr>
            <p:txBody>
              <a:bodyPr lIns="0" tIns="0" rIns="0" bIns="0" anchor="ctr"/>
              <a:lstStyle/>
              <a:p>
                <a:pPr algn="ctr" eaLnBrk="0" hangingPunct="0"/>
                <a:r>
                  <a:rPr lang="en-US" sz="1600">
                    <a:latin typeface="Arial" charset="0"/>
                  </a:rPr>
                  <a:t>99</a:t>
                </a:r>
                <a:r>
                  <a:rPr lang="en-US" sz="1600" i="1">
                    <a:latin typeface="Arial" charset="0"/>
                  </a:rPr>
                  <a:t>mm</a:t>
                </a:r>
              </a:p>
            </p:txBody>
          </p:sp>
        </p:grpSp>
        <p:grpSp>
          <p:nvGrpSpPr>
            <p:cNvPr id="75795" name="Group 19"/>
            <p:cNvGrpSpPr>
              <a:grpSpLocks/>
            </p:cNvGrpSpPr>
            <p:nvPr/>
          </p:nvGrpSpPr>
          <p:grpSpPr bwMode="auto">
            <a:xfrm>
              <a:off x="4980" y="3292"/>
              <a:ext cx="780" cy="529"/>
              <a:chOff x="4980" y="3292"/>
              <a:chExt cx="780" cy="529"/>
            </a:xfrm>
          </p:grpSpPr>
          <p:grpSp>
            <p:nvGrpSpPr>
              <p:cNvPr id="75796" name="Group 20"/>
              <p:cNvGrpSpPr>
                <a:grpSpLocks/>
              </p:cNvGrpSpPr>
              <p:nvPr/>
            </p:nvGrpSpPr>
            <p:grpSpPr bwMode="auto">
              <a:xfrm>
                <a:off x="4980" y="3292"/>
                <a:ext cx="505" cy="529"/>
                <a:chOff x="4980" y="3292"/>
                <a:chExt cx="505" cy="529"/>
              </a:xfrm>
            </p:grpSpPr>
            <p:sp>
              <p:nvSpPr>
                <p:cNvPr id="75797" name="Line 21"/>
                <p:cNvSpPr>
                  <a:spLocks noChangeShapeType="1"/>
                </p:cNvSpPr>
                <p:nvPr/>
              </p:nvSpPr>
              <p:spPr bwMode="auto">
                <a:xfrm>
                  <a:off x="5129" y="3292"/>
                  <a:ext cx="356" cy="0"/>
                </a:xfrm>
                <a:prstGeom prst="line">
                  <a:avLst/>
                </a:prstGeom>
                <a:noFill/>
                <a:ln w="6350">
                  <a:solidFill>
                    <a:srgbClr val="000000"/>
                  </a:solidFill>
                  <a:round/>
                  <a:headEnd/>
                  <a:tailEnd/>
                </a:ln>
              </p:spPr>
              <p:txBody>
                <a:bodyPr/>
                <a:lstStyle/>
                <a:p>
                  <a:endParaRPr lang="en-US"/>
                </a:p>
              </p:txBody>
            </p:sp>
            <p:sp>
              <p:nvSpPr>
                <p:cNvPr id="75798" name="Line 22"/>
                <p:cNvSpPr>
                  <a:spLocks noChangeShapeType="1"/>
                </p:cNvSpPr>
                <p:nvPr/>
              </p:nvSpPr>
              <p:spPr bwMode="auto">
                <a:xfrm>
                  <a:off x="4980" y="3821"/>
                  <a:ext cx="504" cy="0"/>
                </a:xfrm>
                <a:prstGeom prst="line">
                  <a:avLst/>
                </a:prstGeom>
                <a:noFill/>
                <a:ln w="6350">
                  <a:solidFill>
                    <a:srgbClr val="000000"/>
                  </a:solidFill>
                  <a:round/>
                  <a:headEnd/>
                  <a:tailEnd/>
                </a:ln>
              </p:spPr>
              <p:txBody>
                <a:bodyPr/>
                <a:lstStyle/>
                <a:p>
                  <a:endParaRPr lang="en-US"/>
                </a:p>
              </p:txBody>
            </p:sp>
            <p:sp>
              <p:nvSpPr>
                <p:cNvPr id="75799" name="Line 23"/>
                <p:cNvSpPr>
                  <a:spLocks noChangeShapeType="1"/>
                </p:cNvSpPr>
                <p:nvPr/>
              </p:nvSpPr>
              <p:spPr bwMode="auto">
                <a:xfrm>
                  <a:off x="5432" y="3295"/>
                  <a:ext cx="0" cy="523"/>
                </a:xfrm>
                <a:prstGeom prst="line">
                  <a:avLst/>
                </a:prstGeom>
                <a:noFill/>
                <a:ln w="6350">
                  <a:solidFill>
                    <a:srgbClr val="000000"/>
                  </a:solidFill>
                  <a:round/>
                  <a:headEnd/>
                  <a:tailEnd/>
                </a:ln>
              </p:spPr>
              <p:txBody>
                <a:bodyPr/>
                <a:lstStyle/>
                <a:p>
                  <a:endParaRPr lang="en-US"/>
                </a:p>
              </p:txBody>
            </p:sp>
          </p:grpSp>
          <p:sp>
            <p:nvSpPr>
              <p:cNvPr id="75800" name="Text Box 24"/>
              <p:cNvSpPr txBox="1">
                <a:spLocks noChangeArrowheads="1"/>
              </p:cNvSpPr>
              <p:nvPr/>
            </p:nvSpPr>
            <p:spPr bwMode="auto">
              <a:xfrm>
                <a:off x="5428" y="3411"/>
                <a:ext cx="332" cy="325"/>
              </a:xfrm>
              <a:prstGeom prst="rect">
                <a:avLst/>
              </a:prstGeom>
              <a:noFill/>
              <a:ln w="9525">
                <a:noFill/>
                <a:miter lim="800000"/>
                <a:headEnd/>
                <a:tailEnd/>
              </a:ln>
            </p:spPr>
            <p:txBody>
              <a:bodyPr lIns="0" tIns="0" rIns="0" bIns="0"/>
              <a:lstStyle/>
              <a:p>
                <a:pPr algn="ctr" eaLnBrk="0" hangingPunct="0"/>
                <a:r>
                  <a:rPr lang="en-US" sz="1600">
                    <a:latin typeface="Arial" charset="0"/>
                  </a:rPr>
                  <a:t>1160</a:t>
                </a:r>
              </a:p>
              <a:p>
                <a:pPr algn="ctr" eaLnBrk="0" hangingPunct="0"/>
                <a:r>
                  <a:rPr lang="en-US" sz="1600" i="1">
                    <a:latin typeface="Arial" charset="0"/>
                  </a:rPr>
                  <a:t>mm</a:t>
                </a:r>
              </a:p>
            </p:txBody>
          </p:sp>
        </p:grpSp>
        <p:grpSp>
          <p:nvGrpSpPr>
            <p:cNvPr id="75801" name="Group 25"/>
            <p:cNvGrpSpPr>
              <a:grpSpLocks/>
            </p:cNvGrpSpPr>
            <p:nvPr/>
          </p:nvGrpSpPr>
          <p:grpSpPr bwMode="auto">
            <a:xfrm>
              <a:off x="3360" y="2980"/>
              <a:ext cx="1756" cy="250"/>
              <a:chOff x="3360" y="2980"/>
              <a:chExt cx="1756" cy="250"/>
            </a:xfrm>
          </p:grpSpPr>
          <p:sp>
            <p:nvSpPr>
              <p:cNvPr id="75802" name="Text Box 26"/>
              <p:cNvSpPr txBox="1">
                <a:spLocks noChangeArrowheads="1"/>
              </p:cNvSpPr>
              <p:nvPr/>
            </p:nvSpPr>
            <p:spPr bwMode="auto">
              <a:xfrm>
                <a:off x="3934" y="2980"/>
                <a:ext cx="672" cy="138"/>
              </a:xfrm>
              <a:prstGeom prst="rect">
                <a:avLst/>
              </a:prstGeom>
              <a:noFill/>
              <a:ln w="9525">
                <a:noFill/>
                <a:miter lim="800000"/>
                <a:headEnd/>
                <a:tailEnd/>
              </a:ln>
            </p:spPr>
            <p:txBody>
              <a:bodyPr anchor="ctr"/>
              <a:lstStyle/>
              <a:p>
                <a:pPr eaLnBrk="0" hangingPunct="0"/>
                <a:r>
                  <a:rPr lang="en-US" sz="1600">
                    <a:latin typeface="Arial" charset="0"/>
                  </a:rPr>
                  <a:t>3785 </a:t>
                </a:r>
                <a:r>
                  <a:rPr lang="en-US" sz="1600" i="1">
                    <a:latin typeface="Arial" charset="0"/>
                  </a:rPr>
                  <a:t>mm</a:t>
                </a:r>
              </a:p>
            </p:txBody>
          </p:sp>
          <p:grpSp>
            <p:nvGrpSpPr>
              <p:cNvPr id="75803" name="Group 27"/>
              <p:cNvGrpSpPr>
                <a:grpSpLocks/>
              </p:cNvGrpSpPr>
              <p:nvPr/>
            </p:nvGrpSpPr>
            <p:grpSpPr bwMode="auto">
              <a:xfrm>
                <a:off x="3360" y="3137"/>
                <a:ext cx="1756" cy="93"/>
                <a:chOff x="3456" y="3081"/>
                <a:chExt cx="1272" cy="93"/>
              </a:xfrm>
            </p:grpSpPr>
            <p:sp>
              <p:nvSpPr>
                <p:cNvPr id="75804" name="Line 28"/>
                <p:cNvSpPr>
                  <a:spLocks noChangeShapeType="1"/>
                </p:cNvSpPr>
                <p:nvPr/>
              </p:nvSpPr>
              <p:spPr bwMode="auto">
                <a:xfrm flipV="1">
                  <a:off x="3456" y="3084"/>
                  <a:ext cx="0" cy="90"/>
                </a:xfrm>
                <a:prstGeom prst="line">
                  <a:avLst/>
                </a:prstGeom>
                <a:noFill/>
                <a:ln w="6350">
                  <a:solidFill>
                    <a:srgbClr val="000000"/>
                  </a:solidFill>
                  <a:round/>
                  <a:headEnd/>
                  <a:tailEnd/>
                </a:ln>
              </p:spPr>
              <p:txBody>
                <a:bodyPr/>
                <a:lstStyle/>
                <a:p>
                  <a:endParaRPr lang="en-US"/>
                </a:p>
              </p:txBody>
            </p:sp>
            <p:sp>
              <p:nvSpPr>
                <p:cNvPr id="75805" name="Line 29"/>
                <p:cNvSpPr>
                  <a:spLocks noChangeShapeType="1"/>
                </p:cNvSpPr>
                <p:nvPr/>
              </p:nvSpPr>
              <p:spPr bwMode="auto">
                <a:xfrm>
                  <a:off x="3459" y="3126"/>
                  <a:ext cx="1269" cy="0"/>
                </a:xfrm>
                <a:prstGeom prst="line">
                  <a:avLst/>
                </a:prstGeom>
                <a:noFill/>
                <a:ln w="6350">
                  <a:solidFill>
                    <a:srgbClr val="000000"/>
                  </a:solidFill>
                  <a:round/>
                  <a:headEnd/>
                  <a:tailEnd/>
                </a:ln>
              </p:spPr>
              <p:txBody>
                <a:bodyPr/>
                <a:lstStyle/>
                <a:p>
                  <a:endParaRPr lang="en-US"/>
                </a:p>
              </p:txBody>
            </p:sp>
            <p:sp>
              <p:nvSpPr>
                <p:cNvPr id="75806" name="Line 30"/>
                <p:cNvSpPr>
                  <a:spLocks noChangeShapeType="1"/>
                </p:cNvSpPr>
                <p:nvPr/>
              </p:nvSpPr>
              <p:spPr bwMode="auto">
                <a:xfrm flipV="1">
                  <a:off x="4728" y="3081"/>
                  <a:ext cx="0" cy="90"/>
                </a:xfrm>
                <a:prstGeom prst="line">
                  <a:avLst/>
                </a:prstGeom>
                <a:noFill/>
                <a:ln w="6350">
                  <a:solidFill>
                    <a:srgbClr val="000000"/>
                  </a:solidFill>
                  <a:round/>
                  <a:headEnd/>
                  <a:tailEnd/>
                </a:ln>
              </p:spPr>
              <p:txBody>
                <a:bodyPr/>
                <a:lstStyle/>
                <a:p>
                  <a:endParaRPr lang="en-US"/>
                </a:p>
              </p:txBody>
            </p:sp>
          </p:grpSp>
        </p:grpSp>
      </p:grpSp>
      <p:sp>
        <p:nvSpPr>
          <p:cNvPr id="75807" name="Text Box 31"/>
          <p:cNvSpPr txBox="1">
            <a:spLocks noChangeArrowheads="1"/>
          </p:cNvSpPr>
          <p:nvPr/>
        </p:nvSpPr>
        <p:spPr bwMode="auto">
          <a:xfrm>
            <a:off x="4849813" y="5757863"/>
            <a:ext cx="4194175" cy="396875"/>
          </a:xfrm>
          <a:prstGeom prst="rect">
            <a:avLst/>
          </a:prstGeom>
          <a:noFill/>
          <a:ln w="9525">
            <a:noFill/>
            <a:miter lim="800000"/>
            <a:headEnd/>
            <a:tailEnd/>
          </a:ln>
          <a:effectLst/>
        </p:spPr>
        <p:txBody>
          <a:bodyPr wrap="none">
            <a:spAutoFit/>
          </a:bodyPr>
          <a:lstStyle/>
          <a:p>
            <a:r>
              <a:rPr lang="en-US" sz="2000">
                <a:solidFill>
                  <a:srgbClr val="000099"/>
                </a:solidFill>
                <a:latin typeface="Arial" charset="0"/>
              </a:rPr>
              <a:t>Simple-span one-lane hybrid bridge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8DA27F-0CBF-4BFA-BAF9-EE8E73D81112}" type="slidenum">
              <a:rPr lang="en-US"/>
              <a:pPr/>
              <a:t>24</a:t>
            </a:fld>
            <a:endParaRPr lang="en-US"/>
          </a:p>
        </p:txBody>
      </p:sp>
      <p:sp>
        <p:nvSpPr>
          <p:cNvPr id="41986" name="Rectangle 2"/>
          <p:cNvSpPr>
            <a:spLocks noGrp="1" noChangeArrowheads="1"/>
          </p:cNvSpPr>
          <p:nvPr>
            <p:ph type="title"/>
          </p:nvPr>
        </p:nvSpPr>
        <p:spPr/>
        <p:txBody>
          <a:bodyPr/>
          <a:lstStyle/>
          <a:p>
            <a:r>
              <a:rPr lang="en-US" sz="4000"/>
              <a:t>P</a:t>
            </a:r>
            <a:r>
              <a:rPr lang="en-US"/>
              <a:t>ROPOSED </a:t>
            </a:r>
            <a:r>
              <a:rPr lang="en-US" sz="4000"/>
              <a:t>H</a:t>
            </a:r>
            <a:r>
              <a:rPr lang="en-US"/>
              <a:t>YBRID </a:t>
            </a:r>
            <a:r>
              <a:rPr lang="en-US" sz="4000"/>
              <a:t>B</a:t>
            </a:r>
            <a:r>
              <a:rPr lang="en-US"/>
              <a:t>RIDGE </a:t>
            </a:r>
            <a:r>
              <a:rPr lang="en-US" sz="4000"/>
              <a:t>S</a:t>
            </a:r>
            <a:r>
              <a:rPr lang="en-US"/>
              <a:t>UPERSTRUCTURE</a:t>
            </a:r>
          </a:p>
        </p:txBody>
      </p:sp>
      <p:sp>
        <p:nvSpPr>
          <p:cNvPr id="41987" name="Rectangle 3"/>
          <p:cNvSpPr>
            <a:spLocks noGrp="1" noChangeArrowheads="1"/>
          </p:cNvSpPr>
          <p:nvPr>
            <p:ph type="body" idx="1"/>
          </p:nvPr>
        </p:nvSpPr>
        <p:spPr>
          <a:xfrm>
            <a:off x="1828800" y="1454150"/>
            <a:ext cx="5486400" cy="4572000"/>
          </a:xfrm>
        </p:spPr>
        <p:txBody>
          <a:bodyPr/>
          <a:lstStyle/>
          <a:p>
            <a:pPr>
              <a:buFont typeface="Wingdings" pitchFamily="2" charset="2"/>
              <a:buNone/>
            </a:pPr>
            <a:r>
              <a:rPr lang="en-US" sz="2800"/>
              <a:t>Advantages include:</a:t>
            </a:r>
          </a:p>
          <a:p>
            <a:pPr lvl="1"/>
            <a:r>
              <a:rPr lang="en-US" sz="2400"/>
              <a:t>Increase in stiffness</a:t>
            </a:r>
          </a:p>
          <a:p>
            <a:pPr lvl="1"/>
            <a:r>
              <a:rPr lang="en-US" sz="2400"/>
              <a:t>Corrosion resistance</a:t>
            </a:r>
          </a:p>
          <a:p>
            <a:pPr lvl="1"/>
            <a:r>
              <a:rPr lang="en-US" sz="2400"/>
              <a:t>Cost-effectiveness</a:t>
            </a:r>
          </a:p>
          <a:p>
            <a:pPr lvl="1"/>
            <a:r>
              <a:rPr lang="en-US" sz="2400"/>
              <a:t>Lightweight</a:t>
            </a:r>
          </a:p>
          <a:p>
            <a:pPr lvl="1"/>
            <a:r>
              <a:rPr lang="en-US" sz="2400"/>
              <a:t>Local deformation reduction</a:t>
            </a:r>
          </a:p>
          <a:p>
            <a:pPr lvl="1"/>
            <a:r>
              <a:rPr lang="en-US" sz="2400"/>
              <a:t>High torsional rigidity</a:t>
            </a:r>
          </a:p>
          <a:p>
            <a:pPr lvl="1"/>
            <a:r>
              <a:rPr lang="en-US" sz="2400"/>
              <a:t>Pre-fabrication</a:t>
            </a:r>
          </a:p>
          <a:p>
            <a:pPr lvl="1"/>
            <a:r>
              <a:rPr lang="en-US" sz="2400"/>
              <a:t>Short construction period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60D91CAD-A4B0-4DE8-8484-33905AEA8E47}" type="slidenum">
              <a:rPr lang="en-US"/>
              <a:pPr/>
              <a:t>25</a:t>
            </a:fld>
            <a:endParaRPr lang="en-US"/>
          </a:p>
        </p:txBody>
      </p:sp>
      <p:sp>
        <p:nvSpPr>
          <p:cNvPr id="76802" name="Rectangle 1026"/>
          <p:cNvSpPr>
            <a:spLocks noGrp="1" noChangeArrowheads="1"/>
          </p:cNvSpPr>
          <p:nvPr>
            <p:ph type="title"/>
          </p:nvPr>
        </p:nvSpPr>
        <p:spPr/>
        <p:txBody>
          <a:bodyPr/>
          <a:lstStyle/>
          <a:p>
            <a:r>
              <a:rPr lang="en-US" sz="4000"/>
              <a:t>D</a:t>
            </a:r>
            <a:r>
              <a:rPr lang="en-US"/>
              <a:t>ISPLACEMENT AND </a:t>
            </a:r>
            <a:r>
              <a:rPr lang="en-US" sz="4000"/>
              <a:t>S</a:t>
            </a:r>
            <a:r>
              <a:rPr lang="en-US"/>
              <a:t>TRENGTH </a:t>
            </a:r>
            <a:r>
              <a:rPr lang="en-US" sz="4000"/>
              <a:t>C</a:t>
            </a:r>
            <a:r>
              <a:rPr lang="en-US"/>
              <a:t>HECKS</a:t>
            </a:r>
          </a:p>
        </p:txBody>
      </p:sp>
      <p:sp>
        <p:nvSpPr>
          <p:cNvPr id="76803" name="Rectangle 1027"/>
          <p:cNvSpPr>
            <a:spLocks noGrp="1" noChangeArrowheads="1"/>
          </p:cNvSpPr>
          <p:nvPr>
            <p:ph type="body" idx="1"/>
          </p:nvPr>
        </p:nvSpPr>
        <p:spPr>
          <a:xfrm>
            <a:off x="685800" y="1468438"/>
            <a:ext cx="6705600" cy="860425"/>
          </a:xfrm>
        </p:spPr>
        <p:txBody>
          <a:bodyPr/>
          <a:lstStyle/>
          <a:p>
            <a:pPr>
              <a:lnSpc>
                <a:spcPct val="110000"/>
              </a:lnSpc>
              <a:spcBef>
                <a:spcPct val="20000"/>
              </a:spcBef>
            </a:pPr>
            <a:r>
              <a:rPr lang="en-US" sz="2400"/>
              <a:t>Deflection check: 0.61 x L/800</a:t>
            </a:r>
          </a:p>
          <a:p>
            <a:pPr>
              <a:lnSpc>
                <a:spcPct val="110000"/>
              </a:lnSpc>
              <a:spcBef>
                <a:spcPct val="20000"/>
              </a:spcBef>
            </a:pPr>
            <a:r>
              <a:rPr lang="en-US" sz="2400"/>
              <a:t>Max. failure index : 0.107 (safety factor=3.1)</a:t>
            </a:r>
          </a:p>
        </p:txBody>
      </p:sp>
      <p:pic>
        <p:nvPicPr>
          <p:cNvPr id="76806" name="Picture 1030" descr="d_check"/>
          <p:cNvPicPr>
            <a:picLocks noChangeAspect="1" noChangeArrowheads="1"/>
          </p:cNvPicPr>
          <p:nvPr/>
        </p:nvPicPr>
        <p:blipFill>
          <a:blip r:embed="rId3"/>
          <a:srcRect/>
          <a:stretch>
            <a:fillRect/>
          </a:stretch>
        </p:blipFill>
        <p:spPr bwMode="auto">
          <a:xfrm>
            <a:off x="201613" y="2608263"/>
            <a:ext cx="4268787" cy="2744787"/>
          </a:xfrm>
          <a:prstGeom prst="rect">
            <a:avLst/>
          </a:prstGeom>
          <a:noFill/>
        </p:spPr>
      </p:pic>
      <p:pic>
        <p:nvPicPr>
          <p:cNvPr id="76807" name="Picture 1031" descr="fail_index_str1"/>
          <p:cNvPicPr>
            <a:picLocks noChangeAspect="1" noChangeArrowheads="1"/>
          </p:cNvPicPr>
          <p:nvPr/>
        </p:nvPicPr>
        <p:blipFill>
          <a:blip r:embed="rId4"/>
          <a:srcRect/>
          <a:stretch>
            <a:fillRect/>
          </a:stretch>
        </p:blipFill>
        <p:spPr bwMode="auto">
          <a:xfrm>
            <a:off x="4808538" y="2790825"/>
            <a:ext cx="4113212" cy="2379663"/>
          </a:xfrm>
          <a:prstGeom prst="rect">
            <a:avLst/>
          </a:prstGeom>
          <a:noFill/>
        </p:spPr>
      </p:pic>
      <p:sp>
        <p:nvSpPr>
          <p:cNvPr id="76808" name="Text Box 1032"/>
          <p:cNvSpPr txBox="1">
            <a:spLocks noChangeArrowheads="1"/>
          </p:cNvSpPr>
          <p:nvPr/>
        </p:nvSpPr>
        <p:spPr bwMode="auto">
          <a:xfrm>
            <a:off x="323850" y="5414963"/>
            <a:ext cx="3471863" cy="396875"/>
          </a:xfrm>
          <a:prstGeom prst="rect">
            <a:avLst/>
          </a:prstGeom>
          <a:noFill/>
          <a:ln w="9525">
            <a:noFill/>
            <a:miter lim="800000"/>
            <a:headEnd/>
            <a:tailEnd/>
          </a:ln>
          <a:effectLst/>
        </p:spPr>
        <p:txBody>
          <a:bodyPr wrap="none">
            <a:spAutoFit/>
          </a:bodyPr>
          <a:lstStyle/>
          <a:p>
            <a:r>
              <a:rPr lang="en-US" sz="2000">
                <a:latin typeface="Arial" charset="0"/>
              </a:rPr>
              <a:t>(a) Live load deflection check</a:t>
            </a:r>
          </a:p>
        </p:txBody>
      </p:sp>
      <p:sp>
        <p:nvSpPr>
          <p:cNvPr id="76809" name="Text Box 1033"/>
          <p:cNvSpPr txBox="1">
            <a:spLocks noChangeArrowheads="1"/>
          </p:cNvSpPr>
          <p:nvPr/>
        </p:nvSpPr>
        <p:spPr bwMode="auto">
          <a:xfrm>
            <a:off x="5186363" y="5414963"/>
            <a:ext cx="3079750" cy="701675"/>
          </a:xfrm>
          <a:prstGeom prst="rect">
            <a:avLst/>
          </a:prstGeom>
          <a:noFill/>
          <a:ln w="9525">
            <a:noFill/>
            <a:miter lim="800000"/>
            <a:headEnd/>
            <a:tailEnd/>
          </a:ln>
          <a:effectLst/>
        </p:spPr>
        <p:txBody>
          <a:bodyPr wrap="none">
            <a:spAutoFit/>
          </a:bodyPr>
          <a:lstStyle/>
          <a:p>
            <a:r>
              <a:rPr lang="en-US" sz="2000">
                <a:latin typeface="Arial" charset="0"/>
              </a:rPr>
              <a:t>(b) Tsai-Hill Failure index </a:t>
            </a:r>
          </a:p>
          <a:p>
            <a:r>
              <a:rPr lang="en-US" sz="2000">
                <a:latin typeface="Arial" charset="0"/>
              </a:rPr>
              <a:t>      under Strength I limit</a:t>
            </a:r>
          </a:p>
        </p:txBody>
      </p:sp>
      <p:grpSp>
        <p:nvGrpSpPr>
          <p:cNvPr id="76814" name="Group 1038"/>
          <p:cNvGrpSpPr>
            <a:grpSpLocks/>
          </p:cNvGrpSpPr>
          <p:nvPr/>
        </p:nvGrpSpPr>
        <p:grpSpPr bwMode="auto">
          <a:xfrm>
            <a:off x="4835525" y="2963863"/>
            <a:ext cx="3589338" cy="2009775"/>
            <a:chOff x="3046" y="1815"/>
            <a:chExt cx="2261" cy="1266"/>
          </a:xfrm>
        </p:grpSpPr>
        <p:sp>
          <p:nvSpPr>
            <p:cNvPr id="76810" name="Oval 1034"/>
            <p:cNvSpPr>
              <a:spLocks noChangeArrowheads="1"/>
            </p:cNvSpPr>
            <p:nvPr/>
          </p:nvSpPr>
          <p:spPr bwMode="auto">
            <a:xfrm>
              <a:off x="3884" y="2295"/>
              <a:ext cx="611" cy="297"/>
            </a:xfrm>
            <a:prstGeom prst="ellipse">
              <a:avLst/>
            </a:prstGeom>
            <a:noFill/>
            <a:ln w="38100">
              <a:solidFill>
                <a:srgbClr val="FF9900"/>
              </a:solidFill>
              <a:round/>
              <a:headEnd/>
              <a:tailEnd/>
            </a:ln>
            <a:effectLst/>
          </p:spPr>
          <p:txBody>
            <a:bodyPr wrap="none" anchor="ctr"/>
            <a:lstStyle/>
            <a:p>
              <a:endParaRPr lang="en-US"/>
            </a:p>
          </p:txBody>
        </p:sp>
        <p:sp>
          <p:nvSpPr>
            <p:cNvPr id="76812" name="Oval 1036"/>
            <p:cNvSpPr>
              <a:spLocks noChangeArrowheads="1"/>
            </p:cNvSpPr>
            <p:nvPr/>
          </p:nvSpPr>
          <p:spPr bwMode="auto">
            <a:xfrm>
              <a:off x="3046" y="2784"/>
              <a:ext cx="611" cy="297"/>
            </a:xfrm>
            <a:prstGeom prst="ellipse">
              <a:avLst/>
            </a:prstGeom>
            <a:noFill/>
            <a:ln w="38100">
              <a:solidFill>
                <a:srgbClr val="FF9900"/>
              </a:solidFill>
              <a:round/>
              <a:headEnd/>
              <a:tailEnd/>
            </a:ln>
            <a:effectLst/>
          </p:spPr>
          <p:txBody>
            <a:bodyPr wrap="none" anchor="ctr"/>
            <a:lstStyle/>
            <a:p>
              <a:endParaRPr lang="en-US"/>
            </a:p>
          </p:txBody>
        </p:sp>
        <p:sp>
          <p:nvSpPr>
            <p:cNvPr id="76813" name="Oval 1037"/>
            <p:cNvSpPr>
              <a:spLocks noChangeArrowheads="1"/>
            </p:cNvSpPr>
            <p:nvPr/>
          </p:nvSpPr>
          <p:spPr bwMode="auto">
            <a:xfrm>
              <a:off x="4696" y="1815"/>
              <a:ext cx="611" cy="297"/>
            </a:xfrm>
            <a:prstGeom prst="ellipse">
              <a:avLst/>
            </a:prstGeom>
            <a:noFill/>
            <a:ln w="38100">
              <a:solidFill>
                <a:srgbClr val="FF9900"/>
              </a:solid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814"/>
                                        </p:tgtEl>
                                        <p:attrNameLst>
                                          <p:attrName>style.visibility</p:attrName>
                                        </p:attrNameLst>
                                      </p:cBhvr>
                                      <p:to>
                                        <p:strVal val="visible"/>
                                      </p:to>
                                    </p:set>
                                    <p:animEffect transition="in" filter="dissolve">
                                      <p:cBhvr>
                                        <p:cTn id="7" dur="500"/>
                                        <p:tgtEl>
                                          <p:spTgt spid="76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80040103-B657-457D-9E56-A029F9C62919}" type="slidenum">
              <a:rPr lang="en-US"/>
              <a:pPr/>
              <a:t>26</a:t>
            </a:fld>
            <a:endParaRPr lang="en-US"/>
          </a:p>
        </p:txBody>
      </p:sp>
      <p:sp>
        <p:nvSpPr>
          <p:cNvPr id="77826" name="Rectangle 1026"/>
          <p:cNvSpPr>
            <a:spLocks noGrp="1" noChangeArrowheads="1"/>
          </p:cNvSpPr>
          <p:nvPr>
            <p:ph type="title"/>
          </p:nvPr>
        </p:nvSpPr>
        <p:spPr/>
        <p:txBody>
          <a:bodyPr/>
          <a:lstStyle/>
          <a:p>
            <a:r>
              <a:rPr lang="en-US" sz="4000"/>
              <a:t>T</a:t>
            </a:r>
            <a:r>
              <a:rPr lang="en-US"/>
              <a:t>SAI-</a:t>
            </a:r>
            <a:r>
              <a:rPr lang="en-US" sz="4000"/>
              <a:t>H</a:t>
            </a:r>
            <a:r>
              <a:rPr lang="en-US"/>
              <a:t>ILL </a:t>
            </a:r>
            <a:r>
              <a:rPr lang="en-US" sz="4000"/>
              <a:t>F</a:t>
            </a:r>
            <a:r>
              <a:rPr lang="en-US"/>
              <a:t>AILURE </a:t>
            </a:r>
            <a:r>
              <a:rPr lang="en-US" sz="4000"/>
              <a:t>I</a:t>
            </a:r>
            <a:r>
              <a:rPr lang="en-US"/>
              <a:t>NDEX</a:t>
            </a:r>
          </a:p>
        </p:txBody>
      </p:sp>
      <p:graphicFrame>
        <p:nvGraphicFramePr>
          <p:cNvPr id="77828" name="Object 1028"/>
          <p:cNvGraphicFramePr>
            <a:graphicFrameLocks noChangeAspect="1"/>
          </p:cNvGraphicFramePr>
          <p:nvPr/>
        </p:nvGraphicFramePr>
        <p:xfrm>
          <a:off x="2895600" y="1289050"/>
          <a:ext cx="3352800" cy="762000"/>
        </p:xfrm>
        <a:graphic>
          <a:graphicData uri="http://schemas.openxmlformats.org/presentationml/2006/ole">
            <p:oleObj spid="_x0000_s77828" name="Equation" r:id="rId4" imgW="3352680" imgH="761760" progId="Equation.3">
              <p:embed/>
            </p:oleObj>
          </a:graphicData>
        </a:graphic>
      </p:graphicFrame>
      <p:sp>
        <p:nvSpPr>
          <p:cNvPr id="77830" name="Text Box 1030"/>
          <p:cNvSpPr txBox="1">
            <a:spLocks noChangeArrowheads="1"/>
          </p:cNvSpPr>
          <p:nvPr/>
        </p:nvSpPr>
        <p:spPr bwMode="auto">
          <a:xfrm>
            <a:off x="1474788" y="2339975"/>
            <a:ext cx="2189162" cy="396875"/>
          </a:xfrm>
          <a:prstGeom prst="rect">
            <a:avLst/>
          </a:prstGeom>
          <a:noFill/>
          <a:ln w="9525">
            <a:noFill/>
            <a:miter lim="800000"/>
            <a:headEnd/>
            <a:tailEnd/>
          </a:ln>
          <a:effectLst/>
        </p:spPr>
        <p:txBody>
          <a:bodyPr wrap="none">
            <a:spAutoFit/>
          </a:bodyPr>
          <a:lstStyle/>
          <a:p>
            <a:r>
              <a:rPr lang="en-US" sz="2000">
                <a:latin typeface="Arial" charset="0"/>
              </a:rPr>
              <a:t>Failure condition :</a:t>
            </a:r>
          </a:p>
        </p:txBody>
      </p:sp>
      <p:graphicFrame>
        <p:nvGraphicFramePr>
          <p:cNvPr id="77831" name="Object 1031"/>
          <p:cNvGraphicFramePr>
            <a:graphicFrameLocks noChangeAspect="1"/>
          </p:cNvGraphicFramePr>
          <p:nvPr/>
        </p:nvGraphicFramePr>
        <p:xfrm>
          <a:off x="3897313" y="2360613"/>
          <a:ext cx="1104900" cy="368300"/>
        </p:xfrm>
        <a:graphic>
          <a:graphicData uri="http://schemas.openxmlformats.org/presentationml/2006/ole">
            <p:oleObj spid="_x0000_s77831" name="Equation" r:id="rId5" imgW="1104840" imgH="368280" progId="Equation.3">
              <p:embed/>
            </p:oleObj>
          </a:graphicData>
        </a:graphic>
      </p:graphicFrame>
      <p:sp>
        <p:nvSpPr>
          <p:cNvPr id="77832" name="Text Box 1032"/>
          <p:cNvSpPr txBox="1">
            <a:spLocks noChangeArrowheads="1"/>
          </p:cNvSpPr>
          <p:nvPr/>
        </p:nvSpPr>
        <p:spPr bwMode="auto">
          <a:xfrm>
            <a:off x="1474788" y="2921000"/>
            <a:ext cx="876300" cy="396875"/>
          </a:xfrm>
          <a:prstGeom prst="rect">
            <a:avLst/>
          </a:prstGeom>
          <a:noFill/>
          <a:ln w="9525">
            <a:noFill/>
            <a:miter lim="800000"/>
            <a:headEnd/>
            <a:tailEnd/>
          </a:ln>
          <a:effectLst/>
        </p:spPr>
        <p:txBody>
          <a:bodyPr wrap="none">
            <a:spAutoFit/>
          </a:bodyPr>
          <a:lstStyle/>
          <a:p>
            <a:r>
              <a:rPr lang="en-US" sz="2000">
                <a:latin typeface="Arial" charset="0"/>
              </a:rPr>
              <a:t>where</a:t>
            </a:r>
          </a:p>
        </p:txBody>
      </p:sp>
      <p:graphicFrame>
        <p:nvGraphicFramePr>
          <p:cNvPr id="77833" name="Object 1033"/>
          <p:cNvGraphicFramePr>
            <a:graphicFrameLocks noChangeAspect="1"/>
          </p:cNvGraphicFramePr>
          <p:nvPr/>
        </p:nvGraphicFramePr>
        <p:xfrm>
          <a:off x="3035300" y="3262313"/>
          <a:ext cx="3073400" cy="381000"/>
        </p:xfrm>
        <a:graphic>
          <a:graphicData uri="http://schemas.openxmlformats.org/presentationml/2006/ole">
            <p:oleObj spid="_x0000_s77833" name="Equation" r:id="rId6" imgW="3073320" imgH="380880" progId="Equation.3">
              <p:embed/>
            </p:oleObj>
          </a:graphicData>
        </a:graphic>
      </p:graphicFrame>
      <p:graphicFrame>
        <p:nvGraphicFramePr>
          <p:cNvPr id="77835" name="Object 1035"/>
          <p:cNvGraphicFramePr>
            <a:graphicFrameLocks noChangeAspect="1"/>
          </p:cNvGraphicFramePr>
          <p:nvPr/>
        </p:nvGraphicFramePr>
        <p:xfrm>
          <a:off x="1671638" y="4957763"/>
          <a:ext cx="1511300" cy="330200"/>
        </p:xfrm>
        <a:graphic>
          <a:graphicData uri="http://schemas.openxmlformats.org/presentationml/2006/ole">
            <p:oleObj spid="_x0000_s77835" name="Equation" r:id="rId7" imgW="1511280" imgH="330120" progId="Equation.3">
              <p:embed/>
            </p:oleObj>
          </a:graphicData>
        </a:graphic>
      </p:graphicFrame>
      <p:sp>
        <p:nvSpPr>
          <p:cNvPr id="77838" name="Rectangle 1038"/>
          <p:cNvSpPr>
            <a:spLocks noChangeArrowheads="1"/>
          </p:cNvSpPr>
          <p:nvPr/>
        </p:nvSpPr>
        <p:spPr bwMode="auto">
          <a:xfrm>
            <a:off x="3262313" y="4903788"/>
            <a:ext cx="4295775" cy="1401762"/>
          </a:xfrm>
          <a:prstGeom prst="rect">
            <a:avLst/>
          </a:prstGeom>
          <a:noFill/>
          <a:ln w="9525">
            <a:noFill/>
            <a:miter lim="800000"/>
            <a:headEnd/>
            <a:tailEnd/>
          </a:ln>
          <a:effectLst/>
        </p:spPr>
        <p:txBody>
          <a:bodyPr/>
          <a:lstStyle/>
          <a:p>
            <a:pPr marL="342900" indent="-342900">
              <a:spcAft>
                <a:spcPct val="40000"/>
              </a:spcAft>
              <a:buFont typeface="Arial" charset="0"/>
              <a:buChar char=":"/>
            </a:pPr>
            <a:r>
              <a:rPr lang="en-US" sz="2000">
                <a:latin typeface="Arial" charset="0"/>
              </a:rPr>
              <a:t>Strengths in the principal 1 and 2 directions and in-plane shear</a:t>
            </a:r>
          </a:p>
          <a:p>
            <a:pPr marL="342900" indent="-342900">
              <a:spcAft>
                <a:spcPct val="40000"/>
              </a:spcAft>
              <a:buFont typeface="Arial" charset="0"/>
              <a:buChar char=":"/>
            </a:pPr>
            <a:r>
              <a:rPr lang="en-US" sz="2000">
                <a:latin typeface="Arial" charset="0"/>
              </a:rPr>
              <a:t>Tensile and compressive directions</a:t>
            </a:r>
          </a:p>
        </p:txBody>
      </p:sp>
      <p:grpSp>
        <p:nvGrpSpPr>
          <p:cNvPr id="77842" name="Group 1042"/>
          <p:cNvGrpSpPr>
            <a:grpSpLocks/>
          </p:cNvGrpSpPr>
          <p:nvPr/>
        </p:nvGrpSpPr>
        <p:grpSpPr bwMode="auto">
          <a:xfrm>
            <a:off x="1655763" y="3871913"/>
            <a:ext cx="5832475" cy="889000"/>
            <a:chOff x="1139" y="2509"/>
            <a:chExt cx="3674" cy="560"/>
          </a:xfrm>
        </p:grpSpPr>
        <p:graphicFrame>
          <p:nvGraphicFramePr>
            <p:cNvPr id="77839" name="Object 1039"/>
            <p:cNvGraphicFramePr>
              <a:graphicFrameLocks noChangeAspect="1"/>
            </p:cNvGraphicFramePr>
            <p:nvPr/>
          </p:nvGraphicFramePr>
          <p:xfrm>
            <a:off x="1139" y="2509"/>
            <a:ext cx="1720" cy="560"/>
          </p:xfrm>
          <a:graphic>
            <a:graphicData uri="http://schemas.openxmlformats.org/presentationml/2006/ole">
              <p:oleObj spid="_x0000_s77839" name="Equation" r:id="rId8" imgW="2730240" imgH="888840" progId="Equation.3">
                <p:embed/>
              </p:oleObj>
            </a:graphicData>
          </a:graphic>
        </p:graphicFrame>
        <p:graphicFrame>
          <p:nvGraphicFramePr>
            <p:cNvPr id="77840" name="Object 1040"/>
            <p:cNvGraphicFramePr>
              <a:graphicFrameLocks noChangeAspect="1"/>
            </p:cNvGraphicFramePr>
            <p:nvPr/>
          </p:nvGraphicFramePr>
          <p:xfrm>
            <a:off x="3181" y="2509"/>
            <a:ext cx="1632" cy="560"/>
          </p:xfrm>
          <a:graphic>
            <a:graphicData uri="http://schemas.openxmlformats.org/presentationml/2006/ole">
              <p:oleObj spid="_x0000_s77840" name="Equation" r:id="rId9" imgW="2590560" imgH="888840" progId="Equation.3">
                <p:embed/>
              </p:oleObj>
            </a:graphicData>
          </a:graphic>
        </p:graphicFrame>
      </p:grpSp>
      <p:graphicFrame>
        <p:nvGraphicFramePr>
          <p:cNvPr id="77841" name="Object 1041"/>
          <p:cNvGraphicFramePr>
            <a:graphicFrameLocks noChangeAspect="1"/>
          </p:cNvGraphicFramePr>
          <p:nvPr/>
        </p:nvGraphicFramePr>
        <p:xfrm>
          <a:off x="4483100" y="3133725"/>
          <a:ext cx="177800" cy="368300"/>
        </p:xfrm>
        <a:graphic>
          <a:graphicData uri="http://schemas.openxmlformats.org/presentationml/2006/ole">
            <p:oleObj spid="_x0000_s77841" name="Equation" r:id="rId10" imgW="177480" imgH="368280" progId="Equation.3">
              <p:embed/>
            </p:oleObj>
          </a:graphicData>
        </a:graphic>
      </p:graphicFrame>
      <p:graphicFrame>
        <p:nvGraphicFramePr>
          <p:cNvPr id="77843" name="Object 1043"/>
          <p:cNvGraphicFramePr>
            <a:graphicFrameLocks noChangeAspect="1"/>
          </p:cNvGraphicFramePr>
          <p:nvPr/>
        </p:nvGraphicFramePr>
        <p:xfrm>
          <a:off x="2176463" y="5703888"/>
          <a:ext cx="1003300" cy="279400"/>
        </p:xfrm>
        <a:graphic>
          <a:graphicData uri="http://schemas.openxmlformats.org/presentationml/2006/ole">
            <p:oleObj spid="_x0000_s77843" name="Equation" r:id="rId11" imgW="1002960" imgH="279360" progId="Equation.3">
              <p:embed/>
            </p:oleObj>
          </a:graphicData>
        </a:graphic>
      </p:graphicFrame>
      <p:sp>
        <p:nvSpPr>
          <p:cNvPr id="77844" name="AutoShape 1044">
            <a:hlinkClick r:id="" action="ppaction://hlinkshowjump?jump=previousslide" highlightClick="1"/>
          </p:cNvPr>
          <p:cNvSpPr>
            <a:spLocks noChangeArrowheads="1"/>
          </p:cNvSpPr>
          <p:nvPr/>
        </p:nvSpPr>
        <p:spPr bwMode="auto">
          <a:xfrm>
            <a:off x="8451850" y="6013450"/>
            <a:ext cx="346075" cy="276225"/>
          </a:xfrm>
          <a:prstGeom prst="actionButtonBackPrevious">
            <a:avLst/>
          </a:prstGeom>
          <a:solidFill>
            <a:schemeClr val="hlink"/>
          </a:solidFill>
          <a:ln w="9525">
            <a:solidFill>
              <a:schemeClr val="tx1"/>
            </a:solidFill>
            <a:miter lim="800000"/>
            <a:headEnd/>
            <a:tailEnd/>
          </a:ln>
          <a:effectLst/>
        </p:spPr>
        <p:txBody>
          <a:bodyPr wrap="none" anchor="ctr"/>
          <a:lstStyle/>
          <a:p>
            <a:endParaRPr lang="en-US"/>
          </a:p>
        </p:txBody>
      </p:sp>
      <p:sp>
        <p:nvSpPr>
          <p:cNvPr id="77845" name="Rectangle 1045"/>
          <p:cNvSpPr>
            <a:spLocks noChangeArrowheads="1"/>
          </p:cNvSpPr>
          <p:nvPr/>
        </p:nvSpPr>
        <p:spPr bwMode="auto">
          <a:xfrm>
            <a:off x="2701925" y="1233488"/>
            <a:ext cx="3684588" cy="885825"/>
          </a:xfrm>
          <a:prstGeom prst="rect">
            <a:avLst/>
          </a:prstGeom>
          <a:noFill/>
          <a:ln w="38100">
            <a:solidFill>
              <a:srgbClr val="FF9900"/>
            </a:solidFill>
            <a:miter lim="800000"/>
            <a:headEnd/>
            <a:tailEnd/>
          </a:ln>
          <a:effectLst/>
        </p:spPr>
        <p:txBody>
          <a:bodyPr wrap="none" anchor="ctr"/>
          <a:lstStyle/>
          <a:p>
            <a:endParaRPr lang="en-US"/>
          </a:p>
        </p:txBody>
      </p:sp>
      <p:sp>
        <p:nvSpPr>
          <p:cNvPr id="77846" name="Line 1046"/>
          <p:cNvSpPr>
            <a:spLocks noChangeShapeType="1"/>
          </p:cNvSpPr>
          <p:nvPr/>
        </p:nvSpPr>
        <p:spPr bwMode="auto">
          <a:xfrm>
            <a:off x="3824288" y="2757488"/>
            <a:ext cx="1204912" cy="0"/>
          </a:xfrm>
          <a:prstGeom prst="line">
            <a:avLst/>
          </a:prstGeom>
          <a:noFill/>
          <a:ln w="381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91D83B9-DBC3-45E6-9232-69281C6C80DB}" type="slidenum">
              <a:rPr lang="en-US"/>
              <a:pPr/>
              <a:t>27</a:t>
            </a:fld>
            <a:endParaRPr lang="en-US"/>
          </a:p>
        </p:txBody>
      </p:sp>
      <p:sp>
        <p:nvSpPr>
          <p:cNvPr id="10242" name="Rectangle 2"/>
          <p:cNvSpPr>
            <a:spLocks noGrp="1" noChangeArrowheads="1"/>
          </p:cNvSpPr>
          <p:nvPr>
            <p:ph type="title"/>
          </p:nvPr>
        </p:nvSpPr>
        <p:spPr/>
        <p:txBody>
          <a:bodyPr/>
          <a:lstStyle/>
          <a:p>
            <a:r>
              <a:rPr lang="en-US" sz="4000"/>
              <a:t>E</a:t>
            </a:r>
            <a:r>
              <a:rPr lang="en-US"/>
              <a:t>XPERIMENTAL </a:t>
            </a:r>
            <a:r>
              <a:rPr lang="en-US" sz="4000"/>
              <a:t>P</a:t>
            </a:r>
            <a:r>
              <a:rPr lang="en-US"/>
              <a:t>ROGRAM</a:t>
            </a:r>
          </a:p>
        </p:txBody>
      </p:sp>
      <p:sp>
        <p:nvSpPr>
          <p:cNvPr id="10243" name="Rectangle 3"/>
          <p:cNvSpPr>
            <a:spLocks noGrp="1" noChangeArrowheads="1"/>
          </p:cNvSpPr>
          <p:nvPr>
            <p:ph type="body" idx="1"/>
          </p:nvPr>
        </p:nvSpPr>
        <p:spPr>
          <a:xfrm>
            <a:off x="457200" y="1371600"/>
            <a:ext cx="3657600" cy="4876800"/>
          </a:xfrm>
        </p:spPr>
        <p:txBody>
          <a:bodyPr/>
          <a:lstStyle/>
          <a:p>
            <a:pPr>
              <a:lnSpc>
                <a:spcPct val="100000"/>
              </a:lnSpc>
              <a:spcBef>
                <a:spcPct val="5000"/>
              </a:spcBef>
            </a:pPr>
            <a:r>
              <a:rPr lang="en-US" sz="2600"/>
              <a:t>Materials</a:t>
            </a:r>
          </a:p>
          <a:p>
            <a:pPr lvl="1">
              <a:spcBef>
                <a:spcPct val="5000"/>
              </a:spcBef>
            </a:pPr>
            <a:r>
              <a:rPr lang="en-US" sz="2400"/>
              <a:t>GFRP</a:t>
            </a:r>
          </a:p>
          <a:p>
            <a:pPr lvl="1">
              <a:spcBef>
                <a:spcPct val="5000"/>
              </a:spcBef>
            </a:pPr>
            <a:r>
              <a:rPr lang="en-US" sz="2400"/>
              <a:t>Concrete</a:t>
            </a:r>
          </a:p>
          <a:p>
            <a:pPr>
              <a:lnSpc>
                <a:spcPct val="100000"/>
              </a:lnSpc>
              <a:spcBef>
                <a:spcPct val="5000"/>
              </a:spcBef>
            </a:pPr>
            <a:r>
              <a:rPr lang="en-US" sz="2600"/>
              <a:t>Non-destructive tests</a:t>
            </a:r>
          </a:p>
          <a:p>
            <a:pPr lvl="1">
              <a:spcBef>
                <a:spcPct val="5000"/>
              </a:spcBef>
            </a:pPr>
            <a:r>
              <a:rPr lang="en-US" sz="2400"/>
              <a:t>Flexure</a:t>
            </a:r>
          </a:p>
          <a:p>
            <a:pPr lvl="1">
              <a:spcBef>
                <a:spcPct val="5000"/>
              </a:spcBef>
            </a:pPr>
            <a:r>
              <a:rPr lang="en-US" sz="2400">
                <a:solidFill>
                  <a:schemeClr val="folHlink"/>
                </a:solidFill>
              </a:rPr>
              <a:t>Off-axis flexure</a:t>
            </a:r>
          </a:p>
          <a:p>
            <a:pPr>
              <a:spcBef>
                <a:spcPct val="5000"/>
              </a:spcBef>
            </a:pPr>
            <a:r>
              <a:rPr lang="en-US" sz="2600"/>
              <a:t>Fatigue test</a:t>
            </a:r>
          </a:p>
          <a:p>
            <a:pPr>
              <a:lnSpc>
                <a:spcPct val="100000"/>
              </a:lnSpc>
              <a:spcBef>
                <a:spcPct val="5000"/>
              </a:spcBef>
            </a:pPr>
            <a:r>
              <a:rPr lang="en-US" sz="2600"/>
              <a:t>Destructive tests</a:t>
            </a:r>
          </a:p>
          <a:p>
            <a:pPr lvl="1">
              <a:spcBef>
                <a:spcPct val="5000"/>
              </a:spcBef>
            </a:pPr>
            <a:r>
              <a:rPr lang="en-US" sz="2400"/>
              <a:t>Flexure</a:t>
            </a:r>
          </a:p>
          <a:p>
            <a:pPr lvl="1">
              <a:spcBef>
                <a:spcPct val="5000"/>
              </a:spcBef>
            </a:pPr>
            <a:r>
              <a:rPr lang="en-US" sz="2400">
                <a:solidFill>
                  <a:schemeClr val="folHlink"/>
                </a:solidFill>
              </a:rPr>
              <a:t>Shear</a:t>
            </a:r>
          </a:p>
          <a:p>
            <a:pPr lvl="1">
              <a:spcBef>
                <a:spcPct val="5000"/>
              </a:spcBef>
            </a:pPr>
            <a:r>
              <a:rPr lang="en-US" sz="2400">
                <a:solidFill>
                  <a:schemeClr val="folHlink"/>
                </a:solidFill>
              </a:rPr>
              <a:t>Bearing</a:t>
            </a:r>
          </a:p>
        </p:txBody>
      </p:sp>
      <p:pic>
        <p:nvPicPr>
          <p:cNvPr id="10244" name="Picture 4" descr="setup2_low"/>
          <p:cNvPicPr>
            <a:picLocks noChangeAspect="1" noChangeArrowheads="1"/>
          </p:cNvPicPr>
          <p:nvPr/>
        </p:nvPicPr>
        <p:blipFill>
          <a:blip r:embed="rId4"/>
          <a:srcRect/>
          <a:stretch>
            <a:fillRect/>
          </a:stretch>
        </p:blipFill>
        <p:spPr bwMode="auto">
          <a:xfrm>
            <a:off x="4252913" y="2112963"/>
            <a:ext cx="4505325" cy="340995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93C6F88-464A-4738-BCA6-36EA3287CC7D}" type="slidenum">
              <a:rPr lang="en-US"/>
              <a:pPr/>
              <a:t>28</a:t>
            </a:fld>
            <a:endParaRPr lang="en-US"/>
          </a:p>
        </p:txBody>
      </p:sp>
      <p:sp>
        <p:nvSpPr>
          <p:cNvPr id="11266" name="Rectangle 2"/>
          <p:cNvSpPr>
            <a:spLocks noGrp="1" noChangeArrowheads="1"/>
          </p:cNvSpPr>
          <p:nvPr>
            <p:ph type="title"/>
          </p:nvPr>
        </p:nvSpPr>
        <p:spPr/>
        <p:txBody>
          <a:bodyPr/>
          <a:lstStyle/>
          <a:p>
            <a:r>
              <a:rPr lang="en-US" sz="4000"/>
              <a:t>T</a:t>
            </a:r>
            <a:r>
              <a:rPr lang="en-US"/>
              <a:t>EST </a:t>
            </a:r>
            <a:r>
              <a:rPr lang="en-US" sz="4000"/>
              <a:t>S</a:t>
            </a:r>
            <a:r>
              <a:rPr lang="en-US"/>
              <a:t>PECIMEN</a:t>
            </a:r>
          </a:p>
        </p:txBody>
      </p:sp>
      <p:sp>
        <p:nvSpPr>
          <p:cNvPr id="11267" name="Rectangle 3"/>
          <p:cNvSpPr>
            <a:spLocks noGrp="1" noChangeArrowheads="1"/>
          </p:cNvSpPr>
          <p:nvPr>
            <p:ph type="body" idx="1"/>
          </p:nvPr>
        </p:nvSpPr>
        <p:spPr>
          <a:xfrm>
            <a:off x="685800" y="1371600"/>
            <a:ext cx="4267200" cy="1219200"/>
          </a:xfrm>
        </p:spPr>
        <p:txBody>
          <a:bodyPr/>
          <a:lstStyle/>
          <a:p>
            <a:pPr>
              <a:spcBef>
                <a:spcPct val="10000"/>
              </a:spcBef>
            </a:pPr>
            <a:r>
              <a:rPr lang="en-US" sz="2600"/>
              <a:t>One-fifth scale model</a:t>
            </a:r>
          </a:p>
          <a:p>
            <a:pPr>
              <a:spcBef>
                <a:spcPct val="10000"/>
              </a:spcBef>
            </a:pPr>
            <a:r>
              <a:rPr lang="en-US" sz="2600"/>
              <a:t>Span length = 3658 mm</a:t>
            </a:r>
          </a:p>
        </p:txBody>
      </p:sp>
      <p:pic>
        <p:nvPicPr>
          <p:cNvPr id="11270" name="Picture 6"/>
          <p:cNvPicPr>
            <a:picLocks noChangeAspect="1" noChangeArrowheads="1"/>
          </p:cNvPicPr>
          <p:nvPr/>
        </p:nvPicPr>
        <p:blipFill>
          <a:blip r:embed="rId3"/>
          <a:srcRect l="8240" t="25168" r="8240" b="24689"/>
          <a:stretch>
            <a:fillRect/>
          </a:stretch>
        </p:blipFill>
        <p:spPr bwMode="auto">
          <a:xfrm>
            <a:off x="1008063" y="2743200"/>
            <a:ext cx="7129462" cy="3198813"/>
          </a:xfrm>
          <a:prstGeom prst="rect">
            <a:avLst/>
          </a:prstGeom>
          <a:noFill/>
          <a:ln w="9525">
            <a:noFill/>
            <a:miter lim="800000"/>
            <a:headEnd/>
            <a:tailEnd/>
          </a:ln>
          <a:effectLst/>
        </p:spPr>
      </p:pic>
      <p:sp>
        <p:nvSpPr>
          <p:cNvPr id="11269" name="Text Box 5"/>
          <p:cNvSpPr txBox="1">
            <a:spLocks noChangeArrowheads="1"/>
          </p:cNvSpPr>
          <p:nvPr/>
        </p:nvSpPr>
        <p:spPr bwMode="auto">
          <a:xfrm>
            <a:off x="6477000" y="5791200"/>
            <a:ext cx="2470150" cy="396875"/>
          </a:xfrm>
          <a:prstGeom prst="rect">
            <a:avLst/>
          </a:prstGeom>
          <a:noFill/>
          <a:ln w="9525">
            <a:noFill/>
            <a:miter lim="800000"/>
            <a:headEnd/>
            <a:tailEnd/>
          </a:ln>
          <a:effectLst/>
        </p:spPr>
        <p:txBody>
          <a:bodyPr>
            <a:spAutoFit/>
          </a:bodyPr>
          <a:lstStyle/>
          <a:p>
            <a:r>
              <a:rPr lang="en-US" sz="2000">
                <a:latin typeface="Arial" charset="0"/>
              </a:rPr>
              <a:t>(dimensions in </a:t>
            </a:r>
            <a:r>
              <a:rPr lang="en-US" sz="2000" i="1">
                <a:latin typeface="Arial" charset="0"/>
              </a:rPr>
              <a:t>mm</a:t>
            </a:r>
            <a:r>
              <a:rPr lang="en-US" sz="2000">
                <a:latin typeface="Arial"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A489AB1C-48C6-4AF7-8DDB-FAA04072347E}" type="slidenum">
              <a:rPr lang="en-US"/>
              <a:pPr/>
              <a:t>29</a:t>
            </a:fld>
            <a:endParaRPr lang="en-US"/>
          </a:p>
        </p:txBody>
      </p:sp>
      <p:sp>
        <p:nvSpPr>
          <p:cNvPr id="28674" name="Rectangle 2"/>
          <p:cNvSpPr>
            <a:spLocks noGrp="1" noChangeArrowheads="1"/>
          </p:cNvSpPr>
          <p:nvPr>
            <p:ph type="title"/>
          </p:nvPr>
        </p:nvSpPr>
        <p:spPr/>
        <p:txBody>
          <a:bodyPr/>
          <a:lstStyle/>
          <a:p>
            <a:r>
              <a:rPr lang="en-US" sz="4000"/>
              <a:t>S</a:t>
            </a:r>
            <a:r>
              <a:rPr lang="en-US"/>
              <a:t>TACKING </a:t>
            </a:r>
            <a:r>
              <a:rPr lang="en-US" sz="4000"/>
              <a:t>S</a:t>
            </a:r>
            <a:r>
              <a:rPr lang="en-US"/>
              <a:t>EQUENCES</a:t>
            </a:r>
          </a:p>
        </p:txBody>
      </p:sp>
      <p:pic>
        <p:nvPicPr>
          <p:cNvPr id="28676" name="Picture 4"/>
          <p:cNvPicPr>
            <a:picLocks noChangeAspect="1" noChangeArrowheads="1"/>
          </p:cNvPicPr>
          <p:nvPr/>
        </p:nvPicPr>
        <p:blipFill>
          <a:blip r:embed="rId4"/>
          <a:srcRect l="9047" t="31061" r="12578" b="23970"/>
          <a:stretch>
            <a:fillRect/>
          </a:stretch>
        </p:blipFill>
        <p:spPr bwMode="auto">
          <a:xfrm>
            <a:off x="990600" y="2362200"/>
            <a:ext cx="7251700" cy="3117850"/>
          </a:xfrm>
          <a:prstGeom prst="rect">
            <a:avLst/>
          </a:prstGeom>
          <a:noFill/>
          <a:ln w="9525">
            <a:noFill/>
            <a:miter lim="800000"/>
            <a:headEnd/>
            <a:tailEnd/>
          </a:ln>
          <a:effectLst/>
        </p:spPr>
      </p:pic>
      <p:graphicFrame>
        <p:nvGraphicFramePr>
          <p:cNvPr id="28678" name="Object 6"/>
          <p:cNvGraphicFramePr>
            <a:graphicFrameLocks noChangeAspect="1"/>
          </p:cNvGraphicFramePr>
          <p:nvPr/>
        </p:nvGraphicFramePr>
        <p:xfrm>
          <a:off x="2590800" y="4267200"/>
          <a:ext cx="622300" cy="381000"/>
        </p:xfrm>
        <a:graphic>
          <a:graphicData uri="http://schemas.openxmlformats.org/presentationml/2006/ole">
            <p:oleObj spid="_x0000_s28678" name="Equation" r:id="rId5" imgW="622080" imgH="380880" progId="Equation.3">
              <p:embed/>
            </p:oleObj>
          </a:graphicData>
        </a:graphic>
      </p:graphicFrame>
      <p:graphicFrame>
        <p:nvGraphicFramePr>
          <p:cNvPr id="28679" name="Object 7"/>
          <p:cNvGraphicFramePr>
            <a:graphicFrameLocks noChangeAspect="1"/>
          </p:cNvGraphicFramePr>
          <p:nvPr/>
        </p:nvGraphicFramePr>
        <p:xfrm>
          <a:off x="6019800" y="3581400"/>
          <a:ext cx="1536700" cy="381000"/>
        </p:xfrm>
        <a:graphic>
          <a:graphicData uri="http://schemas.openxmlformats.org/presentationml/2006/ole">
            <p:oleObj spid="_x0000_s28679" name="Equation" r:id="rId6" imgW="1536480" imgH="380880" progId="Equation.3">
              <p:embed/>
            </p:oleObj>
          </a:graphicData>
        </a:graphic>
      </p:graphicFrame>
      <p:graphicFrame>
        <p:nvGraphicFramePr>
          <p:cNvPr id="28680" name="Object 8"/>
          <p:cNvGraphicFramePr>
            <a:graphicFrameLocks noChangeAspect="1"/>
          </p:cNvGraphicFramePr>
          <p:nvPr/>
        </p:nvGraphicFramePr>
        <p:xfrm>
          <a:off x="5867400" y="4648200"/>
          <a:ext cx="685800" cy="381000"/>
        </p:xfrm>
        <a:graphic>
          <a:graphicData uri="http://schemas.openxmlformats.org/presentationml/2006/ole">
            <p:oleObj spid="_x0000_s28680" name="Equation" r:id="rId7" imgW="685800" imgH="380880" progId="Equation.3">
              <p:embed/>
            </p:oleObj>
          </a:graphicData>
        </a:graphic>
      </p:graphicFrame>
      <p:sp>
        <p:nvSpPr>
          <p:cNvPr id="28681" name="Rectangle 9"/>
          <p:cNvSpPr>
            <a:spLocks noGrp="1" noChangeArrowheads="1"/>
          </p:cNvSpPr>
          <p:nvPr>
            <p:ph type="body" idx="1"/>
          </p:nvPr>
        </p:nvSpPr>
        <p:spPr>
          <a:xfrm>
            <a:off x="685800" y="1371600"/>
            <a:ext cx="7467600" cy="685800"/>
          </a:xfrm>
          <a:noFill/>
          <a:ln/>
        </p:spPr>
        <p:txBody>
          <a:bodyPr/>
          <a:lstStyle/>
          <a:p>
            <a:pPr>
              <a:spcBef>
                <a:spcPct val="10000"/>
              </a:spcBef>
            </a:pPr>
            <a:r>
              <a:rPr lang="en-US"/>
              <a:t>Thickness of one layer = 0.33-0.40 mm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96D187-393D-4086-92A2-E24BFA6FCDC8}" type="slidenum">
              <a:rPr lang="en-US"/>
              <a:pPr/>
              <a:t>3</a:t>
            </a:fld>
            <a:endParaRPr lang="en-US"/>
          </a:p>
        </p:txBody>
      </p:sp>
      <p:sp>
        <p:nvSpPr>
          <p:cNvPr id="223236" name="Rectangle 4"/>
          <p:cNvSpPr>
            <a:spLocks noGrp="1" noChangeArrowheads="1"/>
          </p:cNvSpPr>
          <p:nvPr>
            <p:ph type="title"/>
          </p:nvPr>
        </p:nvSpPr>
        <p:spPr/>
        <p:txBody>
          <a:bodyPr/>
          <a:lstStyle/>
          <a:p>
            <a:r>
              <a:rPr lang="en-US"/>
              <a:t>What are Composite Materials?</a:t>
            </a:r>
          </a:p>
        </p:txBody>
      </p:sp>
      <p:sp>
        <p:nvSpPr>
          <p:cNvPr id="223237" name="Rectangle 5"/>
          <p:cNvSpPr>
            <a:spLocks noGrp="1" noChangeArrowheads="1"/>
          </p:cNvSpPr>
          <p:nvPr>
            <p:ph type="body" idx="1"/>
          </p:nvPr>
        </p:nvSpPr>
        <p:spPr/>
        <p:txBody>
          <a:bodyPr/>
          <a:lstStyle/>
          <a:p>
            <a:pPr>
              <a:lnSpc>
                <a:spcPct val="110000"/>
              </a:lnSpc>
            </a:pPr>
            <a:r>
              <a:rPr lang="en-US" sz="2100"/>
              <a:t>Composite structures are often called fiber reinforced polymer (FRP) structures, and polymer matrix composites (PMC). </a:t>
            </a:r>
          </a:p>
          <a:p>
            <a:pPr>
              <a:lnSpc>
                <a:spcPct val="110000"/>
              </a:lnSpc>
            </a:pPr>
            <a:r>
              <a:rPr lang="en-US" sz="2100"/>
              <a:t>Composite materials are man-made, and must contain at least two constituents that are distinct chemically and physically. </a:t>
            </a:r>
          </a:p>
          <a:p>
            <a:pPr>
              <a:lnSpc>
                <a:spcPct val="110000"/>
              </a:lnSpc>
            </a:pPr>
            <a:r>
              <a:rPr lang="en-US" sz="2100"/>
              <a:t>Intended to achieve an increase in certain properties such as stiffness, strength, fracture toughness among others, or decrease certain properties such as weight and corrosion. Composites in general can be categorized in two groups as follows: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ECDD81C-FA75-4E60-ACDA-22E83101CE7F}" type="slidenum">
              <a:rPr lang="en-US"/>
              <a:pPr/>
              <a:t>30</a:t>
            </a:fld>
            <a:endParaRPr lang="en-US"/>
          </a:p>
        </p:txBody>
      </p:sp>
      <p:sp>
        <p:nvSpPr>
          <p:cNvPr id="12290" name="Rectangle 2"/>
          <p:cNvSpPr>
            <a:spLocks noGrp="1" noChangeArrowheads="1"/>
          </p:cNvSpPr>
          <p:nvPr>
            <p:ph type="title"/>
          </p:nvPr>
        </p:nvSpPr>
        <p:spPr/>
        <p:txBody>
          <a:bodyPr/>
          <a:lstStyle/>
          <a:p>
            <a:r>
              <a:rPr lang="en-US" sz="4000"/>
              <a:t>F</a:t>
            </a:r>
            <a:r>
              <a:rPr lang="en-US"/>
              <a:t>ABRICATION – 1</a:t>
            </a:r>
          </a:p>
        </p:txBody>
      </p:sp>
      <p:pic>
        <p:nvPicPr>
          <p:cNvPr id="12292" name="Picture 4" descr="layup2"/>
          <p:cNvPicPr>
            <a:picLocks noChangeAspect="1" noChangeArrowheads="1"/>
          </p:cNvPicPr>
          <p:nvPr/>
        </p:nvPicPr>
        <p:blipFill>
          <a:blip r:embed="rId3"/>
          <a:srcRect/>
          <a:stretch>
            <a:fillRect/>
          </a:stretch>
        </p:blipFill>
        <p:spPr bwMode="auto">
          <a:xfrm>
            <a:off x="457200" y="1524000"/>
            <a:ext cx="4268788" cy="3200400"/>
          </a:xfrm>
          <a:prstGeom prst="rect">
            <a:avLst/>
          </a:prstGeom>
          <a:noFill/>
        </p:spPr>
      </p:pic>
      <p:pic>
        <p:nvPicPr>
          <p:cNvPr id="12293" name="Picture 5" descr="squeeze"/>
          <p:cNvPicPr>
            <a:picLocks noChangeAspect="1" noChangeArrowheads="1"/>
          </p:cNvPicPr>
          <p:nvPr/>
        </p:nvPicPr>
        <p:blipFill>
          <a:blip r:embed="rId4"/>
          <a:srcRect/>
          <a:stretch>
            <a:fillRect/>
          </a:stretch>
        </p:blipFill>
        <p:spPr bwMode="auto">
          <a:xfrm>
            <a:off x="4464050" y="3005138"/>
            <a:ext cx="4268788" cy="3200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845FC6D-69F7-4357-A907-3AE044BA27C1}" type="slidenum">
              <a:rPr lang="en-US"/>
              <a:pPr/>
              <a:t>31</a:t>
            </a:fld>
            <a:endParaRPr lang="en-US"/>
          </a:p>
        </p:txBody>
      </p:sp>
      <p:sp>
        <p:nvSpPr>
          <p:cNvPr id="13314" name="Rectangle 2"/>
          <p:cNvSpPr>
            <a:spLocks noGrp="1" noChangeArrowheads="1"/>
          </p:cNvSpPr>
          <p:nvPr>
            <p:ph type="title"/>
          </p:nvPr>
        </p:nvSpPr>
        <p:spPr/>
        <p:txBody>
          <a:bodyPr/>
          <a:lstStyle/>
          <a:p>
            <a:r>
              <a:rPr lang="en-US" sz="4000"/>
              <a:t>F</a:t>
            </a:r>
            <a:r>
              <a:rPr lang="en-US"/>
              <a:t>ABRICATION – 2</a:t>
            </a:r>
          </a:p>
        </p:txBody>
      </p:sp>
      <p:pic>
        <p:nvPicPr>
          <p:cNvPr id="13316" name="Picture 4" descr="bond_laying"/>
          <p:cNvPicPr>
            <a:picLocks noChangeAspect="1" noChangeArrowheads="1"/>
          </p:cNvPicPr>
          <p:nvPr/>
        </p:nvPicPr>
        <p:blipFill>
          <a:blip r:embed="rId3"/>
          <a:srcRect l="4750" t="4083" r="2000"/>
          <a:stretch>
            <a:fillRect/>
          </a:stretch>
        </p:blipFill>
        <p:spPr bwMode="auto">
          <a:xfrm>
            <a:off x="457200" y="1524000"/>
            <a:ext cx="4140200" cy="3194050"/>
          </a:xfrm>
          <a:prstGeom prst="rect">
            <a:avLst/>
          </a:prstGeom>
          <a:noFill/>
        </p:spPr>
      </p:pic>
      <p:pic>
        <p:nvPicPr>
          <p:cNvPr id="13317" name="Picture 5" descr="curing1"/>
          <p:cNvPicPr>
            <a:picLocks noChangeAspect="1" noChangeArrowheads="1"/>
          </p:cNvPicPr>
          <p:nvPr/>
        </p:nvPicPr>
        <p:blipFill>
          <a:blip r:embed="rId4"/>
          <a:srcRect/>
          <a:stretch>
            <a:fillRect/>
          </a:stretch>
        </p:blipFill>
        <p:spPr bwMode="auto">
          <a:xfrm>
            <a:off x="4435475" y="2917825"/>
            <a:ext cx="4268788" cy="3200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49A581C7-7DEF-4C6A-B1F1-35A1EC7F2024}" type="slidenum">
              <a:rPr lang="en-US"/>
              <a:pPr/>
              <a:t>32</a:t>
            </a:fld>
            <a:endParaRPr lang="en-US"/>
          </a:p>
        </p:txBody>
      </p:sp>
      <p:sp>
        <p:nvSpPr>
          <p:cNvPr id="14338" name="Rectangle 2"/>
          <p:cNvSpPr>
            <a:spLocks noGrp="1" noChangeArrowheads="1"/>
          </p:cNvSpPr>
          <p:nvPr>
            <p:ph type="title"/>
          </p:nvPr>
        </p:nvSpPr>
        <p:spPr/>
        <p:txBody>
          <a:bodyPr/>
          <a:lstStyle/>
          <a:p>
            <a:r>
              <a:rPr lang="en-US" sz="4000"/>
              <a:t>S</a:t>
            </a:r>
            <a:r>
              <a:rPr lang="en-US"/>
              <a:t>HEAR </a:t>
            </a:r>
            <a:r>
              <a:rPr lang="en-US" sz="4000"/>
              <a:t>K</a:t>
            </a:r>
            <a:r>
              <a:rPr lang="en-US"/>
              <a:t>EYS</a:t>
            </a:r>
          </a:p>
        </p:txBody>
      </p:sp>
      <p:pic>
        <p:nvPicPr>
          <p:cNvPr id="14341" name="Picture 5" descr="shear_key1"/>
          <p:cNvPicPr>
            <a:picLocks noChangeAspect="1" noChangeArrowheads="1"/>
          </p:cNvPicPr>
          <p:nvPr/>
        </p:nvPicPr>
        <p:blipFill>
          <a:blip r:embed="rId3"/>
          <a:srcRect t="5315" r="19403" b="12651"/>
          <a:stretch>
            <a:fillRect/>
          </a:stretch>
        </p:blipFill>
        <p:spPr bwMode="auto">
          <a:xfrm>
            <a:off x="5513388" y="1550988"/>
            <a:ext cx="2954337" cy="2254250"/>
          </a:xfrm>
          <a:prstGeom prst="rect">
            <a:avLst/>
          </a:prstGeom>
          <a:noFill/>
        </p:spPr>
      </p:pic>
      <p:grpSp>
        <p:nvGrpSpPr>
          <p:cNvPr id="14353" name="Group 17"/>
          <p:cNvGrpSpPr>
            <a:grpSpLocks/>
          </p:cNvGrpSpPr>
          <p:nvPr/>
        </p:nvGrpSpPr>
        <p:grpSpPr bwMode="auto">
          <a:xfrm>
            <a:off x="685800" y="1219200"/>
            <a:ext cx="4170363" cy="3195638"/>
            <a:chOff x="384" y="1536"/>
            <a:chExt cx="2627" cy="2013"/>
          </a:xfrm>
        </p:grpSpPr>
        <p:pic>
          <p:nvPicPr>
            <p:cNvPr id="14340" name="Picture 4" descr="shear_key3"/>
            <p:cNvPicPr>
              <a:picLocks noChangeAspect="1" noChangeArrowheads="1"/>
            </p:cNvPicPr>
            <p:nvPr/>
          </p:nvPicPr>
          <p:blipFill>
            <a:blip r:embed="rId4"/>
            <a:srcRect l="12195" t="12706" r="2374"/>
            <a:stretch>
              <a:fillRect/>
            </a:stretch>
          </p:blipFill>
          <p:spPr bwMode="auto">
            <a:xfrm>
              <a:off x="384" y="1536"/>
              <a:ext cx="2627" cy="2013"/>
            </a:xfrm>
            <a:prstGeom prst="rect">
              <a:avLst/>
            </a:prstGeom>
            <a:noFill/>
          </p:spPr>
        </p:pic>
        <p:grpSp>
          <p:nvGrpSpPr>
            <p:cNvPr id="14352" name="Group 16"/>
            <p:cNvGrpSpPr>
              <a:grpSpLocks/>
            </p:cNvGrpSpPr>
            <p:nvPr/>
          </p:nvGrpSpPr>
          <p:grpSpPr bwMode="auto">
            <a:xfrm>
              <a:off x="384" y="1776"/>
              <a:ext cx="1149" cy="1381"/>
              <a:chOff x="420" y="1950"/>
              <a:chExt cx="1149" cy="1381"/>
            </a:xfrm>
          </p:grpSpPr>
          <p:sp>
            <p:nvSpPr>
              <p:cNvPr id="14342" name="Line 6"/>
              <p:cNvSpPr>
                <a:spLocks noChangeShapeType="1"/>
              </p:cNvSpPr>
              <p:nvPr/>
            </p:nvSpPr>
            <p:spPr bwMode="auto">
              <a:xfrm flipV="1">
                <a:off x="587" y="1950"/>
                <a:ext cx="1" cy="1061"/>
              </a:xfrm>
              <a:prstGeom prst="line">
                <a:avLst/>
              </a:prstGeom>
              <a:noFill/>
              <a:ln w="19050">
                <a:solidFill>
                  <a:schemeClr val="bg1"/>
                </a:solidFill>
                <a:round/>
                <a:headEnd/>
                <a:tailEnd type="triangle" w="lg" len="lg"/>
              </a:ln>
              <a:effectLst/>
            </p:spPr>
            <p:txBody>
              <a:bodyPr/>
              <a:lstStyle/>
              <a:p>
                <a:endParaRPr lang="en-US"/>
              </a:p>
            </p:txBody>
          </p:sp>
          <p:sp>
            <p:nvSpPr>
              <p:cNvPr id="14343" name="Line 7"/>
              <p:cNvSpPr>
                <a:spLocks noChangeShapeType="1"/>
              </p:cNvSpPr>
              <p:nvPr/>
            </p:nvSpPr>
            <p:spPr bwMode="auto">
              <a:xfrm flipV="1">
                <a:off x="684" y="2028"/>
                <a:ext cx="9" cy="988"/>
              </a:xfrm>
              <a:prstGeom prst="line">
                <a:avLst/>
              </a:prstGeom>
              <a:noFill/>
              <a:ln w="19050">
                <a:solidFill>
                  <a:schemeClr val="bg1"/>
                </a:solidFill>
                <a:round/>
                <a:headEnd/>
                <a:tailEnd type="triangle" w="lg" len="lg"/>
              </a:ln>
              <a:effectLst/>
            </p:spPr>
            <p:txBody>
              <a:bodyPr/>
              <a:lstStyle/>
              <a:p>
                <a:endParaRPr lang="en-US"/>
              </a:p>
            </p:txBody>
          </p:sp>
          <p:sp>
            <p:nvSpPr>
              <p:cNvPr id="14344" name="Line 8"/>
              <p:cNvSpPr>
                <a:spLocks noChangeShapeType="1"/>
              </p:cNvSpPr>
              <p:nvPr/>
            </p:nvSpPr>
            <p:spPr bwMode="auto">
              <a:xfrm flipV="1">
                <a:off x="770" y="2123"/>
                <a:ext cx="19" cy="906"/>
              </a:xfrm>
              <a:prstGeom prst="line">
                <a:avLst/>
              </a:prstGeom>
              <a:noFill/>
              <a:ln w="19050">
                <a:solidFill>
                  <a:schemeClr val="bg1"/>
                </a:solidFill>
                <a:round/>
                <a:headEnd/>
                <a:tailEnd type="triangle" w="lg" len="lg"/>
              </a:ln>
              <a:effectLst/>
            </p:spPr>
            <p:txBody>
              <a:bodyPr/>
              <a:lstStyle/>
              <a:p>
                <a:endParaRPr lang="en-US"/>
              </a:p>
            </p:txBody>
          </p:sp>
          <p:sp>
            <p:nvSpPr>
              <p:cNvPr id="14345" name="Line 9"/>
              <p:cNvSpPr>
                <a:spLocks noChangeShapeType="1"/>
              </p:cNvSpPr>
              <p:nvPr/>
            </p:nvSpPr>
            <p:spPr bwMode="auto">
              <a:xfrm flipV="1">
                <a:off x="857" y="2238"/>
                <a:ext cx="92" cy="805"/>
              </a:xfrm>
              <a:prstGeom prst="line">
                <a:avLst/>
              </a:prstGeom>
              <a:noFill/>
              <a:ln w="19050">
                <a:solidFill>
                  <a:schemeClr val="bg1"/>
                </a:solidFill>
                <a:round/>
                <a:headEnd/>
                <a:tailEnd type="triangle" w="lg" len="lg"/>
              </a:ln>
              <a:effectLst/>
            </p:spPr>
            <p:txBody>
              <a:bodyPr/>
              <a:lstStyle/>
              <a:p>
                <a:endParaRPr lang="en-US"/>
              </a:p>
            </p:txBody>
          </p:sp>
          <p:sp>
            <p:nvSpPr>
              <p:cNvPr id="14346" name="Line 10"/>
              <p:cNvSpPr>
                <a:spLocks noChangeShapeType="1"/>
              </p:cNvSpPr>
              <p:nvPr/>
            </p:nvSpPr>
            <p:spPr bwMode="auto">
              <a:xfrm flipV="1">
                <a:off x="953" y="2481"/>
                <a:ext cx="257" cy="559"/>
              </a:xfrm>
              <a:prstGeom prst="line">
                <a:avLst/>
              </a:prstGeom>
              <a:noFill/>
              <a:ln w="19050">
                <a:solidFill>
                  <a:schemeClr val="bg1"/>
                </a:solidFill>
                <a:round/>
                <a:headEnd/>
                <a:tailEnd type="triangle" w="lg" len="lg"/>
              </a:ln>
              <a:effectLst/>
            </p:spPr>
            <p:txBody>
              <a:bodyPr/>
              <a:lstStyle/>
              <a:p>
                <a:endParaRPr lang="en-US"/>
              </a:p>
            </p:txBody>
          </p:sp>
          <p:sp>
            <p:nvSpPr>
              <p:cNvPr id="14347" name="Line 11"/>
              <p:cNvSpPr>
                <a:spLocks noChangeShapeType="1"/>
              </p:cNvSpPr>
              <p:nvPr/>
            </p:nvSpPr>
            <p:spPr bwMode="auto">
              <a:xfrm flipV="1">
                <a:off x="1067" y="2786"/>
                <a:ext cx="502" cy="266"/>
              </a:xfrm>
              <a:prstGeom prst="line">
                <a:avLst/>
              </a:prstGeom>
              <a:noFill/>
              <a:ln w="19050">
                <a:solidFill>
                  <a:schemeClr val="bg1"/>
                </a:solidFill>
                <a:round/>
                <a:headEnd/>
                <a:tailEnd type="triangle" w="lg" len="lg"/>
              </a:ln>
              <a:effectLst/>
            </p:spPr>
            <p:txBody>
              <a:bodyPr/>
              <a:lstStyle/>
              <a:p>
                <a:endParaRPr lang="en-US"/>
              </a:p>
            </p:txBody>
          </p:sp>
          <p:sp>
            <p:nvSpPr>
              <p:cNvPr id="14348" name="Text Box 12"/>
              <p:cNvSpPr txBox="1">
                <a:spLocks noChangeArrowheads="1"/>
              </p:cNvSpPr>
              <p:nvPr/>
            </p:nvSpPr>
            <p:spPr bwMode="auto">
              <a:xfrm>
                <a:off x="420" y="3043"/>
                <a:ext cx="1077" cy="288"/>
              </a:xfrm>
              <a:prstGeom prst="rect">
                <a:avLst/>
              </a:prstGeom>
              <a:noFill/>
              <a:ln w="9525">
                <a:noFill/>
                <a:miter lim="800000"/>
                <a:headEnd/>
                <a:tailEnd/>
              </a:ln>
              <a:effectLst/>
            </p:spPr>
            <p:txBody>
              <a:bodyPr wrap="none">
                <a:spAutoFit/>
              </a:bodyPr>
              <a:lstStyle/>
              <a:p>
                <a:r>
                  <a:rPr lang="en-US">
                    <a:solidFill>
                      <a:schemeClr val="bg1"/>
                    </a:solidFill>
                    <a:latin typeface="Arial" charset="0"/>
                  </a:rPr>
                  <a:t>Shear keys</a:t>
                </a:r>
              </a:p>
            </p:txBody>
          </p:sp>
        </p:grpSp>
      </p:grpSp>
      <p:pic>
        <p:nvPicPr>
          <p:cNvPr id="14351" name="Picture 15"/>
          <p:cNvPicPr>
            <a:picLocks noChangeAspect="1" noChangeArrowheads="1"/>
          </p:cNvPicPr>
          <p:nvPr/>
        </p:nvPicPr>
        <p:blipFill>
          <a:blip r:embed="rId5"/>
          <a:srcRect t="34036" r="2156" b="34036"/>
          <a:stretch>
            <a:fillRect/>
          </a:stretch>
        </p:blipFill>
        <p:spPr bwMode="auto">
          <a:xfrm>
            <a:off x="1765300" y="4557713"/>
            <a:ext cx="5613400" cy="1371600"/>
          </a:xfrm>
          <a:prstGeom prst="rect">
            <a:avLst/>
          </a:prstGeom>
          <a:noFill/>
          <a:ln w="9525">
            <a:noFill/>
            <a:miter lim="800000"/>
            <a:headEnd/>
            <a:tailEnd/>
          </a:ln>
          <a:effectLst/>
        </p:spPr>
      </p:pic>
      <p:sp>
        <p:nvSpPr>
          <p:cNvPr id="14354" name="Line 18"/>
          <p:cNvSpPr>
            <a:spLocks noChangeShapeType="1"/>
          </p:cNvSpPr>
          <p:nvPr/>
        </p:nvSpPr>
        <p:spPr bwMode="auto">
          <a:xfrm>
            <a:off x="4460875" y="6122988"/>
            <a:ext cx="804863" cy="0"/>
          </a:xfrm>
          <a:prstGeom prst="line">
            <a:avLst/>
          </a:prstGeom>
          <a:noFill/>
          <a:ln w="19050">
            <a:solidFill>
              <a:srgbClr val="000099"/>
            </a:solidFill>
            <a:round/>
            <a:headEnd/>
            <a:tailEnd type="triangle" w="med" len="med"/>
          </a:ln>
          <a:effectLst/>
        </p:spPr>
        <p:txBody>
          <a:bodyPr/>
          <a:lstStyle/>
          <a:p>
            <a:endParaRPr lang="en-US"/>
          </a:p>
        </p:txBody>
      </p:sp>
      <p:sp>
        <p:nvSpPr>
          <p:cNvPr id="14355" name="Text Box 19"/>
          <p:cNvSpPr txBox="1">
            <a:spLocks noChangeArrowheads="1"/>
          </p:cNvSpPr>
          <p:nvPr/>
        </p:nvSpPr>
        <p:spPr bwMode="auto">
          <a:xfrm>
            <a:off x="5338763" y="5924550"/>
            <a:ext cx="2343150" cy="366713"/>
          </a:xfrm>
          <a:prstGeom prst="rect">
            <a:avLst/>
          </a:prstGeom>
          <a:noFill/>
          <a:ln w="9525">
            <a:noFill/>
            <a:miter lim="800000"/>
            <a:headEnd/>
            <a:tailEnd/>
          </a:ln>
          <a:effectLst/>
        </p:spPr>
        <p:txBody>
          <a:bodyPr wrap="none">
            <a:spAutoFit/>
          </a:bodyPr>
          <a:lstStyle/>
          <a:p>
            <a:r>
              <a:rPr lang="en-US" sz="1800">
                <a:solidFill>
                  <a:srgbClr val="000099"/>
                </a:solidFill>
                <a:latin typeface="Arial" charset="0"/>
              </a:rPr>
              <a:t>Longitudinal direction</a:t>
            </a:r>
          </a:p>
        </p:txBody>
      </p:sp>
      <p:sp>
        <p:nvSpPr>
          <p:cNvPr id="14356" name="Text Box 20"/>
          <p:cNvSpPr txBox="1">
            <a:spLocks noChangeArrowheads="1"/>
          </p:cNvSpPr>
          <p:nvPr/>
        </p:nvSpPr>
        <p:spPr bwMode="auto">
          <a:xfrm>
            <a:off x="6965950" y="4748213"/>
            <a:ext cx="2178050" cy="366712"/>
          </a:xfrm>
          <a:prstGeom prst="rect">
            <a:avLst/>
          </a:prstGeom>
          <a:noFill/>
          <a:ln w="9525">
            <a:noFill/>
            <a:miter lim="800000"/>
            <a:headEnd/>
            <a:tailEnd/>
          </a:ln>
          <a:effectLst/>
        </p:spPr>
        <p:txBody>
          <a:bodyPr wrap="none">
            <a:spAutoFit/>
          </a:bodyPr>
          <a:lstStyle/>
          <a:p>
            <a:r>
              <a:rPr lang="en-US" sz="1800">
                <a:latin typeface="Arial" charset="0"/>
              </a:rPr>
              <a:t>(dimensions in mm)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5"/>
          <p:cNvSpPr>
            <a:spLocks noGrp="1"/>
          </p:cNvSpPr>
          <p:nvPr>
            <p:ph type="sldNum" sz="quarter" idx="12"/>
          </p:nvPr>
        </p:nvSpPr>
        <p:spPr/>
        <p:txBody>
          <a:bodyPr/>
          <a:lstStyle/>
          <a:p>
            <a:fld id="{10FA6A66-318C-48CC-A24F-791D969A44A4}" type="slidenum">
              <a:rPr lang="en-US"/>
              <a:pPr/>
              <a:t>33</a:t>
            </a:fld>
            <a:endParaRPr lang="en-US"/>
          </a:p>
        </p:txBody>
      </p:sp>
      <p:sp>
        <p:nvSpPr>
          <p:cNvPr id="15362" name="Rectangle 2"/>
          <p:cNvSpPr>
            <a:spLocks noGrp="1" noChangeArrowheads="1"/>
          </p:cNvSpPr>
          <p:nvPr>
            <p:ph type="title"/>
          </p:nvPr>
        </p:nvSpPr>
        <p:spPr/>
        <p:txBody>
          <a:bodyPr/>
          <a:lstStyle/>
          <a:p>
            <a:r>
              <a:rPr lang="en-US" sz="4000"/>
              <a:t>M</a:t>
            </a:r>
            <a:r>
              <a:rPr lang="en-US"/>
              <a:t>ATERIALS – </a:t>
            </a:r>
            <a:r>
              <a:rPr lang="en-US" sz="4000"/>
              <a:t>GFRP</a:t>
            </a:r>
          </a:p>
        </p:txBody>
      </p:sp>
      <p:sp>
        <p:nvSpPr>
          <p:cNvPr id="15364" name="Rectangle 4"/>
          <p:cNvSpPr>
            <a:spLocks noGrp="1" noChangeArrowheads="1"/>
          </p:cNvSpPr>
          <p:nvPr>
            <p:ph type="body" idx="1"/>
          </p:nvPr>
        </p:nvSpPr>
        <p:spPr>
          <a:xfrm>
            <a:off x="457200" y="1600200"/>
            <a:ext cx="3962400" cy="4419600"/>
          </a:xfrm>
          <a:noFill/>
          <a:ln/>
        </p:spPr>
        <p:txBody>
          <a:bodyPr/>
          <a:lstStyle/>
          <a:p>
            <a:pPr>
              <a:lnSpc>
                <a:spcPct val="110000"/>
              </a:lnSpc>
            </a:pPr>
            <a:r>
              <a:rPr lang="en-US" sz="2200"/>
              <a:t>E-glass woven fabric reinforcement</a:t>
            </a:r>
          </a:p>
          <a:p>
            <a:pPr lvl="1">
              <a:lnSpc>
                <a:spcPct val="100000"/>
              </a:lnSpc>
            </a:pPr>
            <a:r>
              <a:rPr lang="en-US" sz="2400"/>
              <a:t>Cheaper than carbon fiber reinforcement</a:t>
            </a:r>
          </a:p>
          <a:p>
            <a:pPr lvl="1">
              <a:lnSpc>
                <a:spcPct val="100000"/>
              </a:lnSpc>
            </a:pPr>
            <a:r>
              <a:rPr lang="en-US" sz="2400"/>
              <a:t>Impact resistance</a:t>
            </a:r>
          </a:p>
          <a:p>
            <a:pPr>
              <a:lnSpc>
                <a:spcPct val="110000"/>
              </a:lnSpc>
            </a:pPr>
            <a:r>
              <a:rPr lang="en-US" sz="2200"/>
              <a:t>Vinyl ester</a:t>
            </a:r>
          </a:p>
          <a:p>
            <a:pPr lvl="1">
              <a:lnSpc>
                <a:spcPct val="100000"/>
              </a:lnSpc>
            </a:pPr>
            <a:r>
              <a:rPr lang="en-US" sz="2400"/>
              <a:t>High durability</a:t>
            </a:r>
          </a:p>
          <a:p>
            <a:pPr lvl="1">
              <a:lnSpc>
                <a:spcPct val="100000"/>
              </a:lnSpc>
            </a:pPr>
            <a:r>
              <a:rPr lang="en-US" sz="2400"/>
              <a:t>Extremely high corrosion resistance</a:t>
            </a:r>
          </a:p>
          <a:p>
            <a:pPr lvl="1">
              <a:lnSpc>
                <a:spcPct val="100000"/>
              </a:lnSpc>
            </a:pPr>
            <a:r>
              <a:rPr lang="en-US" sz="2400"/>
              <a:t>Thermal stability</a:t>
            </a:r>
          </a:p>
        </p:txBody>
      </p:sp>
      <p:graphicFrame>
        <p:nvGraphicFramePr>
          <p:cNvPr id="15414" name="Group 54"/>
          <p:cNvGraphicFramePr>
            <a:graphicFrameLocks noGrp="1"/>
          </p:cNvGraphicFramePr>
          <p:nvPr/>
        </p:nvGraphicFramePr>
        <p:xfrm>
          <a:off x="4549775" y="2935288"/>
          <a:ext cx="4191000" cy="3183383"/>
        </p:xfrm>
        <a:graphic>
          <a:graphicData uri="http://schemas.openxmlformats.org/drawingml/2006/table">
            <a:tbl>
              <a:tblPr/>
              <a:tblGrid>
                <a:gridCol w="776288"/>
                <a:gridCol w="755650"/>
                <a:gridCol w="855662"/>
                <a:gridCol w="784225"/>
                <a:gridCol w="1019175"/>
              </a:tblGrid>
              <a:tr h="349250">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Test</a:t>
                      </a:r>
                    </a:p>
                  </a:txBody>
                  <a:tcPr marL="0" marR="0"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Dir.</a:t>
                      </a:r>
                    </a:p>
                  </a:txBody>
                  <a:tcPr marL="0" marR="0"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E or G (GPa)</a:t>
                      </a:r>
                    </a:p>
                  </a:txBody>
                  <a:tcPr marL="0" marR="0"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Symbol" pitchFamily="18" charset="2"/>
                        </a:rPr>
                        <a:t>n</a:t>
                      </a:r>
                    </a:p>
                  </a:txBody>
                  <a:tcPr marL="0" marR="0"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Strength</a:t>
                      </a:r>
                    </a:p>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(MPa)</a:t>
                      </a:r>
                    </a:p>
                  </a:txBody>
                  <a:tcPr marL="0" marR="0"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r>
              <a:tr h="409575">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Tens</a:t>
                      </a: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Fill</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16.6</a:t>
                      </a: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0.129</a:t>
                      </a:r>
                    </a:p>
                  </a:txBody>
                  <a:tcPr marL="0" marR="0" anchor="ct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285</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a:noFill/>
                    </a:lnB>
                    <a:lnTlToBr>
                      <a:noFill/>
                    </a:lnTlToBr>
                    <a:lnBlToTr>
                      <a:noFill/>
                    </a:lnBlToTr>
                    <a:noFill/>
                  </a:tcPr>
                </a:tc>
              </a:tr>
              <a:tr h="412750">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endParaRPr kumimoji="0" lang="en-US" sz="1700" b="1" i="0" u="none" strike="noStrike" cap="none" normalizeH="0" baseline="0" smtClean="0">
                        <a:ln>
                          <a:noFill/>
                        </a:ln>
                        <a:solidFill>
                          <a:schemeClr val="tx1"/>
                        </a:solidFill>
                        <a:effectLst/>
                        <a:latin typeface="Arial" charset="0"/>
                      </a:endParaRP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a:noFill/>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Warp</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a:noFill/>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17.9</a:t>
                      </a: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a:noFill/>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0.131</a:t>
                      </a:r>
                    </a:p>
                  </a:txBody>
                  <a:tcPr marL="0" marR="0" anchor="ct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a:noFill/>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335</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a:noFill/>
                    </a:lnT>
                    <a:lnB w="12700" cap="flat" cmpd="sng" algn="ctr">
                      <a:solidFill>
                        <a:srgbClr val="000099"/>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Comp</a:t>
                      </a: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Fill</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15.9</a:t>
                      </a: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0.099</a:t>
                      </a:r>
                    </a:p>
                  </a:txBody>
                  <a:tcPr marL="0" marR="0" anchor="ct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-241</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a:noFill/>
                    </a:lnB>
                    <a:lnTlToBr>
                      <a:noFill/>
                    </a:lnTlToBr>
                    <a:lnBlToTr>
                      <a:noFill/>
                    </a:lnBlToTr>
                    <a:noFill/>
                  </a:tcPr>
                </a:tc>
              </a:tr>
              <a:tr h="414338">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endParaRPr kumimoji="0" lang="en-US" sz="1700" b="1" i="0" u="none" strike="noStrike" cap="none" normalizeH="0" baseline="0" smtClean="0">
                        <a:ln>
                          <a:noFill/>
                        </a:ln>
                        <a:solidFill>
                          <a:schemeClr val="tx1"/>
                        </a:solidFill>
                        <a:effectLst/>
                        <a:latin typeface="Arial" charset="0"/>
                      </a:endParaRP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a:noFill/>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Warp</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a:noFill/>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22.5</a:t>
                      </a: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a:noFill/>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0.254</a:t>
                      </a:r>
                    </a:p>
                  </a:txBody>
                  <a:tcPr marL="0" marR="0" anchor="ct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a:noFill/>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-265</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a:noFill/>
                    </a:lnT>
                    <a:lnB w="12700" cap="flat" cmpd="sng" algn="ctr">
                      <a:solidFill>
                        <a:srgbClr val="000099"/>
                      </a:solidFill>
                      <a:prstDash val="solid"/>
                      <a:round/>
                      <a:headEnd type="none" w="med" len="med"/>
                      <a:tailEnd type="none" w="med" len="med"/>
                    </a:lnB>
                    <a:lnTlToBr>
                      <a:noFill/>
                    </a:lnTlToBr>
                    <a:lnBlToTr>
                      <a:noFill/>
                    </a:lnBlToTr>
                    <a:noFill/>
                  </a:tcPr>
                </a:tc>
              </a:tr>
              <a:tr h="409575">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Shear</a:t>
                      </a: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Fill</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2.72</a:t>
                      </a: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a:t>
                      </a:r>
                    </a:p>
                  </a:txBody>
                  <a:tcPr marL="0" marR="0" anchor="ct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56.1</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a:noFill/>
                    </a:lnB>
                    <a:lnTlToBr>
                      <a:noFill/>
                    </a:lnTlToBr>
                    <a:lnBlToTr>
                      <a:noFill/>
                    </a:lnBlToTr>
                    <a:noFill/>
                  </a:tcPr>
                </a:tc>
              </a:tr>
              <a:tr h="412750">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endParaRPr kumimoji="0" lang="en-US" sz="1700" b="1" i="0" u="none" strike="noStrike" cap="none" normalizeH="0" baseline="0" smtClean="0">
                        <a:ln>
                          <a:noFill/>
                        </a:ln>
                        <a:solidFill>
                          <a:schemeClr val="tx1"/>
                        </a:solidFill>
                        <a:effectLst/>
                        <a:latin typeface="Arial" charset="0"/>
                      </a:endParaRP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a:noFill/>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Warp</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a:noFill/>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2.45</a:t>
                      </a:r>
                    </a:p>
                  </a:txBody>
                  <a:tcPr marL="0" marR="0"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a:noFill/>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a:t>
                      </a:r>
                    </a:p>
                  </a:txBody>
                  <a:tcPr marL="0" marR="0" anchor="ct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a:noFill/>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 typeface="Wingdings" pitchFamily="2" charset="2"/>
                        <a:buNone/>
                        <a:tabLst/>
                      </a:pPr>
                      <a:r>
                        <a:rPr kumimoji="0" lang="en-US" sz="1700" b="1" i="0" u="none" strike="noStrike" cap="none" normalizeH="0" baseline="0" smtClean="0">
                          <a:ln>
                            <a:noFill/>
                          </a:ln>
                          <a:solidFill>
                            <a:schemeClr val="tx1"/>
                          </a:solidFill>
                          <a:effectLst/>
                          <a:latin typeface="Arial" charset="0"/>
                        </a:rPr>
                        <a:t>63.8</a:t>
                      </a:r>
                    </a:p>
                  </a:txBody>
                  <a:tcPr marL="0" marR="0"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a:noFill/>
                    </a:lnT>
                    <a:lnB w="38100" cap="flat" cmpd="sng" algn="ctr">
                      <a:solidFill>
                        <a:srgbClr val="000099"/>
                      </a:solidFill>
                      <a:prstDash val="solid"/>
                      <a:round/>
                      <a:headEnd type="none" w="med" len="med"/>
                      <a:tailEnd type="none" w="med" len="med"/>
                    </a:lnB>
                    <a:lnTlToBr>
                      <a:noFill/>
                    </a:lnTlToBr>
                    <a:lnBlToTr>
                      <a:noFill/>
                    </a:lnBlToTr>
                    <a:noFill/>
                  </a:tcPr>
                </a:tc>
              </a:tr>
            </a:tbl>
          </a:graphicData>
        </a:graphic>
      </p:graphicFrame>
      <p:sp>
        <p:nvSpPr>
          <p:cNvPr id="15412" name="Text Box 52"/>
          <p:cNvSpPr txBox="1">
            <a:spLocks noChangeArrowheads="1"/>
          </p:cNvSpPr>
          <p:nvPr/>
        </p:nvSpPr>
        <p:spPr bwMode="auto">
          <a:xfrm>
            <a:off x="5513388" y="2471738"/>
            <a:ext cx="2314575" cy="396875"/>
          </a:xfrm>
          <a:prstGeom prst="rect">
            <a:avLst/>
          </a:prstGeom>
          <a:noFill/>
          <a:ln w="9525">
            <a:noFill/>
            <a:miter lim="800000"/>
            <a:headEnd/>
            <a:tailEnd/>
          </a:ln>
          <a:effectLst/>
        </p:spPr>
        <p:txBody>
          <a:bodyPr wrap="none">
            <a:spAutoFit/>
          </a:bodyPr>
          <a:lstStyle/>
          <a:p>
            <a:r>
              <a:rPr lang="en-US" sz="2000">
                <a:solidFill>
                  <a:srgbClr val="000099"/>
                </a:solidFill>
                <a:latin typeface="Arial" charset="0"/>
              </a:rPr>
              <a:t>Material Properties</a:t>
            </a:r>
          </a:p>
        </p:txBody>
      </p:sp>
      <p:pic>
        <p:nvPicPr>
          <p:cNvPr id="15413" name="Picture 53" descr="satin_weave2"/>
          <p:cNvPicPr>
            <a:picLocks noChangeAspect="1" noChangeArrowheads="1"/>
          </p:cNvPicPr>
          <p:nvPr/>
        </p:nvPicPr>
        <p:blipFill>
          <a:blip r:embed="rId3"/>
          <a:srcRect/>
          <a:stretch>
            <a:fillRect/>
          </a:stretch>
        </p:blipFill>
        <p:spPr bwMode="auto">
          <a:xfrm>
            <a:off x="5499100" y="1204913"/>
            <a:ext cx="1143000" cy="1143000"/>
          </a:xfrm>
          <a:prstGeom prst="rect">
            <a:avLst/>
          </a:prstGeom>
          <a:noFill/>
        </p:spPr>
      </p:pic>
      <p:grpSp>
        <p:nvGrpSpPr>
          <p:cNvPr id="15421" name="Group 61"/>
          <p:cNvGrpSpPr>
            <a:grpSpLocks/>
          </p:cNvGrpSpPr>
          <p:nvPr/>
        </p:nvGrpSpPr>
        <p:grpSpPr bwMode="auto">
          <a:xfrm>
            <a:off x="6696075" y="1212850"/>
            <a:ext cx="1236663" cy="947738"/>
            <a:chOff x="4218" y="764"/>
            <a:chExt cx="779" cy="597"/>
          </a:xfrm>
        </p:grpSpPr>
        <p:grpSp>
          <p:nvGrpSpPr>
            <p:cNvPr id="15418" name="Group 58"/>
            <p:cNvGrpSpPr>
              <a:grpSpLocks/>
            </p:cNvGrpSpPr>
            <p:nvPr/>
          </p:nvGrpSpPr>
          <p:grpSpPr bwMode="auto">
            <a:xfrm>
              <a:off x="4437" y="986"/>
              <a:ext cx="244" cy="270"/>
              <a:chOff x="4602" y="1004"/>
              <a:chExt cx="244" cy="270"/>
            </a:xfrm>
          </p:grpSpPr>
          <p:sp>
            <p:nvSpPr>
              <p:cNvPr id="15416" name="Line 56"/>
              <p:cNvSpPr>
                <a:spLocks noChangeShapeType="1"/>
              </p:cNvSpPr>
              <p:nvPr/>
            </p:nvSpPr>
            <p:spPr bwMode="auto">
              <a:xfrm>
                <a:off x="4602" y="1262"/>
                <a:ext cx="244" cy="0"/>
              </a:xfrm>
              <a:prstGeom prst="line">
                <a:avLst/>
              </a:prstGeom>
              <a:noFill/>
              <a:ln w="38100">
                <a:solidFill>
                  <a:schemeClr val="accent2"/>
                </a:solidFill>
                <a:round/>
                <a:headEnd/>
                <a:tailEnd type="triangle" w="med" len="med"/>
              </a:ln>
              <a:effectLst/>
            </p:spPr>
            <p:txBody>
              <a:bodyPr/>
              <a:lstStyle/>
              <a:p>
                <a:endParaRPr lang="en-US"/>
              </a:p>
            </p:txBody>
          </p:sp>
          <p:sp>
            <p:nvSpPr>
              <p:cNvPr id="15417" name="Line 57"/>
              <p:cNvSpPr>
                <a:spLocks noChangeShapeType="1"/>
              </p:cNvSpPr>
              <p:nvPr/>
            </p:nvSpPr>
            <p:spPr bwMode="auto">
              <a:xfrm flipV="1">
                <a:off x="4608" y="1004"/>
                <a:ext cx="0" cy="270"/>
              </a:xfrm>
              <a:prstGeom prst="line">
                <a:avLst/>
              </a:prstGeom>
              <a:noFill/>
              <a:ln w="38100">
                <a:solidFill>
                  <a:schemeClr val="accent2"/>
                </a:solidFill>
                <a:round/>
                <a:headEnd/>
                <a:tailEnd type="triangle" w="med" len="med"/>
              </a:ln>
              <a:effectLst/>
            </p:spPr>
            <p:txBody>
              <a:bodyPr/>
              <a:lstStyle/>
              <a:p>
                <a:endParaRPr lang="en-US"/>
              </a:p>
            </p:txBody>
          </p:sp>
        </p:grpSp>
        <p:sp>
          <p:nvSpPr>
            <p:cNvPr id="15419" name="Text Box 59"/>
            <p:cNvSpPr txBox="1">
              <a:spLocks noChangeArrowheads="1"/>
            </p:cNvSpPr>
            <p:nvPr/>
          </p:nvSpPr>
          <p:spPr bwMode="auto">
            <a:xfrm>
              <a:off x="4673" y="1130"/>
              <a:ext cx="324" cy="231"/>
            </a:xfrm>
            <a:prstGeom prst="rect">
              <a:avLst/>
            </a:prstGeom>
            <a:noFill/>
            <a:ln w="9525">
              <a:noFill/>
              <a:miter lim="800000"/>
              <a:headEnd/>
              <a:tailEnd/>
            </a:ln>
            <a:effectLst/>
          </p:spPr>
          <p:txBody>
            <a:bodyPr wrap="none">
              <a:spAutoFit/>
            </a:bodyPr>
            <a:lstStyle/>
            <a:p>
              <a:r>
                <a:rPr lang="en-US" sz="1800" b="1" i="1">
                  <a:solidFill>
                    <a:srgbClr val="000099"/>
                  </a:solidFill>
                  <a:latin typeface="Arial" charset="0"/>
                </a:rPr>
                <a:t>Fill</a:t>
              </a:r>
            </a:p>
          </p:txBody>
        </p:sp>
        <p:sp>
          <p:nvSpPr>
            <p:cNvPr id="15420" name="Text Box 60"/>
            <p:cNvSpPr txBox="1">
              <a:spLocks noChangeArrowheads="1"/>
            </p:cNvSpPr>
            <p:nvPr/>
          </p:nvSpPr>
          <p:spPr bwMode="auto">
            <a:xfrm>
              <a:off x="4218" y="764"/>
              <a:ext cx="476" cy="231"/>
            </a:xfrm>
            <a:prstGeom prst="rect">
              <a:avLst/>
            </a:prstGeom>
            <a:noFill/>
            <a:ln w="9525">
              <a:noFill/>
              <a:miter lim="800000"/>
              <a:headEnd/>
              <a:tailEnd/>
            </a:ln>
            <a:effectLst/>
          </p:spPr>
          <p:txBody>
            <a:bodyPr wrap="none">
              <a:spAutoFit/>
            </a:bodyPr>
            <a:lstStyle/>
            <a:p>
              <a:r>
                <a:rPr lang="en-US" sz="1800" b="1" i="1">
                  <a:solidFill>
                    <a:srgbClr val="000099"/>
                  </a:solidFill>
                  <a:latin typeface="Arial" charset="0"/>
                </a:rPr>
                <a:t>Warp</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57D4E4FF-18D1-4249-931D-E8B39DA284AB}" type="slidenum">
              <a:rPr lang="en-US"/>
              <a:pPr/>
              <a:t>34</a:t>
            </a:fld>
            <a:endParaRPr lang="en-US"/>
          </a:p>
        </p:txBody>
      </p:sp>
      <p:sp>
        <p:nvSpPr>
          <p:cNvPr id="16386" name="Rectangle 2"/>
          <p:cNvSpPr>
            <a:spLocks noGrp="1" noChangeArrowheads="1"/>
          </p:cNvSpPr>
          <p:nvPr>
            <p:ph type="title"/>
          </p:nvPr>
        </p:nvSpPr>
        <p:spPr/>
        <p:txBody>
          <a:bodyPr/>
          <a:lstStyle/>
          <a:p>
            <a:r>
              <a:rPr lang="en-US" sz="4000"/>
              <a:t>GFRP</a:t>
            </a:r>
            <a:r>
              <a:rPr lang="en-US"/>
              <a:t> – </a:t>
            </a:r>
            <a:r>
              <a:rPr lang="en-US" sz="4000"/>
              <a:t>T</a:t>
            </a:r>
            <a:r>
              <a:rPr lang="en-US"/>
              <a:t>ENSION</a:t>
            </a:r>
          </a:p>
        </p:txBody>
      </p:sp>
      <p:pic>
        <p:nvPicPr>
          <p:cNvPr id="16387" name="Picture 3"/>
          <p:cNvPicPr>
            <a:picLocks noChangeAspect="1" noChangeArrowheads="1"/>
          </p:cNvPicPr>
          <p:nvPr/>
        </p:nvPicPr>
        <p:blipFill>
          <a:blip r:embed="rId3"/>
          <a:srcRect/>
          <a:stretch>
            <a:fillRect/>
          </a:stretch>
        </p:blipFill>
        <p:spPr bwMode="auto">
          <a:xfrm>
            <a:off x="152400" y="1524000"/>
            <a:ext cx="5713413" cy="4291013"/>
          </a:xfrm>
          <a:prstGeom prst="rect">
            <a:avLst/>
          </a:prstGeom>
          <a:noFill/>
          <a:ln w="9525">
            <a:noFill/>
            <a:miter lim="800000"/>
            <a:headEnd/>
            <a:tailEnd/>
          </a:ln>
          <a:effectLst/>
        </p:spPr>
      </p:pic>
      <p:pic>
        <p:nvPicPr>
          <p:cNvPr id="16388" name="Picture 4" descr="t_test"/>
          <p:cNvPicPr>
            <a:picLocks noChangeAspect="1" noChangeArrowheads="1"/>
          </p:cNvPicPr>
          <p:nvPr/>
        </p:nvPicPr>
        <p:blipFill>
          <a:blip r:embed="rId4" cstate="print"/>
          <a:srcRect/>
          <a:stretch>
            <a:fillRect/>
          </a:stretch>
        </p:blipFill>
        <p:spPr bwMode="auto">
          <a:xfrm>
            <a:off x="5867400" y="1752600"/>
            <a:ext cx="2925763" cy="3902075"/>
          </a:xfrm>
          <a:prstGeom prst="rect">
            <a:avLst/>
          </a:prstGeom>
          <a:noFill/>
        </p:spPr>
      </p:pic>
      <p:sp>
        <p:nvSpPr>
          <p:cNvPr id="16389" name="Line 5"/>
          <p:cNvSpPr>
            <a:spLocks noChangeShapeType="1"/>
          </p:cNvSpPr>
          <p:nvPr/>
        </p:nvSpPr>
        <p:spPr bwMode="auto">
          <a:xfrm flipV="1">
            <a:off x="784225" y="1898650"/>
            <a:ext cx="3933825" cy="3297238"/>
          </a:xfrm>
          <a:prstGeom prst="line">
            <a:avLst/>
          </a:prstGeom>
          <a:noFill/>
          <a:ln w="38100">
            <a:solidFill>
              <a:srgbClr val="FF00FF"/>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ppt_x</p:attrName>
                                        </p:attrNameLst>
                                      </p:cBhvr>
                                      <p:tavLst>
                                        <p:tav tm="0">
                                          <p:val>
                                            <p:strVal val="#ppt_x-#ppt_w/2"/>
                                          </p:val>
                                        </p:tav>
                                        <p:tav tm="100000">
                                          <p:val>
                                            <p:strVal val="#ppt_x"/>
                                          </p:val>
                                        </p:tav>
                                      </p:tavLst>
                                    </p:anim>
                                    <p:anim calcmode="lin" valueType="num">
                                      <p:cBhvr>
                                        <p:cTn id="8" dur="500" fill="hold"/>
                                        <p:tgtEl>
                                          <p:spTgt spid="16389"/>
                                        </p:tgtEl>
                                        <p:attrNameLst>
                                          <p:attrName>ppt_y</p:attrName>
                                        </p:attrNameLst>
                                      </p:cBhvr>
                                      <p:tavLst>
                                        <p:tav tm="0">
                                          <p:val>
                                            <p:strVal val="#ppt_y"/>
                                          </p:val>
                                        </p:tav>
                                        <p:tav tm="100000">
                                          <p:val>
                                            <p:strVal val="#ppt_y"/>
                                          </p:val>
                                        </p:tav>
                                      </p:tavLst>
                                    </p:anim>
                                    <p:anim calcmode="lin" valueType="num">
                                      <p:cBhvr>
                                        <p:cTn id="9" dur="500" fill="hold"/>
                                        <p:tgtEl>
                                          <p:spTgt spid="16389"/>
                                        </p:tgtEl>
                                        <p:attrNameLst>
                                          <p:attrName>ppt_w</p:attrName>
                                        </p:attrNameLst>
                                      </p:cBhvr>
                                      <p:tavLst>
                                        <p:tav tm="0">
                                          <p:val>
                                            <p:fltVal val="0"/>
                                          </p:val>
                                        </p:tav>
                                        <p:tav tm="100000">
                                          <p:val>
                                            <p:strVal val="#ppt_w"/>
                                          </p:val>
                                        </p:tav>
                                      </p:tavLst>
                                    </p:anim>
                                    <p:anim calcmode="lin" valueType="num">
                                      <p:cBhvr>
                                        <p:cTn id="10" dur="500" fill="hold"/>
                                        <p:tgtEl>
                                          <p:spTgt spid="163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CA88227-F115-42CA-A6AE-07D20D6A5BC9}" type="slidenum">
              <a:rPr lang="en-US"/>
              <a:pPr/>
              <a:t>35</a:t>
            </a:fld>
            <a:endParaRPr lang="en-US"/>
          </a:p>
        </p:txBody>
      </p:sp>
      <p:sp>
        <p:nvSpPr>
          <p:cNvPr id="17410" name="Rectangle 2"/>
          <p:cNvSpPr>
            <a:spLocks noGrp="1" noChangeArrowheads="1"/>
          </p:cNvSpPr>
          <p:nvPr>
            <p:ph type="title"/>
          </p:nvPr>
        </p:nvSpPr>
        <p:spPr/>
        <p:txBody>
          <a:bodyPr/>
          <a:lstStyle/>
          <a:p>
            <a:r>
              <a:rPr lang="en-US" sz="4000"/>
              <a:t>GFRP</a:t>
            </a:r>
            <a:r>
              <a:rPr lang="en-US"/>
              <a:t> – </a:t>
            </a:r>
            <a:r>
              <a:rPr lang="en-US" sz="4000"/>
              <a:t>C</a:t>
            </a:r>
            <a:r>
              <a:rPr lang="en-US"/>
              <a:t>OMPRESSION</a:t>
            </a:r>
          </a:p>
        </p:txBody>
      </p:sp>
      <p:pic>
        <p:nvPicPr>
          <p:cNvPr id="17412" name="Picture 4"/>
          <p:cNvPicPr>
            <a:picLocks noChangeAspect="1" noChangeArrowheads="1"/>
          </p:cNvPicPr>
          <p:nvPr/>
        </p:nvPicPr>
        <p:blipFill>
          <a:blip r:embed="rId3"/>
          <a:srcRect/>
          <a:stretch>
            <a:fillRect/>
          </a:stretch>
        </p:blipFill>
        <p:spPr bwMode="auto">
          <a:xfrm>
            <a:off x="228600" y="1371600"/>
            <a:ext cx="6088063" cy="4570413"/>
          </a:xfrm>
          <a:prstGeom prst="rect">
            <a:avLst/>
          </a:prstGeom>
          <a:noFill/>
          <a:ln w="9525">
            <a:noFill/>
            <a:miter lim="800000"/>
            <a:headEnd/>
            <a:tailEnd/>
          </a:ln>
          <a:effectLst/>
        </p:spPr>
      </p:pic>
      <p:pic>
        <p:nvPicPr>
          <p:cNvPr id="17413" name="Picture 5" descr="c_test"/>
          <p:cNvPicPr>
            <a:picLocks noChangeAspect="1" noChangeArrowheads="1"/>
          </p:cNvPicPr>
          <p:nvPr/>
        </p:nvPicPr>
        <p:blipFill>
          <a:blip r:embed="rId4"/>
          <a:srcRect/>
          <a:stretch>
            <a:fillRect/>
          </a:stretch>
        </p:blipFill>
        <p:spPr bwMode="auto">
          <a:xfrm>
            <a:off x="6096000" y="1905000"/>
            <a:ext cx="2797175" cy="3352800"/>
          </a:xfrm>
          <a:prstGeom prst="rect">
            <a:avLst/>
          </a:prstGeom>
          <a:noFill/>
        </p:spPr>
      </p:pic>
      <p:sp>
        <p:nvSpPr>
          <p:cNvPr id="17414" name="Line 6"/>
          <p:cNvSpPr>
            <a:spLocks noChangeShapeType="1"/>
          </p:cNvSpPr>
          <p:nvPr/>
        </p:nvSpPr>
        <p:spPr bwMode="auto">
          <a:xfrm flipH="1">
            <a:off x="1081088" y="1787525"/>
            <a:ext cx="3616325" cy="3490913"/>
          </a:xfrm>
          <a:prstGeom prst="line">
            <a:avLst/>
          </a:prstGeom>
          <a:noFill/>
          <a:ln w="38100">
            <a:solidFill>
              <a:srgbClr val="FF00FF"/>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500" fill="hold"/>
                                        <p:tgtEl>
                                          <p:spTgt spid="17414"/>
                                        </p:tgtEl>
                                        <p:attrNameLst>
                                          <p:attrName>ppt_x</p:attrName>
                                        </p:attrNameLst>
                                      </p:cBhvr>
                                      <p:tavLst>
                                        <p:tav tm="0">
                                          <p:val>
                                            <p:strVal val="#ppt_x"/>
                                          </p:val>
                                        </p:tav>
                                        <p:tav tm="100000">
                                          <p:val>
                                            <p:strVal val="#ppt_x"/>
                                          </p:val>
                                        </p:tav>
                                      </p:tavLst>
                                    </p:anim>
                                    <p:anim calcmode="lin" valueType="num">
                                      <p:cBhvr>
                                        <p:cTn id="8" dur="500" fill="hold"/>
                                        <p:tgtEl>
                                          <p:spTgt spid="17414"/>
                                        </p:tgtEl>
                                        <p:attrNameLst>
                                          <p:attrName>ppt_y</p:attrName>
                                        </p:attrNameLst>
                                      </p:cBhvr>
                                      <p:tavLst>
                                        <p:tav tm="0">
                                          <p:val>
                                            <p:strVal val="#ppt_y-#ppt_h/2"/>
                                          </p:val>
                                        </p:tav>
                                        <p:tav tm="100000">
                                          <p:val>
                                            <p:strVal val="#ppt_y"/>
                                          </p:val>
                                        </p:tav>
                                      </p:tavLst>
                                    </p:anim>
                                    <p:anim calcmode="lin" valueType="num">
                                      <p:cBhvr>
                                        <p:cTn id="9" dur="500" fill="hold"/>
                                        <p:tgtEl>
                                          <p:spTgt spid="17414"/>
                                        </p:tgtEl>
                                        <p:attrNameLst>
                                          <p:attrName>ppt_w</p:attrName>
                                        </p:attrNameLst>
                                      </p:cBhvr>
                                      <p:tavLst>
                                        <p:tav tm="0">
                                          <p:val>
                                            <p:strVal val="#ppt_w"/>
                                          </p:val>
                                        </p:tav>
                                        <p:tav tm="100000">
                                          <p:val>
                                            <p:strVal val="#ppt_w"/>
                                          </p:val>
                                        </p:tav>
                                      </p:tavLst>
                                    </p:anim>
                                    <p:anim calcmode="lin" valueType="num">
                                      <p:cBhvr>
                                        <p:cTn id="10" dur="500" fill="hold"/>
                                        <p:tgtEl>
                                          <p:spTgt spid="174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EFEFFF2-2622-4CD4-895F-9DA438572164}" type="slidenum">
              <a:rPr lang="en-US"/>
              <a:pPr/>
              <a:t>36</a:t>
            </a:fld>
            <a:endParaRPr lang="en-US"/>
          </a:p>
        </p:txBody>
      </p:sp>
      <p:sp>
        <p:nvSpPr>
          <p:cNvPr id="18434" name="Rectangle 2"/>
          <p:cNvSpPr>
            <a:spLocks noGrp="1" noChangeArrowheads="1"/>
          </p:cNvSpPr>
          <p:nvPr>
            <p:ph type="title"/>
          </p:nvPr>
        </p:nvSpPr>
        <p:spPr/>
        <p:txBody>
          <a:bodyPr/>
          <a:lstStyle/>
          <a:p>
            <a:r>
              <a:rPr lang="en-US" sz="4000"/>
              <a:t>GFRP</a:t>
            </a:r>
            <a:r>
              <a:rPr lang="en-US"/>
              <a:t> – </a:t>
            </a:r>
            <a:r>
              <a:rPr lang="en-US" sz="4000"/>
              <a:t>S</a:t>
            </a:r>
            <a:r>
              <a:rPr lang="en-US"/>
              <a:t>HEAR</a:t>
            </a:r>
          </a:p>
        </p:txBody>
      </p:sp>
      <p:pic>
        <p:nvPicPr>
          <p:cNvPr id="18436" name="Picture 4"/>
          <p:cNvPicPr>
            <a:picLocks noChangeAspect="1" noChangeArrowheads="1"/>
          </p:cNvPicPr>
          <p:nvPr/>
        </p:nvPicPr>
        <p:blipFill>
          <a:blip r:embed="rId3"/>
          <a:srcRect/>
          <a:stretch>
            <a:fillRect/>
          </a:stretch>
        </p:blipFill>
        <p:spPr bwMode="auto">
          <a:xfrm>
            <a:off x="152400" y="1600200"/>
            <a:ext cx="5713413" cy="4292600"/>
          </a:xfrm>
          <a:prstGeom prst="rect">
            <a:avLst/>
          </a:prstGeom>
          <a:noFill/>
          <a:ln w="9525">
            <a:noFill/>
            <a:miter lim="800000"/>
            <a:headEnd/>
            <a:tailEnd/>
          </a:ln>
          <a:effectLst/>
        </p:spPr>
      </p:pic>
      <p:pic>
        <p:nvPicPr>
          <p:cNvPr id="18437" name="Picture 5" descr="s_test"/>
          <p:cNvPicPr>
            <a:picLocks noChangeAspect="1" noChangeArrowheads="1"/>
          </p:cNvPicPr>
          <p:nvPr/>
        </p:nvPicPr>
        <p:blipFill>
          <a:blip r:embed="rId4" cstate="print"/>
          <a:srcRect/>
          <a:stretch>
            <a:fillRect/>
          </a:stretch>
        </p:blipFill>
        <p:spPr bwMode="auto">
          <a:xfrm>
            <a:off x="5943600" y="1676400"/>
            <a:ext cx="2925763" cy="3902075"/>
          </a:xfrm>
          <a:prstGeom prst="rect">
            <a:avLst/>
          </a:prstGeom>
          <a:noFill/>
        </p:spPr>
      </p:pic>
      <p:sp>
        <p:nvSpPr>
          <p:cNvPr id="18438" name="Line 6"/>
          <p:cNvSpPr>
            <a:spLocks noChangeShapeType="1"/>
          </p:cNvSpPr>
          <p:nvPr/>
        </p:nvSpPr>
        <p:spPr bwMode="auto">
          <a:xfrm flipV="1">
            <a:off x="817563" y="1925638"/>
            <a:ext cx="650875" cy="3255962"/>
          </a:xfrm>
          <a:prstGeom prst="line">
            <a:avLst/>
          </a:prstGeom>
          <a:noFill/>
          <a:ln w="38100">
            <a:solidFill>
              <a:srgbClr val="FF00FF"/>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500" fill="hold"/>
                                        <p:tgtEl>
                                          <p:spTgt spid="18438"/>
                                        </p:tgtEl>
                                        <p:attrNameLst>
                                          <p:attrName>ppt_x</p:attrName>
                                        </p:attrNameLst>
                                      </p:cBhvr>
                                      <p:tavLst>
                                        <p:tav tm="0">
                                          <p:val>
                                            <p:strVal val="#ppt_x-#ppt_w/2"/>
                                          </p:val>
                                        </p:tav>
                                        <p:tav tm="100000">
                                          <p:val>
                                            <p:strVal val="#ppt_x"/>
                                          </p:val>
                                        </p:tav>
                                      </p:tavLst>
                                    </p:anim>
                                    <p:anim calcmode="lin" valueType="num">
                                      <p:cBhvr>
                                        <p:cTn id="8" dur="500" fill="hold"/>
                                        <p:tgtEl>
                                          <p:spTgt spid="18438"/>
                                        </p:tgtEl>
                                        <p:attrNameLst>
                                          <p:attrName>ppt_y</p:attrName>
                                        </p:attrNameLst>
                                      </p:cBhvr>
                                      <p:tavLst>
                                        <p:tav tm="0">
                                          <p:val>
                                            <p:strVal val="#ppt_y"/>
                                          </p:val>
                                        </p:tav>
                                        <p:tav tm="100000">
                                          <p:val>
                                            <p:strVal val="#ppt_y"/>
                                          </p:val>
                                        </p:tav>
                                      </p:tavLst>
                                    </p:anim>
                                    <p:anim calcmode="lin" valueType="num">
                                      <p:cBhvr>
                                        <p:cTn id="9" dur="500" fill="hold"/>
                                        <p:tgtEl>
                                          <p:spTgt spid="18438"/>
                                        </p:tgtEl>
                                        <p:attrNameLst>
                                          <p:attrName>ppt_w</p:attrName>
                                        </p:attrNameLst>
                                      </p:cBhvr>
                                      <p:tavLst>
                                        <p:tav tm="0">
                                          <p:val>
                                            <p:fltVal val="0"/>
                                          </p:val>
                                        </p:tav>
                                        <p:tav tm="100000">
                                          <p:val>
                                            <p:strVal val="#ppt_w"/>
                                          </p:val>
                                        </p:tav>
                                      </p:tavLst>
                                    </p:anim>
                                    <p:anim calcmode="lin" valueType="num">
                                      <p:cBhvr>
                                        <p:cTn id="10" dur="500" fill="hold"/>
                                        <p:tgtEl>
                                          <p:spTgt spid="184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4A0B9393-1794-4CB1-8CC3-322395F749DD}" type="slidenum">
              <a:rPr lang="en-US"/>
              <a:pPr/>
              <a:t>37</a:t>
            </a:fld>
            <a:endParaRPr lang="en-US"/>
          </a:p>
        </p:txBody>
      </p:sp>
      <p:sp>
        <p:nvSpPr>
          <p:cNvPr id="19458" name="Rectangle 2"/>
          <p:cNvSpPr>
            <a:spLocks noGrp="1" noChangeArrowheads="1"/>
          </p:cNvSpPr>
          <p:nvPr>
            <p:ph type="title"/>
          </p:nvPr>
        </p:nvSpPr>
        <p:spPr/>
        <p:txBody>
          <a:bodyPr/>
          <a:lstStyle/>
          <a:p>
            <a:r>
              <a:rPr lang="en-US" sz="4000"/>
              <a:t>M</a:t>
            </a:r>
            <a:r>
              <a:rPr lang="en-US"/>
              <a:t>ATERIALS - </a:t>
            </a:r>
            <a:r>
              <a:rPr lang="en-US" sz="4000"/>
              <a:t>C</a:t>
            </a:r>
            <a:r>
              <a:rPr lang="en-US"/>
              <a:t>ONCRETE</a:t>
            </a:r>
          </a:p>
        </p:txBody>
      </p:sp>
      <p:pic>
        <p:nvPicPr>
          <p:cNvPr id="19460" name="Picture 4"/>
          <p:cNvPicPr>
            <a:picLocks noChangeAspect="1" noChangeArrowheads="1"/>
          </p:cNvPicPr>
          <p:nvPr/>
        </p:nvPicPr>
        <p:blipFill>
          <a:blip r:embed="rId3"/>
          <a:srcRect/>
          <a:stretch>
            <a:fillRect/>
          </a:stretch>
        </p:blipFill>
        <p:spPr bwMode="auto">
          <a:xfrm>
            <a:off x="3659188" y="2133600"/>
            <a:ext cx="5484812" cy="4119563"/>
          </a:xfrm>
          <a:prstGeom prst="rect">
            <a:avLst/>
          </a:prstGeom>
          <a:noFill/>
          <a:ln w="9525">
            <a:noFill/>
            <a:miter lim="800000"/>
            <a:headEnd/>
            <a:tailEnd/>
          </a:ln>
          <a:effectLst/>
        </p:spPr>
      </p:pic>
      <p:sp>
        <p:nvSpPr>
          <p:cNvPr id="19461" name="Rectangle 5"/>
          <p:cNvSpPr>
            <a:spLocks noGrp="1" noChangeArrowheads="1"/>
          </p:cNvSpPr>
          <p:nvPr>
            <p:ph type="body" idx="1"/>
          </p:nvPr>
        </p:nvSpPr>
        <p:spPr>
          <a:xfrm>
            <a:off x="533400" y="1295400"/>
            <a:ext cx="7924800" cy="914400"/>
          </a:xfrm>
          <a:noFill/>
          <a:ln/>
        </p:spPr>
        <p:txBody>
          <a:bodyPr/>
          <a:lstStyle/>
          <a:p>
            <a:pPr>
              <a:lnSpc>
                <a:spcPct val="110000"/>
              </a:lnSpc>
              <a:spcBef>
                <a:spcPct val="20000"/>
              </a:spcBef>
            </a:pPr>
            <a:r>
              <a:rPr lang="en-US" sz="2200"/>
              <a:t>No coarse aggregates</a:t>
            </a:r>
          </a:p>
          <a:p>
            <a:pPr>
              <a:lnSpc>
                <a:spcPct val="110000"/>
              </a:lnSpc>
              <a:spcBef>
                <a:spcPct val="20000"/>
              </a:spcBef>
            </a:pPr>
            <a:r>
              <a:rPr lang="en-US" sz="2200"/>
              <a:t>water : cement : aggregate = 0.46 : 1.0 : 3.4 by weight</a:t>
            </a:r>
          </a:p>
        </p:txBody>
      </p:sp>
      <p:graphicFrame>
        <p:nvGraphicFramePr>
          <p:cNvPr id="19474" name="Group 18"/>
          <p:cNvGraphicFramePr>
            <a:graphicFrameLocks noGrp="1"/>
          </p:cNvGraphicFramePr>
          <p:nvPr/>
        </p:nvGraphicFramePr>
        <p:xfrm>
          <a:off x="457200" y="3352800"/>
          <a:ext cx="2971800" cy="1760220"/>
        </p:xfrm>
        <a:graphic>
          <a:graphicData uri="http://schemas.openxmlformats.org/drawingml/2006/table">
            <a:tbl>
              <a:tblPr/>
              <a:tblGrid>
                <a:gridCol w="1485900"/>
                <a:gridCol w="1485900"/>
              </a:tblGrid>
              <a:tr h="571500">
                <a:tc>
                  <a:txBody>
                    <a:bodyPr/>
                    <a:lstStyle/>
                    <a:p>
                      <a:pPr marL="0" marR="0" lvl="0" indent="0" algn="ctr" defTabSz="914400" rtl="0" eaLnBrk="1" fontAlgn="base" latinLnBrk="0" hangingPunct="1">
                        <a:lnSpc>
                          <a:spcPct val="120000"/>
                        </a:lnSpc>
                        <a:spcBef>
                          <a:spcPct val="4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Young’s Modulus (GPa)</a:t>
                      </a:r>
                    </a:p>
                  </a:txBody>
                  <a:tcPr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4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Strength (MPa)</a:t>
                      </a:r>
                    </a:p>
                  </a:txBody>
                  <a:tcPr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20000"/>
                        </a:lnSpc>
                        <a:spcBef>
                          <a:spcPct val="40000"/>
                        </a:spcBef>
                        <a:spcAft>
                          <a:spcPct val="0"/>
                        </a:spcAft>
                        <a:buClrTx/>
                        <a:buSzTx/>
                        <a:buFont typeface="Wingdings" pitchFamily="2" charset="2"/>
                        <a:buNone/>
                        <a:tabLst/>
                      </a:pPr>
                      <a:r>
                        <a:rPr kumimoji="0" lang="en-US" sz="2000" b="1" i="0" u="none" strike="noStrike" cap="none" normalizeH="0" baseline="0" smtClean="0">
                          <a:ln>
                            <a:noFill/>
                          </a:ln>
                          <a:solidFill>
                            <a:schemeClr val="tx1"/>
                          </a:solidFill>
                          <a:effectLst/>
                          <a:latin typeface="Arial" charset="0"/>
                        </a:rPr>
                        <a:t>8.38</a:t>
                      </a:r>
                    </a:p>
                  </a:txBody>
                  <a:tcPr anchor="ctr" horzOverflow="overflow">
                    <a:lnL w="381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40000"/>
                        </a:spcBef>
                        <a:spcAft>
                          <a:spcPct val="0"/>
                        </a:spcAft>
                        <a:buClrTx/>
                        <a:buSzTx/>
                        <a:buFont typeface="Wingdings" pitchFamily="2" charset="2"/>
                        <a:buNone/>
                        <a:tabLst/>
                      </a:pPr>
                      <a:r>
                        <a:rPr kumimoji="0" lang="en-US" sz="2000" b="1" i="0" u="none" strike="noStrike" cap="none" normalizeH="0" baseline="0" smtClean="0">
                          <a:ln>
                            <a:noFill/>
                          </a:ln>
                          <a:solidFill>
                            <a:schemeClr val="tx1"/>
                          </a:solidFill>
                          <a:effectLst/>
                          <a:latin typeface="Arial" charset="0"/>
                        </a:rPr>
                        <a:t>37.9</a:t>
                      </a:r>
                    </a:p>
                  </a:txBody>
                  <a:tcPr anchor="ctr" horzOverflow="overflow">
                    <a:lnL w="127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r>
            </a:tbl>
          </a:graphicData>
        </a:graphic>
      </p:graphicFrame>
      <p:sp>
        <p:nvSpPr>
          <p:cNvPr id="19473" name="Text Box 17"/>
          <p:cNvSpPr txBox="1">
            <a:spLocks noChangeArrowheads="1"/>
          </p:cNvSpPr>
          <p:nvPr/>
        </p:nvSpPr>
        <p:spPr bwMode="auto">
          <a:xfrm>
            <a:off x="498475" y="2846388"/>
            <a:ext cx="2894013" cy="396875"/>
          </a:xfrm>
          <a:prstGeom prst="rect">
            <a:avLst/>
          </a:prstGeom>
          <a:noFill/>
          <a:ln w="9525">
            <a:noFill/>
            <a:miter lim="800000"/>
            <a:headEnd/>
            <a:tailEnd/>
          </a:ln>
          <a:effectLst/>
        </p:spPr>
        <p:txBody>
          <a:bodyPr wrap="none">
            <a:spAutoFit/>
          </a:bodyPr>
          <a:lstStyle/>
          <a:p>
            <a:r>
              <a:rPr lang="en-US" sz="2000">
                <a:solidFill>
                  <a:srgbClr val="000099"/>
                </a:solidFill>
                <a:latin typeface="Arial" charset="0"/>
              </a:rPr>
              <a:t>Compressive Properties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BBA41311-C120-406B-9F57-ABE079017A3A}" type="slidenum">
              <a:rPr lang="en-US"/>
              <a:pPr/>
              <a:t>38</a:t>
            </a:fld>
            <a:endParaRPr lang="en-US"/>
          </a:p>
        </p:txBody>
      </p:sp>
      <p:sp>
        <p:nvSpPr>
          <p:cNvPr id="20482" name="Rectangle 2"/>
          <p:cNvSpPr>
            <a:spLocks noGrp="1" noChangeArrowheads="1"/>
          </p:cNvSpPr>
          <p:nvPr>
            <p:ph type="title"/>
          </p:nvPr>
        </p:nvSpPr>
        <p:spPr/>
        <p:txBody>
          <a:bodyPr/>
          <a:lstStyle/>
          <a:p>
            <a:r>
              <a:rPr lang="en-US" sz="4000"/>
              <a:t>T</a:t>
            </a:r>
            <a:r>
              <a:rPr lang="en-US"/>
              <a:t>EST </a:t>
            </a:r>
            <a:r>
              <a:rPr lang="en-US" sz="4000"/>
              <a:t>S</a:t>
            </a:r>
            <a:r>
              <a:rPr lang="en-US"/>
              <a:t>ETUP</a:t>
            </a:r>
          </a:p>
        </p:txBody>
      </p:sp>
      <p:pic>
        <p:nvPicPr>
          <p:cNvPr id="20485" name="Picture 5" descr="strength_test_loading_frame1"/>
          <p:cNvPicPr>
            <a:picLocks noChangeAspect="1" noChangeArrowheads="1"/>
          </p:cNvPicPr>
          <p:nvPr/>
        </p:nvPicPr>
        <p:blipFill>
          <a:blip r:embed="rId3"/>
          <a:srcRect l="14063" r="8594" b="12386"/>
          <a:stretch>
            <a:fillRect/>
          </a:stretch>
        </p:blipFill>
        <p:spPr bwMode="auto">
          <a:xfrm>
            <a:off x="5715000" y="3505200"/>
            <a:ext cx="3198813" cy="2741613"/>
          </a:xfrm>
          <a:prstGeom prst="rect">
            <a:avLst/>
          </a:prstGeom>
          <a:noFill/>
        </p:spPr>
      </p:pic>
      <p:pic>
        <p:nvPicPr>
          <p:cNvPr id="20484" name="Picture 4" descr="strength_test_overall1"/>
          <p:cNvPicPr>
            <a:picLocks noChangeAspect="1" noChangeArrowheads="1"/>
          </p:cNvPicPr>
          <p:nvPr/>
        </p:nvPicPr>
        <p:blipFill>
          <a:blip r:embed="rId4" cstate="print"/>
          <a:srcRect/>
          <a:stretch>
            <a:fillRect/>
          </a:stretch>
        </p:blipFill>
        <p:spPr bwMode="auto">
          <a:xfrm>
            <a:off x="6248400" y="228600"/>
            <a:ext cx="2422525" cy="3200400"/>
          </a:xfrm>
          <a:prstGeom prst="rect">
            <a:avLst/>
          </a:prstGeom>
          <a:noFill/>
        </p:spPr>
      </p:pic>
      <p:pic>
        <p:nvPicPr>
          <p:cNvPr id="20492" name="Picture 12" descr="setup_plain"/>
          <p:cNvPicPr>
            <a:picLocks noChangeAspect="1" noChangeArrowheads="1"/>
          </p:cNvPicPr>
          <p:nvPr/>
        </p:nvPicPr>
        <p:blipFill>
          <a:blip r:embed="rId5"/>
          <a:srcRect/>
          <a:stretch>
            <a:fillRect/>
          </a:stretch>
        </p:blipFill>
        <p:spPr bwMode="auto">
          <a:xfrm>
            <a:off x="0" y="1219200"/>
            <a:ext cx="5538788" cy="5026025"/>
          </a:xfrm>
          <a:prstGeom prst="rect">
            <a:avLst/>
          </a:prstGeom>
          <a:noFill/>
        </p:spPr>
      </p:pic>
      <p:grpSp>
        <p:nvGrpSpPr>
          <p:cNvPr id="20497" name="Group 17"/>
          <p:cNvGrpSpPr>
            <a:grpSpLocks/>
          </p:cNvGrpSpPr>
          <p:nvPr/>
        </p:nvGrpSpPr>
        <p:grpSpPr bwMode="auto">
          <a:xfrm>
            <a:off x="6186488" y="4568825"/>
            <a:ext cx="2093912" cy="1487488"/>
            <a:chOff x="3897" y="2878"/>
            <a:chExt cx="1319" cy="937"/>
          </a:xfrm>
        </p:grpSpPr>
        <p:sp>
          <p:nvSpPr>
            <p:cNvPr id="20493" name="Oval 13"/>
            <p:cNvSpPr>
              <a:spLocks noChangeArrowheads="1"/>
            </p:cNvSpPr>
            <p:nvPr/>
          </p:nvSpPr>
          <p:spPr bwMode="auto">
            <a:xfrm rot="1443105">
              <a:off x="4857" y="3446"/>
              <a:ext cx="236" cy="369"/>
            </a:xfrm>
            <a:prstGeom prst="ellipse">
              <a:avLst/>
            </a:prstGeom>
            <a:noFill/>
            <a:ln w="38100">
              <a:solidFill>
                <a:schemeClr val="bg1"/>
              </a:solidFill>
              <a:round/>
              <a:headEnd/>
              <a:tailEnd/>
            </a:ln>
            <a:effectLst/>
          </p:spPr>
          <p:txBody>
            <a:bodyPr wrap="none" anchor="ctr"/>
            <a:lstStyle/>
            <a:p>
              <a:endParaRPr lang="en-US"/>
            </a:p>
          </p:txBody>
        </p:sp>
        <p:sp>
          <p:nvSpPr>
            <p:cNvPr id="20494" name="Oval 14"/>
            <p:cNvSpPr>
              <a:spLocks noChangeArrowheads="1"/>
            </p:cNvSpPr>
            <p:nvPr/>
          </p:nvSpPr>
          <p:spPr bwMode="auto">
            <a:xfrm rot="1443105">
              <a:off x="4980" y="3053"/>
              <a:ext cx="236" cy="369"/>
            </a:xfrm>
            <a:prstGeom prst="ellipse">
              <a:avLst/>
            </a:prstGeom>
            <a:noFill/>
            <a:ln w="38100">
              <a:solidFill>
                <a:schemeClr val="bg1"/>
              </a:solidFill>
              <a:round/>
              <a:headEnd/>
              <a:tailEnd/>
            </a:ln>
            <a:effectLst/>
          </p:spPr>
          <p:txBody>
            <a:bodyPr wrap="none" anchor="ctr"/>
            <a:lstStyle/>
            <a:p>
              <a:endParaRPr lang="en-US"/>
            </a:p>
          </p:txBody>
        </p:sp>
        <p:sp>
          <p:nvSpPr>
            <p:cNvPr id="20495" name="Oval 15"/>
            <p:cNvSpPr>
              <a:spLocks noChangeArrowheads="1"/>
            </p:cNvSpPr>
            <p:nvPr/>
          </p:nvSpPr>
          <p:spPr bwMode="auto">
            <a:xfrm rot="1443105">
              <a:off x="3897" y="3254"/>
              <a:ext cx="236" cy="369"/>
            </a:xfrm>
            <a:prstGeom prst="ellipse">
              <a:avLst/>
            </a:prstGeom>
            <a:noFill/>
            <a:ln w="38100">
              <a:solidFill>
                <a:schemeClr val="bg1"/>
              </a:solidFill>
              <a:round/>
              <a:headEnd/>
              <a:tailEnd/>
            </a:ln>
            <a:effectLst/>
          </p:spPr>
          <p:txBody>
            <a:bodyPr wrap="none" anchor="ctr"/>
            <a:lstStyle/>
            <a:p>
              <a:endParaRPr lang="en-US"/>
            </a:p>
          </p:txBody>
        </p:sp>
        <p:sp>
          <p:nvSpPr>
            <p:cNvPr id="20496" name="Oval 16"/>
            <p:cNvSpPr>
              <a:spLocks noChangeArrowheads="1"/>
            </p:cNvSpPr>
            <p:nvPr/>
          </p:nvSpPr>
          <p:spPr bwMode="auto">
            <a:xfrm rot="1443105">
              <a:off x="4081" y="2878"/>
              <a:ext cx="236" cy="369"/>
            </a:xfrm>
            <a:prstGeom prst="ellipse">
              <a:avLst/>
            </a:prstGeom>
            <a:noFill/>
            <a:ln w="38100">
              <a:solidFill>
                <a:schemeClr val="bg1"/>
              </a:solidFill>
              <a:round/>
              <a:headEnd/>
              <a:tailEnd/>
            </a:ln>
            <a:effectLst/>
          </p:spPr>
          <p:txBody>
            <a:bodyPr wrap="none" anchor="ctr"/>
            <a:lstStyle/>
            <a:p>
              <a:endParaRPr lang="en-US"/>
            </a:p>
          </p:txBody>
        </p:sp>
      </p:grpSp>
      <p:grpSp>
        <p:nvGrpSpPr>
          <p:cNvPr id="20515" name="Group 35"/>
          <p:cNvGrpSpPr>
            <a:grpSpLocks/>
          </p:cNvGrpSpPr>
          <p:nvPr/>
        </p:nvGrpSpPr>
        <p:grpSpPr bwMode="auto">
          <a:xfrm>
            <a:off x="5695950" y="249238"/>
            <a:ext cx="3227388" cy="6011862"/>
            <a:chOff x="3588" y="157"/>
            <a:chExt cx="2033" cy="3787"/>
          </a:xfrm>
        </p:grpSpPr>
        <p:grpSp>
          <p:nvGrpSpPr>
            <p:cNvPr id="20514" name="Group 34"/>
            <p:cNvGrpSpPr>
              <a:grpSpLocks/>
            </p:cNvGrpSpPr>
            <p:nvPr/>
          </p:nvGrpSpPr>
          <p:grpSpPr bwMode="auto">
            <a:xfrm>
              <a:off x="3588" y="157"/>
              <a:ext cx="2033" cy="3787"/>
              <a:chOff x="3588" y="157"/>
              <a:chExt cx="2033" cy="3787"/>
            </a:xfrm>
          </p:grpSpPr>
          <p:sp>
            <p:nvSpPr>
              <p:cNvPr id="20511" name="Rectangle 31"/>
              <p:cNvSpPr>
                <a:spLocks noChangeArrowheads="1"/>
              </p:cNvSpPr>
              <p:nvPr/>
            </p:nvSpPr>
            <p:spPr bwMode="auto">
              <a:xfrm>
                <a:off x="3588" y="2199"/>
                <a:ext cx="2033" cy="174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0498" name="Rectangle 18"/>
              <p:cNvSpPr>
                <a:spLocks noChangeArrowheads="1"/>
              </p:cNvSpPr>
              <p:nvPr/>
            </p:nvSpPr>
            <p:spPr bwMode="auto">
              <a:xfrm>
                <a:off x="3936" y="157"/>
                <a:ext cx="1519" cy="3770"/>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grpSp>
          <p:nvGrpSpPr>
            <p:cNvPr id="20510" name="Group 30"/>
            <p:cNvGrpSpPr>
              <a:grpSpLocks/>
            </p:cNvGrpSpPr>
            <p:nvPr/>
          </p:nvGrpSpPr>
          <p:grpSpPr bwMode="auto">
            <a:xfrm>
              <a:off x="4128" y="523"/>
              <a:ext cx="1152" cy="3225"/>
              <a:chOff x="4128" y="523"/>
              <a:chExt cx="1152" cy="3225"/>
            </a:xfrm>
          </p:grpSpPr>
          <p:sp>
            <p:nvSpPr>
              <p:cNvPr id="20500" name="Rectangle 20"/>
              <p:cNvSpPr>
                <a:spLocks noChangeArrowheads="1"/>
              </p:cNvSpPr>
              <p:nvPr/>
            </p:nvSpPr>
            <p:spPr bwMode="auto">
              <a:xfrm>
                <a:off x="4128" y="524"/>
                <a:ext cx="1152" cy="230"/>
              </a:xfrm>
              <a:prstGeom prst="rect">
                <a:avLst/>
              </a:prstGeom>
              <a:solidFill>
                <a:schemeClr val="folHlink"/>
              </a:solidFill>
              <a:ln w="28575">
                <a:solidFill>
                  <a:schemeClr val="tx1"/>
                </a:solidFill>
                <a:miter lim="800000"/>
                <a:headEnd/>
                <a:tailEnd/>
              </a:ln>
              <a:effectLst/>
            </p:spPr>
            <p:txBody>
              <a:bodyPr wrap="none" anchor="ctr"/>
              <a:lstStyle/>
              <a:p>
                <a:endParaRPr lang="en-US"/>
              </a:p>
            </p:txBody>
          </p:sp>
          <p:sp>
            <p:nvSpPr>
              <p:cNvPr id="20501" name="Rectangle 21"/>
              <p:cNvSpPr>
                <a:spLocks noChangeArrowheads="1"/>
              </p:cNvSpPr>
              <p:nvPr/>
            </p:nvSpPr>
            <p:spPr bwMode="auto">
              <a:xfrm>
                <a:off x="4128" y="3510"/>
                <a:ext cx="1152" cy="230"/>
              </a:xfrm>
              <a:prstGeom prst="rect">
                <a:avLst/>
              </a:prstGeom>
              <a:solidFill>
                <a:schemeClr val="folHlink"/>
              </a:solidFill>
              <a:ln w="28575">
                <a:solidFill>
                  <a:schemeClr val="tx1"/>
                </a:solidFill>
                <a:miter lim="800000"/>
                <a:headEnd/>
                <a:tailEnd/>
              </a:ln>
              <a:effectLst/>
            </p:spPr>
            <p:txBody>
              <a:bodyPr wrap="none" anchor="ctr"/>
              <a:lstStyle/>
              <a:p>
                <a:endParaRPr lang="en-US"/>
              </a:p>
            </p:txBody>
          </p:sp>
          <p:sp>
            <p:nvSpPr>
              <p:cNvPr id="20499" name="Rectangle 19"/>
              <p:cNvSpPr>
                <a:spLocks noChangeArrowheads="1"/>
              </p:cNvSpPr>
              <p:nvPr/>
            </p:nvSpPr>
            <p:spPr bwMode="auto">
              <a:xfrm>
                <a:off x="4416" y="523"/>
                <a:ext cx="576" cy="3225"/>
              </a:xfrm>
              <a:prstGeom prst="rect">
                <a:avLst/>
              </a:prstGeom>
              <a:solidFill>
                <a:schemeClr val="bg1"/>
              </a:solidFill>
              <a:ln w="28575">
                <a:solidFill>
                  <a:schemeClr val="tx1"/>
                </a:solidFill>
                <a:miter lim="800000"/>
                <a:headEnd/>
                <a:tailEnd/>
              </a:ln>
              <a:effectLst/>
            </p:spPr>
            <p:txBody>
              <a:bodyPr wrap="none" anchor="ctr"/>
              <a:lstStyle/>
              <a:p>
                <a:endParaRPr lang="en-US"/>
              </a:p>
            </p:txBody>
          </p:sp>
          <p:sp>
            <p:nvSpPr>
              <p:cNvPr id="20503" name="Line 23"/>
              <p:cNvSpPr>
                <a:spLocks noChangeShapeType="1"/>
              </p:cNvSpPr>
              <p:nvPr/>
            </p:nvSpPr>
            <p:spPr bwMode="auto">
              <a:xfrm>
                <a:off x="4285" y="2121"/>
                <a:ext cx="855" cy="0"/>
              </a:xfrm>
              <a:prstGeom prst="line">
                <a:avLst/>
              </a:prstGeom>
              <a:noFill/>
              <a:ln w="28575">
                <a:solidFill>
                  <a:schemeClr val="tx1"/>
                </a:solidFill>
                <a:prstDash val="dashDot"/>
                <a:round/>
                <a:headEnd/>
                <a:tailEnd/>
              </a:ln>
              <a:effectLst/>
            </p:spPr>
            <p:txBody>
              <a:bodyPr/>
              <a:lstStyle/>
              <a:p>
                <a:endParaRPr lang="en-US"/>
              </a:p>
            </p:txBody>
          </p:sp>
          <p:sp>
            <p:nvSpPr>
              <p:cNvPr id="20507" name="Rectangle 27"/>
              <p:cNvSpPr>
                <a:spLocks noChangeArrowheads="1"/>
              </p:cNvSpPr>
              <p:nvPr/>
            </p:nvSpPr>
            <p:spPr bwMode="auto">
              <a:xfrm>
                <a:off x="4817" y="2172"/>
                <a:ext cx="35" cy="7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20506" name="Rectangle 26"/>
              <p:cNvSpPr>
                <a:spLocks noChangeArrowheads="1"/>
              </p:cNvSpPr>
              <p:nvPr/>
            </p:nvSpPr>
            <p:spPr bwMode="auto">
              <a:xfrm>
                <a:off x="4548" y="2172"/>
                <a:ext cx="35" cy="7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20508" name="Rectangle 28"/>
              <p:cNvSpPr>
                <a:spLocks noChangeArrowheads="1"/>
              </p:cNvSpPr>
              <p:nvPr/>
            </p:nvSpPr>
            <p:spPr bwMode="auto">
              <a:xfrm>
                <a:off x="4817" y="1986"/>
                <a:ext cx="35" cy="7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20509" name="Rectangle 29"/>
              <p:cNvSpPr>
                <a:spLocks noChangeArrowheads="1"/>
              </p:cNvSpPr>
              <p:nvPr/>
            </p:nvSpPr>
            <p:spPr bwMode="auto">
              <a:xfrm>
                <a:off x="4548" y="1986"/>
                <a:ext cx="35" cy="75"/>
              </a:xfrm>
              <a:prstGeom prst="rect">
                <a:avLst/>
              </a:prstGeom>
              <a:solidFill>
                <a:srgbClr val="FF0000"/>
              </a:solidFill>
              <a:ln w="9525">
                <a:solidFill>
                  <a:srgbClr val="FF0000"/>
                </a:solidFill>
                <a:miter lim="800000"/>
                <a:headEnd/>
                <a:tailEnd/>
              </a:ln>
              <a:effectLst/>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4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0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824AC70B-7427-4AEC-BC60-B1DA53B309D6}" type="slidenum">
              <a:rPr lang="en-US"/>
              <a:pPr/>
              <a:t>39</a:t>
            </a:fld>
            <a:endParaRPr lang="en-US"/>
          </a:p>
        </p:txBody>
      </p:sp>
      <p:sp>
        <p:nvSpPr>
          <p:cNvPr id="32770" name="Rectangle 2"/>
          <p:cNvSpPr>
            <a:spLocks noGrp="1" noChangeArrowheads="1"/>
          </p:cNvSpPr>
          <p:nvPr>
            <p:ph type="title"/>
          </p:nvPr>
        </p:nvSpPr>
        <p:spPr>
          <a:xfrm>
            <a:off x="527050" y="152400"/>
            <a:ext cx="8089900" cy="1143000"/>
          </a:xfrm>
        </p:spPr>
        <p:txBody>
          <a:bodyPr/>
          <a:lstStyle/>
          <a:p>
            <a:r>
              <a:rPr lang="en-US" sz="4000"/>
              <a:t>F</a:t>
            </a:r>
            <a:r>
              <a:rPr lang="en-US"/>
              <a:t>LEXURAL </a:t>
            </a:r>
            <a:r>
              <a:rPr lang="en-US" sz="4000"/>
              <a:t>L</a:t>
            </a:r>
            <a:r>
              <a:rPr lang="en-US"/>
              <a:t>OADING </a:t>
            </a:r>
            <a:r>
              <a:rPr lang="en-US" sz="4000"/>
              <a:t>C</a:t>
            </a:r>
            <a:r>
              <a:rPr lang="en-US"/>
              <a:t>ONFIGURATION</a:t>
            </a:r>
          </a:p>
        </p:txBody>
      </p:sp>
      <p:sp>
        <p:nvSpPr>
          <p:cNvPr id="32774" name="Text Box 6"/>
          <p:cNvSpPr txBox="1">
            <a:spLocks noChangeArrowheads="1"/>
          </p:cNvSpPr>
          <p:nvPr/>
        </p:nvSpPr>
        <p:spPr bwMode="auto">
          <a:xfrm>
            <a:off x="6772275" y="2492375"/>
            <a:ext cx="2178050" cy="366713"/>
          </a:xfrm>
          <a:prstGeom prst="rect">
            <a:avLst/>
          </a:prstGeom>
          <a:noFill/>
          <a:ln w="9525">
            <a:noFill/>
            <a:miter lim="800000"/>
            <a:headEnd/>
            <a:tailEnd/>
          </a:ln>
          <a:effectLst/>
        </p:spPr>
        <p:txBody>
          <a:bodyPr wrap="none">
            <a:spAutoFit/>
          </a:bodyPr>
          <a:lstStyle/>
          <a:p>
            <a:r>
              <a:rPr lang="en-US" sz="1800">
                <a:solidFill>
                  <a:srgbClr val="000099"/>
                </a:solidFill>
                <a:latin typeface="Arial" charset="0"/>
              </a:rPr>
              <a:t>(dimensions in </a:t>
            </a:r>
            <a:r>
              <a:rPr lang="en-US" sz="1800" i="1">
                <a:solidFill>
                  <a:srgbClr val="000099"/>
                </a:solidFill>
                <a:latin typeface="Arial" charset="0"/>
              </a:rPr>
              <a:t>mm</a:t>
            </a:r>
            <a:r>
              <a:rPr lang="en-US" sz="1800">
                <a:solidFill>
                  <a:srgbClr val="000099"/>
                </a:solidFill>
                <a:latin typeface="Arial" charset="0"/>
              </a:rPr>
              <a:t>)</a:t>
            </a:r>
          </a:p>
        </p:txBody>
      </p:sp>
      <p:sp>
        <p:nvSpPr>
          <p:cNvPr id="32775" name="Text Box 7"/>
          <p:cNvSpPr txBox="1">
            <a:spLocks noChangeArrowheads="1"/>
          </p:cNvSpPr>
          <p:nvPr/>
        </p:nvSpPr>
        <p:spPr bwMode="auto">
          <a:xfrm>
            <a:off x="1219200" y="5567363"/>
            <a:ext cx="1911350" cy="641350"/>
          </a:xfrm>
          <a:prstGeom prst="rect">
            <a:avLst/>
          </a:prstGeom>
          <a:noFill/>
          <a:ln w="9525">
            <a:noFill/>
            <a:miter lim="800000"/>
            <a:headEnd/>
            <a:tailEnd/>
          </a:ln>
          <a:effectLst/>
        </p:spPr>
        <p:txBody>
          <a:bodyPr wrap="none">
            <a:spAutoFit/>
          </a:bodyPr>
          <a:lstStyle/>
          <a:p>
            <a:r>
              <a:rPr lang="en-US" sz="1800">
                <a:solidFill>
                  <a:srgbClr val="000099"/>
                </a:solidFill>
                <a:latin typeface="Arial" charset="0"/>
              </a:rPr>
              <a:t>(b) Cross section</a:t>
            </a:r>
          </a:p>
          <a:p>
            <a:r>
              <a:rPr lang="en-US" sz="1800">
                <a:solidFill>
                  <a:srgbClr val="000099"/>
                </a:solidFill>
                <a:latin typeface="Arial" charset="0"/>
              </a:rPr>
              <a:t>      (flexure)</a:t>
            </a:r>
          </a:p>
        </p:txBody>
      </p:sp>
      <p:pic>
        <p:nvPicPr>
          <p:cNvPr id="32772" name="Picture 4" descr="flex_elevation"/>
          <p:cNvPicPr>
            <a:picLocks noChangeAspect="1" noChangeArrowheads="1"/>
          </p:cNvPicPr>
          <p:nvPr/>
        </p:nvPicPr>
        <p:blipFill>
          <a:blip r:embed="rId3">
            <a:clrChange>
              <a:clrFrom>
                <a:srgbClr val="FFFFFF"/>
              </a:clrFrom>
              <a:clrTo>
                <a:srgbClr val="FFFFFF">
                  <a:alpha val="0"/>
                </a:srgbClr>
              </a:clrTo>
            </a:clrChange>
          </a:blip>
          <a:srcRect l="34332" t="11523" r="31796" b="74654"/>
          <a:stretch>
            <a:fillRect/>
          </a:stretch>
        </p:blipFill>
        <p:spPr bwMode="auto">
          <a:xfrm>
            <a:off x="2578100" y="1300163"/>
            <a:ext cx="3957638" cy="2090737"/>
          </a:xfrm>
          <a:prstGeom prst="rect">
            <a:avLst/>
          </a:prstGeom>
          <a:noFill/>
        </p:spPr>
      </p:pic>
      <p:sp>
        <p:nvSpPr>
          <p:cNvPr id="32776" name="Text Box 8"/>
          <p:cNvSpPr txBox="1">
            <a:spLocks noChangeArrowheads="1"/>
          </p:cNvSpPr>
          <p:nvPr/>
        </p:nvSpPr>
        <p:spPr bwMode="auto">
          <a:xfrm>
            <a:off x="3806825" y="3502025"/>
            <a:ext cx="1466850" cy="366713"/>
          </a:xfrm>
          <a:prstGeom prst="rect">
            <a:avLst/>
          </a:prstGeom>
          <a:noFill/>
          <a:ln w="9525">
            <a:noFill/>
            <a:miter lim="800000"/>
            <a:headEnd/>
            <a:tailEnd/>
          </a:ln>
          <a:effectLst/>
        </p:spPr>
        <p:txBody>
          <a:bodyPr wrap="none">
            <a:spAutoFit/>
          </a:bodyPr>
          <a:lstStyle/>
          <a:p>
            <a:r>
              <a:rPr lang="en-US" sz="1800">
                <a:solidFill>
                  <a:srgbClr val="000099"/>
                </a:solidFill>
                <a:latin typeface="Arial" charset="0"/>
              </a:rPr>
              <a:t>(a) Elevation</a:t>
            </a:r>
          </a:p>
        </p:txBody>
      </p:sp>
      <p:pic>
        <p:nvPicPr>
          <p:cNvPr id="32777" name="Picture 9" descr="offaxis_section"/>
          <p:cNvPicPr>
            <a:picLocks noChangeAspect="1" noChangeArrowheads="1"/>
          </p:cNvPicPr>
          <p:nvPr/>
        </p:nvPicPr>
        <p:blipFill>
          <a:blip r:embed="rId4"/>
          <a:srcRect l="38823" t="42828" r="38954" b="43738"/>
          <a:stretch>
            <a:fillRect/>
          </a:stretch>
        </p:blipFill>
        <p:spPr bwMode="auto">
          <a:xfrm>
            <a:off x="6018213" y="3676650"/>
            <a:ext cx="2339975" cy="1831975"/>
          </a:xfrm>
          <a:prstGeom prst="rect">
            <a:avLst/>
          </a:prstGeom>
          <a:noFill/>
        </p:spPr>
      </p:pic>
      <p:pic>
        <p:nvPicPr>
          <p:cNvPr id="32783" name="Picture 15" descr="flex_section"/>
          <p:cNvPicPr>
            <a:picLocks noChangeAspect="1" noChangeArrowheads="1"/>
          </p:cNvPicPr>
          <p:nvPr/>
        </p:nvPicPr>
        <p:blipFill>
          <a:blip r:embed="rId5"/>
          <a:srcRect l="38301" t="42020" r="39215" b="44849"/>
          <a:stretch>
            <a:fillRect/>
          </a:stretch>
        </p:blipFill>
        <p:spPr bwMode="auto">
          <a:xfrm>
            <a:off x="981075" y="3676650"/>
            <a:ext cx="2422525" cy="1830388"/>
          </a:xfrm>
          <a:prstGeom prst="rect">
            <a:avLst/>
          </a:prstGeom>
          <a:noFill/>
        </p:spPr>
      </p:pic>
      <p:sp>
        <p:nvSpPr>
          <p:cNvPr id="32784" name="Text Box 16"/>
          <p:cNvSpPr txBox="1">
            <a:spLocks noChangeArrowheads="1"/>
          </p:cNvSpPr>
          <p:nvPr/>
        </p:nvSpPr>
        <p:spPr bwMode="auto">
          <a:xfrm>
            <a:off x="6065838" y="5538788"/>
            <a:ext cx="2203450" cy="641350"/>
          </a:xfrm>
          <a:prstGeom prst="rect">
            <a:avLst/>
          </a:prstGeom>
          <a:noFill/>
          <a:ln w="9525">
            <a:noFill/>
            <a:miter lim="800000"/>
            <a:headEnd/>
            <a:tailEnd/>
          </a:ln>
          <a:effectLst/>
        </p:spPr>
        <p:txBody>
          <a:bodyPr wrap="none">
            <a:spAutoFit/>
          </a:bodyPr>
          <a:lstStyle/>
          <a:p>
            <a:r>
              <a:rPr lang="en-US" sz="1800">
                <a:solidFill>
                  <a:srgbClr val="000099"/>
                </a:solidFill>
                <a:latin typeface="Arial" charset="0"/>
              </a:rPr>
              <a:t>(c) Cross section</a:t>
            </a:r>
          </a:p>
          <a:p>
            <a:r>
              <a:rPr lang="en-US" sz="1800">
                <a:solidFill>
                  <a:srgbClr val="000099"/>
                </a:solidFill>
                <a:latin typeface="Arial" charset="0"/>
              </a:rPr>
              <a:t>      (off-axis flexure)</a:t>
            </a:r>
          </a:p>
        </p:txBody>
      </p:sp>
      <p:grpSp>
        <p:nvGrpSpPr>
          <p:cNvPr id="32791" name="Group 23"/>
          <p:cNvGrpSpPr>
            <a:grpSpLocks/>
          </p:cNvGrpSpPr>
          <p:nvPr/>
        </p:nvGrpSpPr>
        <p:grpSpPr bwMode="auto">
          <a:xfrm>
            <a:off x="2909888" y="1550988"/>
            <a:ext cx="1647825" cy="541337"/>
            <a:chOff x="1833" y="977"/>
            <a:chExt cx="1038" cy="341"/>
          </a:xfrm>
        </p:grpSpPr>
        <p:sp>
          <p:nvSpPr>
            <p:cNvPr id="32787" name="Line 19"/>
            <p:cNvSpPr>
              <a:spLocks noChangeShapeType="1"/>
            </p:cNvSpPr>
            <p:nvPr/>
          </p:nvSpPr>
          <p:spPr bwMode="auto">
            <a:xfrm>
              <a:off x="1833" y="995"/>
              <a:ext cx="0" cy="323"/>
            </a:xfrm>
            <a:prstGeom prst="line">
              <a:avLst/>
            </a:prstGeom>
            <a:noFill/>
            <a:ln w="9525">
              <a:solidFill>
                <a:schemeClr val="tx1"/>
              </a:solidFill>
              <a:round/>
              <a:headEnd/>
              <a:tailEnd/>
            </a:ln>
            <a:effectLst/>
          </p:spPr>
          <p:txBody>
            <a:bodyPr/>
            <a:lstStyle/>
            <a:p>
              <a:endParaRPr lang="en-US"/>
            </a:p>
          </p:txBody>
        </p:sp>
        <p:sp>
          <p:nvSpPr>
            <p:cNvPr id="32788" name="Line 20"/>
            <p:cNvSpPr>
              <a:spLocks noChangeShapeType="1"/>
            </p:cNvSpPr>
            <p:nvPr/>
          </p:nvSpPr>
          <p:spPr bwMode="auto">
            <a:xfrm>
              <a:off x="1841" y="1021"/>
              <a:ext cx="1030" cy="0"/>
            </a:xfrm>
            <a:prstGeom prst="line">
              <a:avLst/>
            </a:prstGeom>
            <a:noFill/>
            <a:ln w="9525">
              <a:solidFill>
                <a:schemeClr val="tx1"/>
              </a:solidFill>
              <a:round/>
              <a:headEnd/>
              <a:tailEnd/>
            </a:ln>
            <a:effectLst/>
          </p:spPr>
          <p:txBody>
            <a:bodyPr/>
            <a:lstStyle/>
            <a:p>
              <a:endParaRPr lang="en-US"/>
            </a:p>
          </p:txBody>
        </p:sp>
        <p:sp>
          <p:nvSpPr>
            <p:cNvPr id="32789" name="Line 21"/>
            <p:cNvSpPr>
              <a:spLocks noChangeShapeType="1"/>
            </p:cNvSpPr>
            <p:nvPr/>
          </p:nvSpPr>
          <p:spPr bwMode="auto">
            <a:xfrm>
              <a:off x="2810" y="995"/>
              <a:ext cx="0" cy="253"/>
            </a:xfrm>
            <a:prstGeom prst="line">
              <a:avLst/>
            </a:prstGeom>
            <a:noFill/>
            <a:ln w="9525">
              <a:solidFill>
                <a:schemeClr val="tx1"/>
              </a:solidFill>
              <a:round/>
              <a:headEnd/>
              <a:tailEnd/>
            </a:ln>
            <a:effectLst/>
          </p:spPr>
          <p:txBody>
            <a:bodyPr/>
            <a:lstStyle/>
            <a:p>
              <a:endParaRPr lang="en-US"/>
            </a:p>
          </p:txBody>
        </p:sp>
        <p:sp>
          <p:nvSpPr>
            <p:cNvPr id="32790" name="Line 22"/>
            <p:cNvSpPr>
              <a:spLocks noChangeShapeType="1"/>
            </p:cNvSpPr>
            <p:nvPr/>
          </p:nvSpPr>
          <p:spPr bwMode="auto">
            <a:xfrm>
              <a:off x="2871" y="977"/>
              <a:ext cx="0" cy="114"/>
            </a:xfrm>
            <a:prstGeom prst="line">
              <a:avLst/>
            </a:prstGeom>
            <a:noFill/>
            <a:ln w="9525">
              <a:solidFill>
                <a:schemeClr val="tx1"/>
              </a:solidFill>
              <a:round/>
              <a:headEnd/>
              <a:tailEnd/>
            </a:ln>
            <a:effectLst/>
          </p:spPr>
          <p:txBody>
            <a:bodyPr/>
            <a:lstStyle/>
            <a:p>
              <a:endParaRPr lang="en-US"/>
            </a:p>
          </p:txBody>
        </p:sp>
      </p:grpSp>
      <p:grpSp>
        <p:nvGrpSpPr>
          <p:cNvPr id="32795" name="Group 27"/>
          <p:cNvGrpSpPr>
            <a:grpSpLocks/>
          </p:cNvGrpSpPr>
          <p:nvPr/>
        </p:nvGrpSpPr>
        <p:grpSpPr bwMode="auto">
          <a:xfrm>
            <a:off x="2916238" y="2951163"/>
            <a:ext cx="3290887" cy="249237"/>
            <a:chOff x="1837" y="1859"/>
            <a:chExt cx="2073" cy="157"/>
          </a:xfrm>
        </p:grpSpPr>
        <p:sp>
          <p:nvSpPr>
            <p:cNvPr id="32792" name="Line 24"/>
            <p:cNvSpPr>
              <a:spLocks noChangeShapeType="1"/>
            </p:cNvSpPr>
            <p:nvPr/>
          </p:nvSpPr>
          <p:spPr bwMode="auto">
            <a:xfrm>
              <a:off x="1837" y="1933"/>
              <a:ext cx="2067" cy="0"/>
            </a:xfrm>
            <a:prstGeom prst="line">
              <a:avLst/>
            </a:prstGeom>
            <a:noFill/>
            <a:ln w="9525">
              <a:solidFill>
                <a:schemeClr val="tx1"/>
              </a:solidFill>
              <a:round/>
              <a:headEnd/>
              <a:tailEnd/>
            </a:ln>
            <a:effectLst/>
          </p:spPr>
          <p:txBody>
            <a:bodyPr/>
            <a:lstStyle/>
            <a:p>
              <a:endParaRPr lang="en-US"/>
            </a:p>
          </p:txBody>
        </p:sp>
        <p:sp>
          <p:nvSpPr>
            <p:cNvPr id="32793" name="Line 25"/>
            <p:cNvSpPr>
              <a:spLocks noChangeShapeType="1"/>
            </p:cNvSpPr>
            <p:nvPr/>
          </p:nvSpPr>
          <p:spPr bwMode="auto">
            <a:xfrm>
              <a:off x="1837" y="1859"/>
              <a:ext cx="0" cy="148"/>
            </a:xfrm>
            <a:prstGeom prst="line">
              <a:avLst/>
            </a:prstGeom>
            <a:noFill/>
            <a:ln w="9525">
              <a:solidFill>
                <a:schemeClr val="tx1"/>
              </a:solidFill>
              <a:round/>
              <a:headEnd/>
              <a:tailEnd/>
            </a:ln>
            <a:effectLst/>
          </p:spPr>
          <p:txBody>
            <a:bodyPr/>
            <a:lstStyle/>
            <a:p>
              <a:endParaRPr lang="en-US"/>
            </a:p>
          </p:txBody>
        </p:sp>
        <p:sp>
          <p:nvSpPr>
            <p:cNvPr id="32794" name="Line 26"/>
            <p:cNvSpPr>
              <a:spLocks noChangeShapeType="1"/>
            </p:cNvSpPr>
            <p:nvPr/>
          </p:nvSpPr>
          <p:spPr bwMode="auto">
            <a:xfrm>
              <a:off x="3910" y="1859"/>
              <a:ext cx="0" cy="157"/>
            </a:xfrm>
            <a:prstGeom prst="line">
              <a:avLst/>
            </a:prstGeom>
            <a:noFill/>
            <a:ln w="9525">
              <a:solidFill>
                <a:schemeClr val="tx1"/>
              </a:solidFill>
              <a:round/>
              <a:headEnd/>
              <a:tailEnd/>
            </a:ln>
            <a:effectLst/>
          </p:spPr>
          <p:txBody>
            <a:bodyPr/>
            <a:lstStyle/>
            <a:p>
              <a:endParaRPr lang="en-US"/>
            </a:p>
          </p:txBody>
        </p:sp>
      </p:grpSp>
      <p:sp>
        <p:nvSpPr>
          <p:cNvPr id="32796" name="Oval 28"/>
          <p:cNvSpPr>
            <a:spLocks noChangeArrowheads="1"/>
          </p:cNvSpPr>
          <p:nvPr/>
        </p:nvSpPr>
        <p:spPr bwMode="auto">
          <a:xfrm>
            <a:off x="735013" y="3435350"/>
            <a:ext cx="2897187" cy="2895600"/>
          </a:xfrm>
          <a:prstGeom prst="ellipse">
            <a:avLst/>
          </a:prstGeom>
          <a:noFill/>
          <a:ln w="38100">
            <a:solidFill>
              <a:srgbClr val="FF99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96"/>
                                        </p:tgtEl>
                                        <p:attrNameLst>
                                          <p:attrName>style.visibility</p:attrName>
                                        </p:attrNameLst>
                                      </p:cBhvr>
                                      <p:to>
                                        <p:strVal val="visible"/>
                                      </p:to>
                                    </p:set>
                                    <p:animEffect transition="in" filter="dissolve">
                                      <p:cBhvr>
                                        <p:cTn id="7" dur="500"/>
                                        <p:tgtEl>
                                          <p:spTgt spid="32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AE4C776C-D445-492F-BB8A-F4A9612C206E}" type="slidenum">
              <a:rPr lang="en-US"/>
              <a:pPr/>
              <a:t>4</a:t>
            </a:fld>
            <a:endParaRPr lang="en-US"/>
          </a:p>
        </p:txBody>
      </p:sp>
      <p:sp>
        <p:nvSpPr>
          <p:cNvPr id="230402" name="Rectangle 2"/>
          <p:cNvSpPr>
            <a:spLocks noGrp="1" noChangeArrowheads="1"/>
          </p:cNvSpPr>
          <p:nvPr>
            <p:ph type="title"/>
          </p:nvPr>
        </p:nvSpPr>
        <p:spPr/>
        <p:txBody>
          <a:bodyPr/>
          <a:lstStyle/>
          <a:p>
            <a:r>
              <a:rPr lang="en-US"/>
              <a:t>Composites Architecture</a:t>
            </a:r>
          </a:p>
        </p:txBody>
      </p:sp>
      <p:sp>
        <p:nvSpPr>
          <p:cNvPr id="230403" name="Rectangle 3"/>
          <p:cNvSpPr>
            <a:spLocks noGrp="1" noChangeArrowheads="1"/>
          </p:cNvSpPr>
          <p:nvPr>
            <p:ph type="body" idx="1"/>
          </p:nvPr>
        </p:nvSpPr>
        <p:spPr/>
        <p:txBody>
          <a:bodyPr/>
          <a:lstStyle/>
          <a:p>
            <a:pPr>
              <a:buFont typeface="Wingdings" pitchFamily="2" charset="2"/>
              <a:buNone/>
            </a:pPr>
            <a:r>
              <a:rPr lang="en-US"/>
              <a:t> </a:t>
            </a:r>
          </a:p>
        </p:txBody>
      </p:sp>
      <p:pic>
        <p:nvPicPr>
          <p:cNvPr id="230409" name="Picture 9" descr="frp_56784_0001"/>
          <p:cNvPicPr>
            <a:picLocks noChangeAspect="1" noChangeArrowheads="1"/>
          </p:cNvPicPr>
          <p:nvPr/>
        </p:nvPicPr>
        <p:blipFill>
          <a:blip r:embed="rId3"/>
          <a:srcRect/>
          <a:stretch>
            <a:fillRect/>
          </a:stretch>
        </p:blipFill>
        <p:spPr bwMode="auto">
          <a:xfrm>
            <a:off x="2439988" y="1747838"/>
            <a:ext cx="6069012" cy="4841875"/>
          </a:xfrm>
          <a:prstGeom prst="rect">
            <a:avLst/>
          </a:prstGeom>
          <a:noFill/>
        </p:spPr>
      </p:pic>
      <p:grpSp>
        <p:nvGrpSpPr>
          <p:cNvPr id="230410" name="Group 10"/>
          <p:cNvGrpSpPr>
            <a:grpSpLocks/>
          </p:cNvGrpSpPr>
          <p:nvPr/>
        </p:nvGrpSpPr>
        <p:grpSpPr bwMode="auto">
          <a:xfrm>
            <a:off x="300038" y="1282700"/>
            <a:ext cx="3281362" cy="3675063"/>
            <a:chOff x="589" y="1038"/>
            <a:chExt cx="2067" cy="2315"/>
          </a:xfrm>
        </p:grpSpPr>
        <p:sp>
          <p:nvSpPr>
            <p:cNvPr id="230404" name="Oval 4"/>
            <p:cNvSpPr>
              <a:spLocks noChangeArrowheads="1"/>
            </p:cNvSpPr>
            <p:nvPr/>
          </p:nvSpPr>
          <p:spPr bwMode="auto">
            <a:xfrm>
              <a:off x="589" y="2757"/>
              <a:ext cx="2067" cy="596"/>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FFFF00"/>
                  </a:solidFill>
                  <a:latin typeface="Arial" charset="0"/>
                </a:rPr>
                <a:t>Reinforcement</a:t>
              </a:r>
            </a:p>
          </p:txBody>
        </p:sp>
        <p:sp>
          <p:nvSpPr>
            <p:cNvPr id="230406" name="Oval 6"/>
            <p:cNvSpPr>
              <a:spLocks noChangeArrowheads="1"/>
            </p:cNvSpPr>
            <p:nvPr/>
          </p:nvSpPr>
          <p:spPr bwMode="auto">
            <a:xfrm>
              <a:off x="589" y="1918"/>
              <a:ext cx="2067" cy="596"/>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FFFF00"/>
                  </a:solidFill>
                  <a:latin typeface="Arial" charset="0"/>
                </a:rPr>
                <a:t>Interface</a:t>
              </a:r>
            </a:p>
          </p:txBody>
        </p:sp>
        <p:sp>
          <p:nvSpPr>
            <p:cNvPr id="230407" name="Oval 7"/>
            <p:cNvSpPr>
              <a:spLocks noChangeArrowheads="1"/>
            </p:cNvSpPr>
            <p:nvPr/>
          </p:nvSpPr>
          <p:spPr bwMode="auto">
            <a:xfrm>
              <a:off x="589" y="1038"/>
              <a:ext cx="2067" cy="596"/>
            </a:xfrm>
            <a:prstGeom prst="ellipse">
              <a:avLst/>
            </a:prstGeom>
            <a:solidFill>
              <a:schemeClr val="accent1"/>
            </a:solidFill>
            <a:ln w="9525">
              <a:solidFill>
                <a:schemeClr val="tx1"/>
              </a:solidFill>
              <a:round/>
              <a:headEnd/>
              <a:tailEnd/>
            </a:ln>
            <a:effectLst/>
          </p:spPr>
          <p:txBody>
            <a:bodyPr wrap="none" anchor="ctr"/>
            <a:lstStyle/>
            <a:p>
              <a:pPr algn="ctr"/>
              <a:r>
                <a:rPr lang="en-US">
                  <a:solidFill>
                    <a:srgbClr val="FFFF00"/>
                  </a:solidFill>
                  <a:latin typeface="Arial" charset="0"/>
                </a:rPr>
                <a:t>Matrix</a:t>
              </a:r>
            </a:p>
          </p:txBody>
        </p:sp>
      </p:grpSp>
      <p:sp>
        <p:nvSpPr>
          <p:cNvPr id="230412" name="AutoShape 12"/>
          <p:cNvSpPr>
            <a:spLocks noChangeArrowheads="1"/>
          </p:cNvSpPr>
          <p:nvPr/>
        </p:nvSpPr>
        <p:spPr bwMode="auto">
          <a:xfrm>
            <a:off x="3551238" y="3014663"/>
            <a:ext cx="1828800" cy="236537"/>
          </a:xfrm>
          <a:prstGeom prst="rightArrow">
            <a:avLst>
              <a:gd name="adj1" fmla="val 50000"/>
              <a:gd name="adj2" fmla="val 193289"/>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CBA0EE9-96B6-4A68-8EE2-3BF284A95729}" type="slidenum">
              <a:rPr lang="en-US"/>
              <a:pPr/>
              <a:t>40</a:t>
            </a:fld>
            <a:endParaRPr lang="en-US"/>
          </a:p>
        </p:txBody>
      </p:sp>
      <p:sp>
        <p:nvSpPr>
          <p:cNvPr id="33794" name="Rectangle 2"/>
          <p:cNvSpPr>
            <a:spLocks noGrp="1" noChangeArrowheads="1"/>
          </p:cNvSpPr>
          <p:nvPr>
            <p:ph type="title"/>
          </p:nvPr>
        </p:nvSpPr>
        <p:spPr>
          <a:xfrm>
            <a:off x="1333500" y="152400"/>
            <a:ext cx="6477000" cy="1143000"/>
          </a:xfrm>
        </p:spPr>
        <p:txBody>
          <a:bodyPr/>
          <a:lstStyle/>
          <a:p>
            <a:r>
              <a:rPr lang="en-US" sz="4000"/>
              <a:t>N</a:t>
            </a:r>
            <a:r>
              <a:rPr lang="en-US"/>
              <a:t>ONDESTRUCTIVE </a:t>
            </a:r>
            <a:r>
              <a:rPr lang="en-US" sz="4000"/>
              <a:t>F</a:t>
            </a:r>
            <a:r>
              <a:rPr lang="en-US"/>
              <a:t>LEXURE (TEST PROTOCOL)</a:t>
            </a:r>
          </a:p>
        </p:txBody>
      </p:sp>
      <p:pic>
        <p:nvPicPr>
          <p:cNvPr id="33797" name="Picture 5"/>
          <p:cNvPicPr>
            <a:picLocks noChangeAspect="1" noChangeArrowheads="1"/>
          </p:cNvPicPr>
          <p:nvPr/>
        </p:nvPicPr>
        <p:blipFill>
          <a:blip r:embed="rId3"/>
          <a:srcRect l="861" t="13188" r="1576" b="3839"/>
          <a:stretch>
            <a:fillRect/>
          </a:stretch>
        </p:blipFill>
        <p:spPr bwMode="auto">
          <a:xfrm>
            <a:off x="3657600" y="1981200"/>
            <a:ext cx="5319713" cy="3884613"/>
          </a:xfrm>
          <a:prstGeom prst="rect">
            <a:avLst/>
          </a:prstGeom>
          <a:noFill/>
          <a:ln w="9525">
            <a:noFill/>
            <a:miter lim="800000"/>
            <a:headEnd/>
            <a:tailEnd/>
          </a:ln>
          <a:effectLst/>
        </p:spPr>
      </p:pic>
      <p:sp>
        <p:nvSpPr>
          <p:cNvPr id="33798" name="Rectangle 6"/>
          <p:cNvSpPr>
            <a:spLocks noGrp="1" noChangeArrowheads="1"/>
          </p:cNvSpPr>
          <p:nvPr>
            <p:ph type="body" idx="1"/>
          </p:nvPr>
        </p:nvSpPr>
        <p:spPr>
          <a:xfrm>
            <a:off x="381000" y="1828800"/>
            <a:ext cx="3276600" cy="3657600"/>
          </a:xfrm>
          <a:noFill/>
          <a:ln/>
        </p:spPr>
        <p:txBody>
          <a:bodyPr/>
          <a:lstStyle/>
          <a:p>
            <a:r>
              <a:rPr lang="en-US" sz="2200"/>
              <a:t>To examine elastic behavior of the bridge under the flexural loading</a:t>
            </a:r>
          </a:p>
          <a:p>
            <a:r>
              <a:rPr lang="en-US" sz="2200"/>
              <a:t>Displacement control</a:t>
            </a:r>
          </a:p>
          <a:p>
            <a:r>
              <a:rPr lang="en-US" sz="2200"/>
              <a:t>Max applied displ.       = L/480                      (L: span length)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16194818-A291-469C-80E5-09C96F8EBAD6}" type="slidenum">
              <a:rPr lang="en-US"/>
              <a:pPr/>
              <a:t>41</a:t>
            </a:fld>
            <a:endParaRPr lang="en-US"/>
          </a:p>
        </p:txBody>
      </p:sp>
      <p:sp>
        <p:nvSpPr>
          <p:cNvPr id="39938" name="Rectangle 2"/>
          <p:cNvSpPr>
            <a:spLocks noGrp="1" noChangeArrowheads="1"/>
          </p:cNvSpPr>
          <p:nvPr>
            <p:ph type="title"/>
          </p:nvPr>
        </p:nvSpPr>
        <p:spPr>
          <a:xfrm>
            <a:off x="1333500" y="152400"/>
            <a:ext cx="6477000" cy="1143000"/>
          </a:xfrm>
        </p:spPr>
        <p:txBody>
          <a:bodyPr/>
          <a:lstStyle/>
          <a:p>
            <a:r>
              <a:rPr lang="en-US" sz="4000"/>
              <a:t>N</a:t>
            </a:r>
            <a:r>
              <a:rPr lang="en-US"/>
              <a:t>ONDESTRUCTIVE </a:t>
            </a:r>
            <a:r>
              <a:rPr lang="en-US" sz="4000"/>
              <a:t>F</a:t>
            </a:r>
            <a:r>
              <a:rPr lang="en-US"/>
              <a:t>LEXURE (FORCE-DISPLACEMENT)</a:t>
            </a:r>
          </a:p>
        </p:txBody>
      </p:sp>
      <p:pic>
        <p:nvPicPr>
          <p:cNvPr id="39947" name="Picture 11"/>
          <p:cNvPicPr>
            <a:picLocks noChangeAspect="1" noChangeArrowheads="1"/>
          </p:cNvPicPr>
          <p:nvPr/>
        </p:nvPicPr>
        <p:blipFill>
          <a:blip r:embed="rId3"/>
          <a:srcRect l="1433" t="1669" r="1433" b="1669"/>
          <a:stretch>
            <a:fillRect/>
          </a:stretch>
        </p:blipFill>
        <p:spPr bwMode="auto">
          <a:xfrm>
            <a:off x="1684338" y="1336675"/>
            <a:ext cx="5776912" cy="4933950"/>
          </a:xfrm>
          <a:prstGeom prst="rect">
            <a:avLst/>
          </a:prstGeom>
          <a:noFill/>
          <a:ln w="9525">
            <a:noFill/>
            <a:miter lim="800000"/>
            <a:headEnd/>
            <a:tailEnd/>
          </a:ln>
          <a:effectLst/>
        </p:spPr>
      </p:pic>
      <p:grpSp>
        <p:nvGrpSpPr>
          <p:cNvPr id="39951" name="Group 15"/>
          <p:cNvGrpSpPr>
            <a:grpSpLocks/>
          </p:cNvGrpSpPr>
          <p:nvPr/>
        </p:nvGrpSpPr>
        <p:grpSpPr bwMode="auto">
          <a:xfrm>
            <a:off x="5484813" y="3224213"/>
            <a:ext cx="2174875" cy="517525"/>
            <a:chOff x="3455" y="2031"/>
            <a:chExt cx="1370" cy="326"/>
          </a:xfrm>
        </p:grpSpPr>
        <p:sp>
          <p:nvSpPr>
            <p:cNvPr id="39949" name="AutoShape 13"/>
            <p:cNvSpPr>
              <a:spLocks noChangeArrowheads="1"/>
            </p:cNvSpPr>
            <p:nvPr/>
          </p:nvSpPr>
          <p:spPr bwMode="auto">
            <a:xfrm rot="5741570" flipH="1">
              <a:off x="3432" y="2083"/>
              <a:ext cx="297" cy="252"/>
            </a:xfrm>
            <a:custGeom>
              <a:avLst/>
              <a:gdLst>
                <a:gd name="G0" fmla="+- 549192 0 0"/>
                <a:gd name="G1" fmla="+- -11796480 0 0"/>
                <a:gd name="G2" fmla="+- 549192 0 -11796480"/>
                <a:gd name="G3" fmla="+- 10800 0 0"/>
                <a:gd name="G4" fmla="+- 0 0 549192"/>
                <a:gd name="T0" fmla="*/ 360 256 1"/>
                <a:gd name="T1" fmla="*/ 0 256 1"/>
                <a:gd name="G5" fmla="+- G2 T0 T1"/>
                <a:gd name="G6" fmla="?: G2 G2 G5"/>
                <a:gd name="G7" fmla="+- 0 0 G6"/>
                <a:gd name="G8" fmla="+- 9791 0 0"/>
                <a:gd name="G9" fmla="+- 0 0 -11796480"/>
                <a:gd name="G10" fmla="+- 9791 0 2700"/>
                <a:gd name="G11" fmla="cos G10 549192"/>
                <a:gd name="G12" fmla="sin G10 549192"/>
                <a:gd name="G13" fmla="cos 13500 549192"/>
                <a:gd name="G14" fmla="sin 13500 549192"/>
                <a:gd name="G15" fmla="+- G11 10800 0"/>
                <a:gd name="G16" fmla="+- G12 10800 0"/>
                <a:gd name="G17" fmla="+- G13 10800 0"/>
                <a:gd name="G18" fmla="+- G14 10800 0"/>
                <a:gd name="G19" fmla="*/ 9791 1 2"/>
                <a:gd name="G20" fmla="+- G19 5400 0"/>
                <a:gd name="G21" fmla="cos G20 549192"/>
                <a:gd name="G22" fmla="sin G20 549192"/>
                <a:gd name="G23" fmla="+- G21 10800 0"/>
                <a:gd name="G24" fmla="+- G12 G23 G22"/>
                <a:gd name="G25" fmla="+- G22 G23 G11"/>
                <a:gd name="G26" fmla="cos 10800 549192"/>
                <a:gd name="G27" fmla="sin 10800 549192"/>
                <a:gd name="G28" fmla="cos 9791 549192"/>
                <a:gd name="G29" fmla="sin 9791 549192"/>
                <a:gd name="G30" fmla="+- G26 10800 0"/>
                <a:gd name="G31" fmla="+- G27 10800 0"/>
                <a:gd name="G32" fmla="+- G28 10800 0"/>
                <a:gd name="G33" fmla="+- G29 10800 0"/>
                <a:gd name="G34" fmla="+- G19 5400 0"/>
                <a:gd name="G35" fmla="cos G34 -11796480"/>
                <a:gd name="G36" fmla="sin G34 -11796480"/>
                <a:gd name="G37" fmla="+/ -11796480 549192 2"/>
                <a:gd name="T2" fmla="*/ 180 256 1"/>
                <a:gd name="T3" fmla="*/ 0 256 1"/>
                <a:gd name="G38" fmla="+- G37 T2 T3"/>
                <a:gd name="G39" fmla="?: G2 G37 G38"/>
                <a:gd name="G40" fmla="cos 10800 G39"/>
                <a:gd name="G41" fmla="sin 10800 G39"/>
                <a:gd name="G42" fmla="cos 9791 G39"/>
                <a:gd name="G43" fmla="sin 9791 G39"/>
                <a:gd name="G44" fmla="+- G40 10800 0"/>
                <a:gd name="G45" fmla="+- G41 10800 0"/>
                <a:gd name="G46" fmla="+- G42 10800 0"/>
                <a:gd name="G47" fmla="+- G43 10800 0"/>
                <a:gd name="G48" fmla="+- G35 10800 0"/>
                <a:gd name="G49" fmla="+- G36 10800 0"/>
                <a:gd name="T4" fmla="*/ 11589 w 21600"/>
                <a:gd name="T5" fmla="*/ 28 h 21600"/>
                <a:gd name="T6" fmla="*/ 504 w 21600"/>
                <a:gd name="T7" fmla="*/ 10800 h 21600"/>
                <a:gd name="T8" fmla="*/ 11515 w 21600"/>
                <a:gd name="T9" fmla="*/ 1035 h 21600"/>
                <a:gd name="T10" fmla="*/ 24155 w 21600"/>
                <a:gd name="T11" fmla="*/ 12767 h 21600"/>
                <a:gd name="T12" fmla="*/ 20519 w 21600"/>
                <a:gd name="T13" fmla="*/ 15471 h 21600"/>
                <a:gd name="T14" fmla="*/ 17815 w 21600"/>
                <a:gd name="T15" fmla="*/ 1183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486" y="12226"/>
                  </a:moveTo>
                  <a:cubicBezTo>
                    <a:pt x="20556" y="11754"/>
                    <a:pt x="20591" y="11277"/>
                    <a:pt x="20591" y="10800"/>
                  </a:cubicBezTo>
                  <a:cubicBezTo>
                    <a:pt x="20591" y="5392"/>
                    <a:pt x="16207" y="1009"/>
                    <a:pt x="10800" y="1009"/>
                  </a:cubicBezTo>
                  <a:cubicBezTo>
                    <a:pt x="5392" y="1009"/>
                    <a:pt x="1009" y="5392"/>
                    <a:pt x="1009" y="10800"/>
                  </a:cubicBezTo>
                  <a:lnTo>
                    <a:pt x="0" y="10800"/>
                  </a:lnTo>
                  <a:cubicBezTo>
                    <a:pt x="0" y="4835"/>
                    <a:pt x="4835" y="0"/>
                    <a:pt x="10800" y="0"/>
                  </a:cubicBezTo>
                  <a:cubicBezTo>
                    <a:pt x="16764" y="0"/>
                    <a:pt x="21600" y="4835"/>
                    <a:pt x="21600" y="10800"/>
                  </a:cubicBezTo>
                  <a:cubicBezTo>
                    <a:pt x="21600" y="11326"/>
                    <a:pt x="21561" y="11852"/>
                    <a:pt x="21484" y="12373"/>
                  </a:cubicBezTo>
                  <a:lnTo>
                    <a:pt x="24155" y="12767"/>
                  </a:lnTo>
                  <a:lnTo>
                    <a:pt x="20519" y="15471"/>
                  </a:lnTo>
                  <a:lnTo>
                    <a:pt x="17815" y="11833"/>
                  </a:lnTo>
                  <a:lnTo>
                    <a:pt x="20486" y="12226"/>
                  </a:lnTo>
                  <a:close/>
                </a:path>
              </a:pathLst>
            </a:custGeom>
            <a:solidFill>
              <a:srgbClr val="FF0000"/>
            </a:solidFill>
            <a:ln w="9525">
              <a:solidFill>
                <a:srgbClr val="FF0000"/>
              </a:solidFill>
              <a:miter lim="800000"/>
              <a:headEnd/>
              <a:tailEnd/>
            </a:ln>
            <a:effectLst/>
          </p:spPr>
          <p:txBody>
            <a:bodyPr rot="10800000" vert="eaVert" wrap="none" anchor="ctr"/>
            <a:lstStyle/>
            <a:p>
              <a:pPr algn="ctr"/>
              <a:endParaRPr lang="en-US">
                <a:solidFill>
                  <a:srgbClr val="FF9900"/>
                </a:solidFill>
              </a:endParaRPr>
            </a:p>
          </p:txBody>
        </p:sp>
        <p:sp>
          <p:nvSpPr>
            <p:cNvPr id="39950" name="Text Box 14"/>
            <p:cNvSpPr txBox="1">
              <a:spLocks noChangeArrowheads="1"/>
            </p:cNvSpPr>
            <p:nvPr/>
          </p:nvSpPr>
          <p:spPr bwMode="auto">
            <a:xfrm>
              <a:off x="3696" y="2031"/>
              <a:ext cx="1129" cy="250"/>
            </a:xfrm>
            <a:prstGeom prst="rect">
              <a:avLst/>
            </a:prstGeom>
            <a:noFill/>
            <a:ln w="9525">
              <a:noFill/>
              <a:miter lim="800000"/>
              <a:headEnd/>
              <a:tailEnd/>
            </a:ln>
            <a:effectLst/>
          </p:spPr>
          <p:txBody>
            <a:bodyPr wrap="none">
              <a:spAutoFit/>
            </a:bodyPr>
            <a:lstStyle/>
            <a:p>
              <a:r>
                <a:rPr lang="en-US" sz="2000" b="1">
                  <a:solidFill>
                    <a:srgbClr val="FF0000"/>
                  </a:solidFill>
                  <a:latin typeface="Arial" charset="0"/>
                </a:rPr>
                <a:t>19% increase</a:t>
              </a:r>
            </a:p>
          </p:txBody>
        </p:sp>
      </p:grpSp>
      <p:grpSp>
        <p:nvGrpSpPr>
          <p:cNvPr id="39954" name="Group 18"/>
          <p:cNvGrpSpPr>
            <a:grpSpLocks/>
          </p:cNvGrpSpPr>
          <p:nvPr/>
        </p:nvGrpSpPr>
        <p:grpSpPr bwMode="auto">
          <a:xfrm>
            <a:off x="5754688" y="3600450"/>
            <a:ext cx="3316287" cy="893763"/>
            <a:chOff x="3625" y="2268"/>
            <a:chExt cx="2089" cy="563"/>
          </a:xfrm>
        </p:grpSpPr>
        <p:sp>
          <p:nvSpPr>
            <p:cNvPr id="39952" name="AutoShape 16"/>
            <p:cNvSpPr>
              <a:spLocks noChangeArrowheads="1"/>
            </p:cNvSpPr>
            <p:nvPr/>
          </p:nvSpPr>
          <p:spPr bwMode="auto">
            <a:xfrm>
              <a:off x="3771" y="2268"/>
              <a:ext cx="226" cy="271"/>
            </a:xfrm>
            <a:prstGeom prst="downArrow">
              <a:avLst>
                <a:gd name="adj1" fmla="val 39398"/>
                <a:gd name="adj2" fmla="val 45577"/>
              </a:avLst>
            </a:prstGeom>
            <a:solidFill>
              <a:srgbClr val="FFCCFF"/>
            </a:solidFill>
            <a:ln w="9525">
              <a:solidFill>
                <a:srgbClr val="FFCCFF"/>
              </a:solidFill>
              <a:miter lim="800000"/>
              <a:headEnd/>
              <a:tailEnd/>
            </a:ln>
            <a:effectLst/>
          </p:spPr>
          <p:txBody>
            <a:bodyPr wrap="none" anchor="ctr"/>
            <a:lstStyle/>
            <a:p>
              <a:endParaRPr lang="en-US"/>
            </a:p>
          </p:txBody>
        </p:sp>
        <p:sp>
          <p:nvSpPr>
            <p:cNvPr id="39953" name="Text Box 17"/>
            <p:cNvSpPr txBox="1">
              <a:spLocks noChangeArrowheads="1"/>
            </p:cNvSpPr>
            <p:nvPr/>
          </p:nvSpPr>
          <p:spPr bwMode="auto">
            <a:xfrm>
              <a:off x="3625" y="2543"/>
              <a:ext cx="2089" cy="288"/>
            </a:xfrm>
            <a:prstGeom prst="rect">
              <a:avLst/>
            </a:prstGeom>
            <a:noFill/>
            <a:ln w="9525">
              <a:noFill/>
              <a:miter lim="800000"/>
              <a:headEnd/>
              <a:tailEnd/>
            </a:ln>
            <a:effectLst/>
          </p:spPr>
          <p:txBody>
            <a:bodyPr wrap="none">
              <a:spAutoFit/>
            </a:bodyPr>
            <a:lstStyle/>
            <a:p>
              <a:r>
                <a:rPr lang="en-US" b="1" i="1">
                  <a:solidFill>
                    <a:srgbClr val="FF0000"/>
                  </a:solidFill>
                  <a:latin typeface="Arial" charset="0"/>
                </a:rPr>
                <a:t>40% for the prototype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9951"/>
                                        </p:tgtEl>
                                        <p:attrNameLst>
                                          <p:attrName>style.visibility</p:attrName>
                                        </p:attrNameLst>
                                      </p:cBhvr>
                                      <p:to>
                                        <p:strVal val="visible"/>
                                      </p:to>
                                    </p:set>
                                    <p:anim calcmode="lin" valueType="num">
                                      <p:cBhvr additive="base">
                                        <p:cTn id="7" dur="500" fill="hold"/>
                                        <p:tgtEl>
                                          <p:spTgt spid="39951"/>
                                        </p:tgtEl>
                                        <p:attrNameLst>
                                          <p:attrName>ppt_x</p:attrName>
                                        </p:attrNameLst>
                                      </p:cBhvr>
                                      <p:tavLst>
                                        <p:tav tm="0">
                                          <p:val>
                                            <p:strVal val="1+#ppt_w/2"/>
                                          </p:val>
                                        </p:tav>
                                        <p:tav tm="100000">
                                          <p:val>
                                            <p:strVal val="#ppt_x"/>
                                          </p:val>
                                        </p:tav>
                                      </p:tavLst>
                                    </p:anim>
                                    <p:anim calcmode="lin" valueType="num">
                                      <p:cBhvr additive="base">
                                        <p:cTn id="8" dur="500" fill="hold"/>
                                        <p:tgtEl>
                                          <p:spTgt spid="399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9954"/>
                                        </p:tgtEl>
                                        <p:attrNameLst>
                                          <p:attrName>style.visibility</p:attrName>
                                        </p:attrNameLst>
                                      </p:cBhvr>
                                      <p:to>
                                        <p:strVal val="visible"/>
                                      </p:to>
                                    </p:set>
                                    <p:animEffect transition="in" filter="dissolve">
                                      <p:cBhvr>
                                        <p:cTn id="13" dur="500"/>
                                        <p:tgtEl>
                                          <p:spTgt spid="39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D24BDFF-0D0B-4015-9569-2B70C0854420}" type="slidenum">
              <a:rPr lang="en-US"/>
              <a:pPr/>
              <a:t>42</a:t>
            </a:fld>
            <a:endParaRPr lang="en-US"/>
          </a:p>
        </p:txBody>
      </p:sp>
      <p:sp>
        <p:nvSpPr>
          <p:cNvPr id="60418" name="Rectangle 2"/>
          <p:cNvSpPr>
            <a:spLocks noGrp="1" noChangeArrowheads="1"/>
          </p:cNvSpPr>
          <p:nvPr>
            <p:ph type="title"/>
          </p:nvPr>
        </p:nvSpPr>
        <p:spPr>
          <a:xfrm>
            <a:off x="1262063" y="152400"/>
            <a:ext cx="6621462" cy="1143000"/>
          </a:xfrm>
        </p:spPr>
        <p:txBody>
          <a:bodyPr/>
          <a:lstStyle/>
          <a:p>
            <a:r>
              <a:rPr lang="en-US" sz="4000"/>
              <a:t>N</a:t>
            </a:r>
            <a:r>
              <a:rPr lang="en-US"/>
              <a:t>ONDESTRUCTIVE </a:t>
            </a:r>
            <a:r>
              <a:rPr lang="en-US" sz="4000"/>
              <a:t>F</a:t>
            </a:r>
            <a:r>
              <a:rPr lang="en-US"/>
              <a:t>LEXURE (TOP SURFACE DEFORMATION)</a:t>
            </a:r>
          </a:p>
        </p:txBody>
      </p:sp>
      <p:pic>
        <p:nvPicPr>
          <p:cNvPr id="60421" name="Picture 5"/>
          <p:cNvPicPr>
            <a:picLocks noChangeAspect="1" noChangeArrowheads="1"/>
          </p:cNvPicPr>
          <p:nvPr/>
        </p:nvPicPr>
        <p:blipFill>
          <a:blip r:embed="rId3"/>
          <a:srcRect l="2507" t="8347" r="1254" b="3339"/>
          <a:stretch>
            <a:fillRect/>
          </a:stretch>
        </p:blipFill>
        <p:spPr bwMode="auto">
          <a:xfrm>
            <a:off x="1257300" y="1590675"/>
            <a:ext cx="6627813" cy="4567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1EEC64D3-BFF3-4336-8011-CD1208EF9163}" type="slidenum">
              <a:rPr lang="en-US"/>
              <a:pPr/>
              <a:t>43</a:t>
            </a:fld>
            <a:endParaRPr lang="en-US"/>
          </a:p>
        </p:txBody>
      </p:sp>
      <p:sp>
        <p:nvSpPr>
          <p:cNvPr id="107522" name="Rectangle 1026"/>
          <p:cNvSpPr>
            <a:spLocks noGrp="1" noChangeArrowheads="1"/>
          </p:cNvSpPr>
          <p:nvPr>
            <p:ph type="title"/>
          </p:nvPr>
        </p:nvSpPr>
        <p:spPr>
          <a:xfrm>
            <a:off x="1184275" y="152400"/>
            <a:ext cx="6775450" cy="1143000"/>
          </a:xfrm>
        </p:spPr>
        <p:txBody>
          <a:bodyPr/>
          <a:lstStyle/>
          <a:p>
            <a:r>
              <a:rPr lang="en-US" sz="4000"/>
              <a:t>N</a:t>
            </a:r>
            <a:r>
              <a:rPr lang="en-US"/>
              <a:t>ONDESTRUCTIVE </a:t>
            </a:r>
            <a:r>
              <a:rPr lang="en-US" sz="4000"/>
              <a:t>F</a:t>
            </a:r>
            <a:r>
              <a:rPr lang="en-US"/>
              <a:t>LEXURE (STRAIN RESULTS)</a:t>
            </a:r>
          </a:p>
        </p:txBody>
      </p:sp>
      <p:sp>
        <p:nvSpPr>
          <p:cNvPr id="107525" name="Text Box 1029"/>
          <p:cNvSpPr txBox="1">
            <a:spLocks noChangeArrowheads="1"/>
          </p:cNvSpPr>
          <p:nvPr/>
        </p:nvSpPr>
        <p:spPr bwMode="auto">
          <a:xfrm>
            <a:off x="1049338" y="5354638"/>
            <a:ext cx="2973387" cy="701675"/>
          </a:xfrm>
          <a:prstGeom prst="rect">
            <a:avLst/>
          </a:prstGeom>
          <a:noFill/>
          <a:ln w="9525">
            <a:noFill/>
            <a:miter lim="800000"/>
            <a:headEnd/>
            <a:tailEnd/>
          </a:ln>
          <a:effectLst/>
        </p:spPr>
        <p:txBody>
          <a:bodyPr wrap="none">
            <a:spAutoFit/>
          </a:bodyPr>
          <a:lstStyle/>
          <a:p>
            <a:pPr marL="457200" indent="-457200">
              <a:buFontTx/>
              <a:buAutoNum type="alphaLcParenBoth"/>
            </a:pPr>
            <a:r>
              <a:rPr lang="en-US" sz="2000">
                <a:solidFill>
                  <a:srgbClr val="000066"/>
                </a:solidFill>
                <a:latin typeface="Arial" charset="0"/>
              </a:rPr>
              <a:t>Bottom surface</a:t>
            </a:r>
          </a:p>
          <a:p>
            <a:pPr marL="457200" indent="-457200"/>
            <a:r>
              <a:rPr lang="en-US" sz="2000">
                <a:solidFill>
                  <a:srgbClr val="000066"/>
                </a:solidFill>
                <a:latin typeface="Arial" charset="0"/>
              </a:rPr>
              <a:t>       along the center-line</a:t>
            </a:r>
          </a:p>
        </p:txBody>
      </p:sp>
      <p:sp>
        <p:nvSpPr>
          <p:cNvPr id="107526" name="Text Box 1030"/>
          <p:cNvSpPr txBox="1">
            <a:spLocks noChangeArrowheads="1"/>
          </p:cNvSpPr>
          <p:nvPr/>
        </p:nvSpPr>
        <p:spPr bwMode="auto">
          <a:xfrm>
            <a:off x="5289550" y="5354638"/>
            <a:ext cx="3300413" cy="396875"/>
          </a:xfrm>
          <a:prstGeom prst="rect">
            <a:avLst/>
          </a:prstGeom>
          <a:noFill/>
          <a:ln w="9525">
            <a:noFill/>
            <a:miter lim="800000"/>
            <a:headEnd/>
            <a:tailEnd/>
          </a:ln>
          <a:effectLst/>
        </p:spPr>
        <p:txBody>
          <a:bodyPr wrap="none">
            <a:spAutoFit/>
          </a:bodyPr>
          <a:lstStyle/>
          <a:p>
            <a:r>
              <a:rPr lang="en-US" sz="2000">
                <a:solidFill>
                  <a:srgbClr val="000066"/>
                </a:solidFill>
                <a:latin typeface="Arial" charset="0"/>
              </a:rPr>
              <a:t>(b) Exterior web over height</a:t>
            </a:r>
          </a:p>
        </p:txBody>
      </p:sp>
      <p:pic>
        <p:nvPicPr>
          <p:cNvPr id="107529" name="Picture 1033"/>
          <p:cNvPicPr>
            <a:picLocks noChangeAspect="1" noChangeArrowheads="1"/>
          </p:cNvPicPr>
          <p:nvPr/>
        </p:nvPicPr>
        <p:blipFill>
          <a:blip r:embed="rId3"/>
          <a:srcRect l="2675" t="3339" r="6688" b="3339"/>
          <a:stretch>
            <a:fillRect/>
          </a:stretch>
        </p:blipFill>
        <p:spPr bwMode="auto">
          <a:xfrm>
            <a:off x="200025" y="1703388"/>
            <a:ext cx="4341813" cy="3581400"/>
          </a:xfrm>
          <a:prstGeom prst="rect">
            <a:avLst/>
          </a:prstGeom>
          <a:noFill/>
          <a:ln w="9525">
            <a:noFill/>
            <a:miter lim="800000"/>
            <a:headEnd/>
            <a:tailEnd/>
          </a:ln>
          <a:effectLst/>
        </p:spPr>
      </p:pic>
      <p:grpSp>
        <p:nvGrpSpPr>
          <p:cNvPr id="107530" name="Group 1034"/>
          <p:cNvGrpSpPr>
            <a:grpSpLocks/>
          </p:cNvGrpSpPr>
          <p:nvPr/>
        </p:nvGrpSpPr>
        <p:grpSpPr bwMode="auto">
          <a:xfrm>
            <a:off x="803275" y="2078038"/>
            <a:ext cx="3532188" cy="2633662"/>
            <a:chOff x="0" y="968"/>
            <a:chExt cx="2225" cy="1659"/>
          </a:xfrm>
        </p:grpSpPr>
        <p:sp>
          <p:nvSpPr>
            <p:cNvPr id="107531" name="Line 1035"/>
            <p:cNvSpPr>
              <a:spLocks noChangeShapeType="1"/>
            </p:cNvSpPr>
            <p:nvPr/>
          </p:nvSpPr>
          <p:spPr bwMode="auto">
            <a:xfrm flipV="1">
              <a:off x="0" y="968"/>
              <a:ext cx="2077" cy="1659"/>
            </a:xfrm>
            <a:prstGeom prst="line">
              <a:avLst/>
            </a:prstGeom>
            <a:noFill/>
            <a:ln w="28575">
              <a:solidFill>
                <a:srgbClr val="FF0000"/>
              </a:solidFill>
              <a:round/>
              <a:headEnd/>
              <a:tailEnd/>
            </a:ln>
            <a:effectLst/>
          </p:spPr>
          <p:txBody>
            <a:bodyPr/>
            <a:lstStyle/>
            <a:p>
              <a:endParaRPr lang="en-US"/>
            </a:p>
          </p:txBody>
        </p:sp>
        <p:sp>
          <p:nvSpPr>
            <p:cNvPr id="107532" name="Line 1036"/>
            <p:cNvSpPr>
              <a:spLocks noChangeShapeType="1"/>
            </p:cNvSpPr>
            <p:nvPr/>
          </p:nvSpPr>
          <p:spPr bwMode="auto">
            <a:xfrm>
              <a:off x="2077" y="968"/>
              <a:ext cx="148" cy="0"/>
            </a:xfrm>
            <a:prstGeom prst="line">
              <a:avLst/>
            </a:prstGeom>
            <a:noFill/>
            <a:ln w="28575">
              <a:solidFill>
                <a:srgbClr val="FF0000"/>
              </a:solidFill>
              <a:round/>
              <a:headEnd/>
              <a:tailEnd/>
            </a:ln>
            <a:effectLst/>
          </p:spPr>
          <p:txBody>
            <a:bodyPr/>
            <a:lstStyle/>
            <a:p>
              <a:endParaRPr lang="en-US"/>
            </a:p>
          </p:txBody>
        </p:sp>
      </p:grpSp>
      <p:pic>
        <p:nvPicPr>
          <p:cNvPr id="107535" name="Picture 1039"/>
          <p:cNvPicPr>
            <a:picLocks noChangeAspect="1" noChangeArrowheads="1"/>
          </p:cNvPicPr>
          <p:nvPr/>
        </p:nvPicPr>
        <p:blipFill>
          <a:blip r:embed="rId4"/>
          <a:srcRect l="2675" t="3339" r="6688" b="3339"/>
          <a:stretch>
            <a:fillRect/>
          </a:stretch>
        </p:blipFill>
        <p:spPr bwMode="auto">
          <a:xfrm>
            <a:off x="4657725" y="1703388"/>
            <a:ext cx="4341813" cy="3581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107530"/>
                                        </p:tgtEl>
                                        <p:attrNameLst>
                                          <p:attrName>style.visibility</p:attrName>
                                        </p:attrNameLst>
                                      </p:cBhvr>
                                      <p:to>
                                        <p:strVal val="visible"/>
                                      </p:to>
                                    </p:set>
                                    <p:anim calcmode="lin" valueType="num">
                                      <p:cBhvr>
                                        <p:cTn id="7" dur="500" fill="hold"/>
                                        <p:tgtEl>
                                          <p:spTgt spid="107530"/>
                                        </p:tgtEl>
                                        <p:attrNameLst>
                                          <p:attrName>ppt_x</p:attrName>
                                        </p:attrNameLst>
                                      </p:cBhvr>
                                      <p:tavLst>
                                        <p:tav tm="0">
                                          <p:val>
                                            <p:strVal val="#ppt_x"/>
                                          </p:val>
                                        </p:tav>
                                        <p:tav tm="100000">
                                          <p:val>
                                            <p:strVal val="#ppt_x"/>
                                          </p:val>
                                        </p:tav>
                                      </p:tavLst>
                                    </p:anim>
                                    <p:anim calcmode="lin" valueType="num">
                                      <p:cBhvr>
                                        <p:cTn id="8" dur="500" fill="hold"/>
                                        <p:tgtEl>
                                          <p:spTgt spid="107530"/>
                                        </p:tgtEl>
                                        <p:attrNameLst>
                                          <p:attrName>ppt_y</p:attrName>
                                        </p:attrNameLst>
                                      </p:cBhvr>
                                      <p:tavLst>
                                        <p:tav tm="0">
                                          <p:val>
                                            <p:strVal val="#ppt_y+#ppt_h/2"/>
                                          </p:val>
                                        </p:tav>
                                        <p:tav tm="100000">
                                          <p:val>
                                            <p:strVal val="#ppt_y"/>
                                          </p:val>
                                        </p:tav>
                                      </p:tavLst>
                                    </p:anim>
                                    <p:anim calcmode="lin" valueType="num">
                                      <p:cBhvr>
                                        <p:cTn id="9" dur="500" fill="hold"/>
                                        <p:tgtEl>
                                          <p:spTgt spid="107530"/>
                                        </p:tgtEl>
                                        <p:attrNameLst>
                                          <p:attrName>ppt_w</p:attrName>
                                        </p:attrNameLst>
                                      </p:cBhvr>
                                      <p:tavLst>
                                        <p:tav tm="0">
                                          <p:val>
                                            <p:strVal val="#ppt_w"/>
                                          </p:val>
                                        </p:tav>
                                        <p:tav tm="100000">
                                          <p:val>
                                            <p:strVal val="#ppt_w"/>
                                          </p:val>
                                        </p:tav>
                                      </p:tavLst>
                                    </p:anim>
                                    <p:anim calcmode="lin" valueType="num">
                                      <p:cBhvr>
                                        <p:cTn id="10" dur="500" fill="hold"/>
                                        <p:tgtEl>
                                          <p:spTgt spid="1075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0C172DFD-F47D-4177-BCAC-5BEBFC10CFD2}" type="slidenum">
              <a:rPr lang="en-US"/>
              <a:pPr/>
              <a:t>44</a:t>
            </a:fld>
            <a:endParaRPr lang="en-US"/>
          </a:p>
        </p:txBody>
      </p:sp>
      <p:pic>
        <p:nvPicPr>
          <p:cNvPr id="40967" name="Picture 7" descr="flex_elevation"/>
          <p:cNvPicPr>
            <a:picLocks noChangeAspect="1" noChangeArrowheads="1"/>
          </p:cNvPicPr>
          <p:nvPr/>
        </p:nvPicPr>
        <p:blipFill>
          <a:blip r:embed="rId3"/>
          <a:srcRect l="33987" t="26262" r="31836" b="59702"/>
          <a:stretch>
            <a:fillRect/>
          </a:stretch>
        </p:blipFill>
        <p:spPr bwMode="auto">
          <a:xfrm>
            <a:off x="4330700" y="5365750"/>
            <a:ext cx="1992313" cy="1058863"/>
          </a:xfrm>
          <a:prstGeom prst="rect">
            <a:avLst/>
          </a:prstGeom>
          <a:noFill/>
        </p:spPr>
      </p:pic>
      <p:sp>
        <p:nvSpPr>
          <p:cNvPr id="40962" name="Rectangle 2"/>
          <p:cNvSpPr>
            <a:spLocks noGrp="1" noChangeArrowheads="1"/>
          </p:cNvSpPr>
          <p:nvPr>
            <p:ph type="title"/>
          </p:nvPr>
        </p:nvSpPr>
        <p:spPr>
          <a:xfrm>
            <a:off x="2133600" y="152400"/>
            <a:ext cx="4876800" cy="1143000"/>
          </a:xfrm>
        </p:spPr>
        <p:txBody>
          <a:bodyPr/>
          <a:lstStyle/>
          <a:p>
            <a:r>
              <a:rPr lang="en-US" sz="4000"/>
              <a:t>F</a:t>
            </a:r>
            <a:r>
              <a:rPr lang="en-US"/>
              <a:t>ATIGUE </a:t>
            </a:r>
            <a:r>
              <a:rPr lang="en-US" sz="4000"/>
              <a:t>L</a:t>
            </a:r>
            <a:r>
              <a:rPr lang="en-US"/>
              <a:t>OADING (TEST PROTOCOL)</a:t>
            </a:r>
          </a:p>
        </p:txBody>
      </p:sp>
      <p:sp>
        <p:nvSpPr>
          <p:cNvPr id="40963" name="Rectangle 3"/>
          <p:cNvSpPr>
            <a:spLocks noGrp="1" noChangeArrowheads="1"/>
          </p:cNvSpPr>
          <p:nvPr>
            <p:ph type="body" idx="1"/>
          </p:nvPr>
        </p:nvSpPr>
        <p:spPr>
          <a:xfrm>
            <a:off x="381000" y="1524000"/>
            <a:ext cx="3505200" cy="4572000"/>
          </a:xfrm>
        </p:spPr>
        <p:txBody>
          <a:bodyPr/>
          <a:lstStyle/>
          <a:p>
            <a:pPr>
              <a:lnSpc>
                <a:spcPct val="110000"/>
              </a:lnSpc>
            </a:pPr>
            <a:r>
              <a:rPr lang="en-US" sz="2200"/>
              <a:t>To examine fatigue characteristics</a:t>
            </a:r>
          </a:p>
          <a:p>
            <a:pPr>
              <a:lnSpc>
                <a:spcPct val="110000"/>
              </a:lnSpc>
            </a:pPr>
            <a:r>
              <a:rPr lang="en-US" sz="2200"/>
              <a:t>Flexural loading</a:t>
            </a:r>
          </a:p>
          <a:p>
            <a:pPr>
              <a:lnSpc>
                <a:spcPct val="110000"/>
              </a:lnSpc>
            </a:pPr>
            <a:r>
              <a:rPr lang="en-US" sz="2200"/>
              <a:t>Force control</a:t>
            </a:r>
          </a:p>
          <a:p>
            <a:pPr>
              <a:lnSpc>
                <a:spcPct val="110000"/>
              </a:lnSpc>
            </a:pPr>
            <a:r>
              <a:rPr lang="en-US" sz="2200"/>
              <a:t>2 x 10</a:t>
            </a:r>
            <a:r>
              <a:rPr lang="en-US" sz="2200" baseline="30000"/>
              <a:t>6</a:t>
            </a:r>
            <a:r>
              <a:rPr lang="en-US" sz="2200"/>
              <a:t> cycles</a:t>
            </a:r>
          </a:p>
          <a:p>
            <a:pPr>
              <a:lnSpc>
                <a:spcPct val="110000"/>
              </a:lnSpc>
            </a:pPr>
            <a:r>
              <a:rPr lang="en-US" sz="2200"/>
              <a:t>Freq.= 3.0 Hz</a:t>
            </a:r>
          </a:p>
          <a:p>
            <a:pPr>
              <a:lnSpc>
                <a:spcPct val="110000"/>
              </a:lnSpc>
            </a:pPr>
            <a:r>
              <a:rPr lang="en-US" sz="2200"/>
              <a:t>Max. load                     = 2.0 x Tandem</a:t>
            </a:r>
          </a:p>
          <a:p>
            <a:pPr>
              <a:lnSpc>
                <a:spcPct val="110000"/>
              </a:lnSpc>
            </a:pPr>
            <a:r>
              <a:rPr lang="en-US" sz="2200"/>
              <a:t>Stiffness evaluation every 0.2 million cycles</a:t>
            </a:r>
          </a:p>
        </p:txBody>
      </p:sp>
      <p:pic>
        <p:nvPicPr>
          <p:cNvPr id="40964" name="Picture 4"/>
          <p:cNvPicPr>
            <a:picLocks noChangeAspect="1" noChangeArrowheads="1"/>
          </p:cNvPicPr>
          <p:nvPr/>
        </p:nvPicPr>
        <p:blipFill>
          <a:blip r:embed="rId4"/>
          <a:srcRect l="2007" t="13857" r="1576" b="3506"/>
          <a:stretch>
            <a:fillRect/>
          </a:stretch>
        </p:blipFill>
        <p:spPr bwMode="auto">
          <a:xfrm>
            <a:off x="3657600" y="1622425"/>
            <a:ext cx="5283200" cy="3886200"/>
          </a:xfrm>
          <a:prstGeom prst="rect">
            <a:avLst/>
          </a:prstGeom>
          <a:noFill/>
          <a:ln w="9525">
            <a:noFill/>
            <a:miter lim="800000"/>
            <a:headEnd/>
            <a:tailEnd/>
          </a:ln>
          <a:effectLst/>
        </p:spPr>
      </p:pic>
      <p:pic>
        <p:nvPicPr>
          <p:cNvPr id="40968" name="Picture 8" descr="flex_section"/>
          <p:cNvPicPr>
            <a:picLocks noChangeAspect="1" noChangeArrowheads="1"/>
          </p:cNvPicPr>
          <p:nvPr/>
        </p:nvPicPr>
        <p:blipFill>
          <a:blip r:embed="rId5"/>
          <a:srcRect l="38301" t="42020" r="39215" b="44849"/>
          <a:stretch>
            <a:fillRect/>
          </a:stretch>
        </p:blipFill>
        <p:spPr bwMode="auto">
          <a:xfrm>
            <a:off x="6786563" y="5268913"/>
            <a:ext cx="1517650" cy="11461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82322AE-FF54-4F05-A9D1-F533A069AAAE}" type="slidenum">
              <a:rPr lang="en-US"/>
              <a:pPr/>
              <a:t>45</a:t>
            </a:fld>
            <a:endParaRPr lang="en-US"/>
          </a:p>
        </p:txBody>
      </p:sp>
      <p:sp>
        <p:nvSpPr>
          <p:cNvPr id="37890" name="Rectangle 2"/>
          <p:cNvSpPr>
            <a:spLocks noGrp="1" noChangeArrowheads="1"/>
          </p:cNvSpPr>
          <p:nvPr>
            <p:ph type="title"/>
          </p:nvPr>
        </p:nvSpPr>
        <p:spPr>
          <a:xfrm>
            <a:off x="1905000" y="152400"/>
            <a:ext cx="5334000" cy="1143000"/>
          </a:xfrm>
        </p:spPr>
        <p:txBody>
          <a:bodyPr/>
          <a:lstStyle/>
          <a:p>
            <a:r>
              <a:rPr lang="en-US" sz="4000"/>
              <a:t>F</a:t>
            </a:r>
            <a:r>
              <a:rPr lang="en-US"/>
              <a:t>ATIGUE </a:t>
            </a:r>
            <a:r>
              <a:rPr lang="en-US" sz="4000"/>
              <a:t>L</a:t>
            </a:r>
            <a:r>
              <a:rPr lang="en-US"/>
              <a:t>OADING (TEST RESULTS)</a:t>
            </a:r>
          </a:p>
        </p:txBody>
      </p:sp>
      <p:pic>
        <p:nvPicPr>
          <p:cNvPr id="37895" name="Picture 7"/>
          <p:cNvPicPr>
            <a:picLocks noChangeAspect="1" noChangeArrowheads="1"/>
          </p:cNvPicPr>
          <p:nvPr/>
        </p:nvPicPr>
        <p:blipFill>
          <a:blip r:embed="rId3"/>
          <a:srcRect l="2507" t="3339" r="6270" b="3339"/>
          <a:stretch>
            <a:fillRect/>
          </a:stretch>
        </p:blipFill>
        <p:spPr bwMode="auto">
          <a:xfrm>
            <a:off x="1319213" y="1371600"/>
            <a:ext cx="6253162" cy="4803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D654E435-66B0-4809-AFE3-B159896EA670}" type="slidenum">
              <a:rPr lang="en-US"/>
              <a:pPr/>
              <a:t>46</a:t>
            </a:fld>
            <a:endParaRPr lang="en-US"/>
          </a:p>
        </p:txBody>
      </p:sp>
      <p:sp>
        <p:nvSpPr>
          <p:cNvPr id="35842" name="Rectangle 2"/>
          <p:cNvSpPr>
            <a:spLocks noGrp="1" noChangeArrowheads="1"/>
          </p:cNvSpPr>
          <p:nvPr>
            <p:ph type="title"/>
          </p:nvPr>
        </p:nvSpPr>
        <p:spPr>
          <a:xfrm>
            <a:off x="1562100" y="152400"/>
            <a:ext cx="6019800" cy="1143000"/>
          </a:xfrm>
        </p:spPr>
        <p:txBody>
          <a:bodyPr/>
          <a:lstStyle/>
          <a:p>
            <a:r>
              <a:rPr lang="en-US" sz="4000"/>
              <a:t>D</a:t>
            </a:r>
            <a:r>
              <a:rPr lang="en-US"/>
              <a:t>ESTRUCTIVE </a:t>
            </a:r>
            <a:r>
              <a:rPr lang="en-US" sz="4000"/>
              <a:t>F</a:t>
            </a:r>
            <a:r>
              <a:rPr lang="en-US"/>
              <a:t>LEXURE (TEST PROTOCOL)</a:t>
            </a:r>
          </a:p>
        </p:txBody>
      </p:sp>
      <p:sp>
        <p:nvSpPr>
          <p:cNvPr id="35847" name="Text Box 7"/>
          <p:cNvSpPr txBox="1">
            <a:spLocks noChangeArrowheads="1"/>
          </p:cNvSpPr>
          <p:nvPr/>
        </p:nvSpPr>
        <p:spPr bwMode="auto">
          <a:xfrm>
            <a:off x="5708650" y="3505200"/>
            <a:ext cx="2657475" cy="336550"/>
          </a:xfrm>
          <a:prstGeom prst="rect">
            <a:avLst/>
          </a:prstGeom>
          <a:noFill/>
          <a:ln w="9525">
            <a:noFill/>
            <a:miter lim="800000"/>
            <a:headEnd/>
            <a:tailEnd/>
          </a:ln>
          <a:effectLst/>
        </p:spPr>
        <p:txBody>
          <a:bodyPr wrap="none">
            <a:spAutoFit/>
          </a:bodyPr>
          <a:lstStyle/>
          <a:p>
            <a:r>
              <a:rPr lang="en-US" sz="1600">
                <a:solidFill>
                  <a:srgbClr val="000099"/>
                </a:solidFill>
                <a:latin typeface="Arial" charset="0"/>
              </a:rPr>
              <a:t>(a) Displacement history #1</a:t>
            </a:r>
          </a:p>
        </p:txBody>
      </p:sp>
      <p:sp>
        <p:nvSpPr>
          <p:cNvPr id="35848" name="Text Box 8"/>
          <p:cNvSpPr txBox="1">
            <a:spLocks noChangeArrowheads="1"/>
          </p:cNvSpPr>
          <p:nvPr/>
        </p:nvSpPr>
        <p:spPr bwMode="auto">
          <a:xfrm>
            <a:off x="5708650" y="6096000"/>
            <a:ext cx="2657475" cy="336550"/>
          </a:xfrm>
          <a:prstGeom prst="rect">
            <a:avLst/>
          </a:prstGeom>
          <a:noFill/>
          <a:ln w="9525">
            <a:noFill/>
            <a:miter lim="800000"/>
            <a:headEnd/>
            <a:tailEnd/>
          </a:ln>
          <a:effectLst/>
        </p:spPr>
        <p:txBody>
          <a:bodyPr wrap="none">
            <a:spAutoFit/>
          </a:bodyPr>
          <a:lstStyle/>
          <a:p>
            <a:r>
              <a:rPr lang="en-US" sz="1600">
                <a:solidFill>
                  <a:srgbClr val="000099"/>
                </a:solidFill>
                <a:latin typeface="Arial" charset="0"/>
              </a:rPr>
              <a:t>(b) Displacement history #2</a:t>
            </a:r>
          </a:p>
        </p:txBody>
      </p:sp>
      <p:pic>
        <p:nvPicPr>
          <p:cNvPr id="35859" name="Picture 19"/>
          <p:cNvPicPr>
            <a:picLocks noChangeAspect="1" noChangeArrowheads="1"/>
          </p:cNvPicPr>
          <p:nvPr/>
        </p:nvPicPr>
        <p:blipFill>
          <a:blip r:embed="rId3"/>
          <a:srcRect l="2867" t="8347" r="4300" b="3339"/>
          <a:stretch>
            <a:fillRect/>
          </a:stretch>
        </p:blipFill>
        <p:spPr bwMode="auto">
          <a:xfrm>
            <a:off x="5638800" y="1295400"/>
            <a:ext cx="2797175" cy="2284413"/>
          </a:xfrm>
          <a:prstGeom prst="rect">
            <a:avLst/>
          </a:prstGeom>
          <a:noFill/>
          <a:ln w="9525">
            <a:noFill/>
            <a:miter lim="800000"/>
            <a:headEnd/>
            <a:tailEnd/>
          </a:ln>
          <a:effectLst/>
        </p:spPr>
      </p:pic>
      <p:pic>
        <p:nvPicPr>
          <p:cNvPr id="35860" name="Picture 20"/>
          <p:cNvPicPr>
            <a:picLocks noChangeAspect="1" noChangeArrowheads="1"/>
          </p:cNvPicPr>
          <p:nvPr/>
        </p:nvPicPr>
        <p:blipFill>
          <a:blip r:embed="rId4"/>
          <a:srcRect l="2867" t="8347" r="4300" b="3339"/>
          <a:stretch>
            <a:fillRect/>
          </a:stretch>
        </p:blipFill>
        <p:spPr bwMode="auto">
          <a:xfrm>
            <a:off x="5638800" y="3886200"/>
            <a:ext cx="2797175" cy="2284413"/>
          </a:xfrm>
          <a:prstGeom prst="rect">
            <a:avLst/>
          </a:prstGeom>
          <a:noFill/>
          <a:ln w="9525">
            <a:noFill/>
            <a:miter lim="800000"/>
            <a:headEnd/>
            <a:tailEnd/>
          </a:ln>
          <a:effectLst/>
        </p:spPr>
      </p:pic>
      <p:sp>
        <p:nvSpPr>
          <p:cNvPr id="35861" name="Rectangle 21"/>
          <p:cNvSpPr>
            <a:spLocks noGrp="1" noChangeArrowheads="1"/>
          </p:cNvSpPr>
          <p:nvPr>
            <p:ph type="body" idx="1"/>
          </p:nvPr>
        </p:nvSpPr>
        <p:spPr>
          <a:xfrm>
            <a:off x="573088" y="1474788"/>
            <a:ext cx="4695825" cy="3463925"/>
          </a:xfrm>
          <a:noFill/>
          <a:ln/>
        </p:spPr>
        <p:txBody>
          <a:bodyPr/>
          <a:lstStyle/>
          <a:p>
            <a:r>
              <a:rPr lang="en-US" sz="2200"/>
              <a:t>To examine the strength of the bridge and failure modes</a:t>
            </a:r>
          </a:p>
          <a:p>
            <a:r>
              <a:rPr lang="en-US" sz="2200"/>
              <a:t>Flexural loading</a:t>
            </a:r>
          </a:p>
          <a:p>
            <a:r>
              <a:rPr lang="en-US" sz="2200"/>
              <a:t>Displacement control</a:t>
            </a:r>
          </a:p>
          <a:p>
            <a:r>
              <a:rPr lang="en-US" sz="2200"/>
              <a:t>Two stages</a:t>
            </a:r>
          </a:p>
          <a:p>
            <a:pPr lvl="1"/>
            <a:r>
              <a:rPr lang="en-US" sz="2000"/>
              <a:t>Step I (displacement history #1)</a:t>
            </a:r>
          </a:p>
          <a:p>
            <a:pPr lvl="1"/>
            <a:r>
              <a:rPr lang="en-US" sz="2000"/>
              <a:t>Step II (displacement history #2)</a:t>
            </a:r>
          </a:p>
        </p:txBody>
      </p:sp>
      <p:pic>
        <p:nvPicPr>
          <p:cNvPr id="35862" name="Picture 22" descr="flex_elevation"/>
          <p:cNvPicPr>
            <a:picLocks noChangeAspect="1" noChangeArrowheads="1"/>
          </p:cNvPicPr>
          <p:nvPr/>
        </p:nvPicPr>
        <p:blipFill>
          <a:blip r:embed="rId5"/>
          <a:srcRect l="33987" t="26262" r="31836" b="59702"/>
          <a:stretch>
            <a:fillRect/>
          </a:stretch>
        </p:blipFill>
        <p:spPr bwMode="auto">
          <a:xfrm>
            <a:off x="1031875" y="5087938"/>
            <a:ext cx="1992313" cy="1058862"/>
          </a:xfrm>
          <a:prstGeom prst="rect">
            <a:avLst/>
          </a:prstGeom>
          <a:noFill/>
        </p:spPr>
      </p:pic>
      <p:pic>
        <p:nvPicPr>
          <p:cNvPr id="35863" name="Picture 23" descr="flex_section"/>
          <p:cNvPicPr>
            <a:picLocks noChangeAspect="1" noChangeArrowheads="1"/>
          </p:cNvPicPr>
          <p:nvPr/>
        </p:nvPicPr>
        <p:blipFill>
          <a:blip r:embed="rId6"/>
          <a:srcRect l="38301" t="42020" r="39215" b="44849"/>
          <a:stretch>
            <a:fillRect/>
          </a:stretch>
        </p:blipFill>
        <p:spPr bwMode="auto">
          <a:xfrm>
            <a:off x="3487738" y="4991100"/>
            <a:ext cx="1517650" cy="114617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B81D11E0-674E-4E99-98C4-07A7BF7DCFC6}" type="slidenum">
              <a:rPr lang="en-US"/>
              <a:pPr/>
              <a:t>47</a:t>
            </a:fld>
            <a:endParaRPr lang="en-US"/>
          </a:p>
        </p:txBody>
      </p:sp>
      <p:sp>
        <p:nvSpPr>
          <p:cNvPr id="36866" name="Rectangle 2"/>
          <p:cNvSpPr>
            <a:spLocks noGrp="1" noChangeArrowheads="1"/>
          </p:cNvSpPr>
          <p:nvPr>
            <p:ph type="title"/>
          </p:nvPr>
        </p:nvSpPr>
        <p:spPr>
          <a:xfrm>
            <a:off x="1600200" y="152400"/>
            <a:ext cx="5943600" cy="1143000"/>
          </a:xfrm>
        </p:spPr>
        <p:txBody>
          <a:bodyPr/>
          <a:lstStyle/>
          <a:p>
            <a:r>
              <a:rPr lang="en-US" sz="4000"/>
              <a:t>D</a:t>
            </a:r>
            <a:r>
              <a:rPr lang="en-US"/>
              <a:t>ESTRUCTIVE </a:t>
            </a:r>
            <a:r>
              <a:rPr lang="en-US" sz="4000"/>
              <a:t>F</a:t>
            </a:r>
            <a:r>
              <a:rPr lang="en-US"/>
              <a:t>LEXURE (TEST RESULTS – 1)</a:t>
            </a:r>
          </a:p>
        </p:txBody>
      </p:sp>
      <p:pic>
        <p:nvPicPr>
          <p:cNvPr id="36868" name="Picture 4" descr="strength_test_deflection5"/>
          <p:cNvPicPr>
            <a:picLocks noChangeAspect="1" noChangeArrowheads="1"/>
          </p:cNvPicPr>
          <p:nvPr/>
        </p:nvPicPr>
        <p:blipFill>
          <a:blip r:embed="rId3"/>
          <a:srcRect/>
          <a:stretch>
            <a:fillRect/>
          </a:stretch>
        </p:blipFill>
        <p:spPr bwMode="auto">
          <a:xfrm>
            <a:off x="228600" y="2667000"/>
            <a:ext cx="3913188" cy="2936875"/>
          </a:xfrm>
          <a:prstGeom prst="rect">
            <a:avLst/>
          </a:prstGeom>
          <a:noFill/>
        </p:spPr>
      </p:pic>
      <p:sp>
        <p:nvSpPr>
          <p:cNvPr id="36871" name="Rectangle 7"/>
          <p:cNvSpPr>
            <a:spLocks noGrp="1" noChangeArrowheads="1"/>
          </p:cNvSpPr>
          <p:nvPr>
            <p:ph type="body" idx="1"/>
          </p:nvPr>
        </p:nvSpPr>
        <p:spPr>
          <a:xfrm>
            <a:off x="685800" y="1524000"/>
            <a:ext cx="5260975" cy="527050"/>
          </a:xfrm>
          <a:noFill/>
          <a:ln/>
        </p:spPr>
        <p:txBody>
          <a:bodyPr/>
          <a:lstStyle/>
          <a:p>
            <a:r>
              <a:rPr lang="en-US" sz="2200"/>
              <a:t>Failure load = 35 x Tandem load</a:t>
            </a:r>
          </a:p>
        </p:txBody>
      </p:sp>
      <p:pic>
        <p:nvPicPr>
          <p:cNvPr id="36872" name="Picture 8"/>
          <p:cNvPicPr>
            <a:picLocks noChangeAspect="1" noChangeArrowheads="1"/>
          </p:cNvPicPr>
          <p:nvPr/>
        </p:nvPicPr>
        <p:blipFill>
          <a:blip r:embed="rId4"/>
          <a:srcRect l="2867" t="3339" r="2867" b="3339"/>
          <a:stretch>
            <a:fillRect/>
          </a:stretch>
        </p:blipFill>
        <p:spPr bwMode="auto">
          <a:xfrm>
            <a:off x="4298950" y="2051050"/>
            <a:ext cx="4845050" cy="4116388"/>
          </a:xfrm>
          <a:prstGeom prst="rect">
            <a:avLst/>
          </a:prstGeom>
          <a:noFill/>
          <a:ln w="9525">
            <a:noFill/>
            <a:miter lim="800000"/>
            <a:headEnd/>
            <a:tailEnd/>
          </a:ln>
          <a:effectLst/>
        </p:spPr>
      </p:pic>
      <p:grpSp>
        <p:nvGrpSpPr>
          <p:cNvPr id="36879" name="Group 15"/>
          <p:cNvGrpSpPr>
            <a:grpSpLocks/>
          </p:cNvGrpSpPr>
          <p:nvPr/>
        </p:nvGrpSpPr>
        <p:grpSpPr bwMode="auto">
          <a:xfrm>
            <a:off x="5354638" y="3033713"/>
            <a:ext cx="3176587" cy="1101725"/>
            <a:chOff x="3373" y="1911"/>
            <a:chExt cx="2001" cy="694"/>
          </a:xfrm>
        </p:grpSpPr>
        <p:grpSp>
          <p:nvGrpSpPr>
            <p:cNvPr id="36877" name="Group 13"/>
            <p:cNvGrpSpPr>
              <a:grpSpLocks/>
            </p:cNvGrpSpPr>
            <p:nvPr/>
          </p:nvGrpSpPr>
          <p:grpSpPr bwMode="auto">
            <a:xfrm>
              <a:off x="3373" y="2355"/>
              <a:ext cx="650" cy="250"/>
              <a:chOff x="3373" y="2355"/>
              <a:chExt cx="650" cy="250"/>
            </a:xfrm>
          </p:grpSpPr>
          <p:sp>
            <p:nvSpPr>
              <p:cNvPr id="36873" name="Line 9"/>
              <p:cNvSpPr>
                <a:spLocks noChangeShapeType="1"/>
              </p:cNvSpPr>
              <p:nvPr/>
            </p:nvSpPr>
            <p:spPr bwMode="auto">
              <a:xfrm>
                <a:off x="3849" y="2487"/>
                <a:ext cx="174" cy="88"/>
              </a:xfrm>
              <a:prstGeom prst="line">
                <a:avLst/>
              </a:prstGeom>
              <a:noFill/>
              <a:ln w="38100">
                <a:solidFill>
                  <a:srgbClr val="FF9900"/>
                </a:solidFill>
                <a:round/>
                <a:headEnd/>
                <a:tailEnd type="triangle" w="med" len="med"/>
              </a:ln>
              <a:effectLst/>
            </p:spPr>
            <p:txBody>
              <a:bodyPr/>
              <a:lstStyle/>
              <a:p>
                <a:endParaRPr lang="en-US"/>
              </a:p>
            </p:txBody>
          </p:sp>
          <p:sp>
            <p:nvSpPr>
              <p:cNvPr id="36874" name="Text Box 10"/>
              <p:cNvSpPr txBox="1">
                <a:spLocks noChangeArrowheads="1"/>
              </p:cNvSpPr>
              <p:nvPr/>
            </p:nvSpPr>
            <p:spPr bwMode="auto">
              <a:xfrm>
                <a:off x="3373" y="2355"/>
                <a:ext cx="480" cy="250"/>
              </a:xfrm>
              <a:prstGeom prst="rect">
                <a:avLst/>
              </a:prstGeom>
              <a:noFill/>
              <a:ln w="9525">
                <a:noFill/>
                <a:miter lim="800000"/>
                <a:headEnd/>
                <a:tailEnd/>
              </a:ln>
              <a:effectLst/>
            </p:spPr>
            <p:txBody>
              <a:bodyPr wrap="none">
                <a:spAutoFit/>
              </a:bodyPr>
              <a:lstStyle/>
              <a:p>
                <a:r>
                  <a:rPr lang="en-US" sz="2000" b="1" i="1">
                    <a:solidFill>
                      <a:srgbClr val="FF9900"/>
                    </a:solidFill>
                    <a:latin typeface="Arial" charset="0"/>
                  </a:rPr>
                  <a:t>local</a:t>
                </a:r>
              </a:p>
            </p:txBody>
          </p:sp>
        </p:grpSp>
        <p:grpSp>
          <p:nvGrpSpPr>
            <p:cNvPr id="36878" name="Group 14"/>
            <p:cNvGrpSpPr>
              <a:grpSpLocks/>
            </p:cNvGrpSpPr>
            <p:nvPr/>
          </p:nvGrpSpPr>
          <p:grpSpPr bwMode="auto">
            <a:xfrm>
              <a:off x="4787" y="1911"/>
              <a:ext cx="587" cy="477"/>
              <a:chOff x="4787" y="1911"/>
              <a:chExt cx="587" cy="477"/>
            </a:xfrm>
          </p:grpSpPr>
          <p:sp>
            <p:nvSpPr>
              <p:cNvPr id="36875" name="Text Box 11"/>
              <p:cNvSpPr txBox="1">
                <a:spLocks noChangeArrowheads="1"/>
              </p:cNvSpPr>
              <p:nvPr/>
            </p:nvSpPr>
            <p:spPr bwMode="auto">
              <a:xfrm>
                <a:off x="4787" y="2138"/>
                <a:ext cx="587" cy="250"/>
              </a:xfrm>
              <a:prstGeom prst="rect">
                <a:avLst/>
              </a:prstGeom>
              <a:noFill/>
              <a:ln w="9525">
                <a:noFill/>
                <a:miter lim="800000"/>
                <a:headEnd/>
                <a:tailEnd/>
              </a:ln>
              <a:effectLst/>
            </p:spPr>
            <p:txBody>
              <a:bodyPr wrap="none">
                <a:spAutoFit/>
              </a:bodyPr>
              <a:lstStyle/>
              <a:p>
                <a:r>
                  <a:rPr lang="en-US" sz="2000" b="1" i="1">
                    <a:solidFill>
                      <a:srgbClr val="FF9900"/>
                    </a:solidFill>
                    <a:latin typeface="Arial" charset="0"/>
                  </a:rPr>
                  <a:t>global</a:t>
                </a:r>
              </a:p>
            </p:txBody>
          </p:sp>
          <p:sp>
            <p:nvSpPr>
              <p:cNvPr id="36876" name="Line 12"/>
              <p:cNvSpPr>
                <a:spLocks noChangeShapeType="1"/>
              </p:cNvSpPr>
              <p:nvPr/>
            </p:nvSpPr>
            <p:spPr bwMode="auto">
              <a:xfrm flipV="1">
                <a:off x="5088" y="1911"/>
                <a:ext cx="0" cy="262"/>
              </a:xfrm>
              <a:prstGeom prst="line">
                <a:avLst/>
              </a:prstGeom>
              <a:noFill/>
              <a:ln w="38100">
                <a:solidFill>
                  <a:srgbClr val="FF9900"/>
                </a:solidFill>
                <a:round/>
                <a:headEnd/>
                <a:tailEnd type="triangle" w="med" len="med"/>
              </a:ln>
              <a:effec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4C6101FE-B16F-4876-AAB8-83E0FC3CD5B3}" type="slidenum">
              <a:rPr lang="en-US"/>
              <a:pPr/>
              <a:t>48</a:t>
            </a:fld>
            <a:endParaRPr lang="en-US"/>
          </a:p>
        </p:txBody>
      </p:sp>
      <p:sp>
        <p:nvSpPr>
          <p:cNvPr id="104450" name="Rectangle 2"/>
          <p:cNvSpPr>
            <a:spLocks noGrp="1" noChangeArrowheads="1"/>
          </p:cNvSpPr>
          <p:nvPr>
            <p:ph type="title"/>
          </p:nvPr>
        </p:nvSpPr>
        <p:spPr/>
        <p:txBody>
          <a:bodyPr/>
          <a:lstStyle/>
          <a:p>
            <a:r>
              <a:rPr lang="en-US" sz="4000"/>
              <a:t>C</a:t>
            </a:r>
            <a:r>
              <a:rPr lang="en-US"/>
              <a:t>HANGE OF A </a:t>
            </a:r>
            <a:r>
              <a:rPr lang="en-US" sz="4000"/>
              <a:t>L</a:t>
            </a:r>
            <a:r>
              <a:rPr lang="en-US"/>
              <a:t>OADING </a:t>
            </a:r>
            <a:r>
              <a:rPr lang="en-US" sz="4000"/>
              <a:t>C</a:t>
            </a:r>
            <a:r>
              <a:rPr lang="en-US"/>
              <a:t>ONDITION</a:t>
            </a:r>
          </a:p>
        </p:txBody>
      </p:sp>
      <p:sp>
        <p:nvSpPr>
          <p:cNvPr id="104451" name="Rectangle 3"/>
          <p:cNvSpPr>
            <a:spLocks noGrp="1" noChangeArrowheads="1"/>
          </p:cNvSpPr>
          <p:nvPr>
            <p:ph type="body" idx="1"/>
          </p:nvPr>
        </p:nvSpPr>
        <p:spPr>
          <a:xfrm>
            <a:off x="671513" y="1371600"/>
            <a:ext cx="7772400" cy="693738"/>
          </a:xfrm>
        </p:spPr>
        <p:txBody>
          <a:bodyPr/>
          <a:lstStyle/>
          <a:p>
            <a:r>
              <a:rPr lang="en-US" sz="2400"/>
              <a:t>From four point loads to two line loads</a:t>
            </a:r>
          </a:p>
        </p:txBody>
      </p:sp>
      <p:pic>
        <p:nvPicPr>
          <p:cNvPr id="104452" name="Picture 4" descr="strength_test_local_deformation3"/>
          <p:cNvPicPr>
            <a:picLocks noChangeAspect="1" noChangeArrowheads="1"/>
          </p:cNvPicPr>
          <p:nvPr/>
        </p:nvPicPr>
        <p:blipFill>
          <a:blip r:embed="rId3"/>
          <a:srcRect/>
          <a:stretch>
            <a:fillRect/>
          </a:stretch>
        </p:blipFill>
        <p:spPr bwMode="auto">
          <a:xfrm>
            <a:off x="2239963" y="2238375"/>
            <a:ext cx="4872037" cy="3654425"/>
          </a:xfrm>
          <a:prstGeom prst="rect">
            <a:avLst/>
          </a:prstGeom>
          <a:noFill/>
        </p:spPr>
      </p:pic>
      <p:sp>
        <p:nvSpPr>
          <p:cNvPr id="104453" name="Line 5"/>
          <p:cNvSpPr>
            <a:spLocks noChangeShapeType="1"/>
          </p:cNvSpPr>
          <p:nvPr/>
        </p:nvSpPr>
        <p:spPr bwMode="auto">
          <a:xfrm flipV="1">
            <a:off x="2867025" y="4211638"/>
            <a:ext cx="996950" cy="195262"/>
          </a:xfrm>
          <a:prstGeom prst="line">
            <a:avLst/>
          </a:prstGeom>
          <a:noFill/>
          <a:ln w="57150">
            <a:solidFill>
              <a:srgbClr val="FF0000"/>
            </a:solidFill>
            <a:round/>
            <a:headEnd/>
            <a:tailEnd type="triangle" w="med" len="med"/>
          </a:ln>
          <a:effectLst/>
        </p:spPr>
        <p:txBody>
          <a:bodyPr/>
          <a:lstStyle/>
          <a:p>
            <a:endParaRPr lang="en-US"/>
          </a:p>
        </p:txBody>
      </p:sp>
      <p:sp>
        <p:nvSpPr>
          <p:cNvPr id="104454" name="Line 6"/>
          <p:cNvSpPr>
            <a:spLocks noChangeShapeType="1"/>
          </p:cNvSpPr>
          <p:nvPr/>
        </p:nvSpPr>
        <p:spPr bwMode="auto">
          <a:xfrm>
            <a:off x="2897188" y="4391025"/>
            <a:ext cx="0" cy="304800"/>
          </a:xfrm>
          <a:prstGeom prst="line">
            <a:avLst/>
          </a:prstGeom>
          <a:noFill/>
          <a:ln w="57150">
            <a:solidFill>
              <a:srgbClr val="FF0000"/>
            </a:solidFill>
            <a:round/>
            <a:headEnd/>
            <a:tailEnd/>
          </a:ln>
          <a:effectLst/>
        </p:spPr>
        <p:txBody>
          <a:bodyPr/>
          <a:lstStyle/>
          <a:p>
            <a:endParaRPr lang="en-US"/>
          </a:p>
        </p:txBody>
      </p:sp>
      <p:sp>
        <p:nvSpPr>
          <p:cNvPr id="104455" name="Text Box 7"/>
          <p:cNvSpPr txBox="1">
            <a:spLocks noChangeArrowheads="1"/>
          </p:cNvSpPr>
          <p:nvPr/>
        </p:nvSpPr>
        <p:spPr bwMode="auto">
          <a:xfrm>
            <a:off x="2497138" y="4673600"/>
            <a:ext cx="1268412" cy="457200"/>
          </a:xfrm>
          <a:prstGeom prst="rect">
            <a:avLst/>
          </a:prstGeom>
          <a:noFill/>
          <a:ln w="9525">
            <a:noFill/>
            <a:miter lim="800000"/>
            <a:headEnd/>
            <a:tailEnd/>
          </a:ln>
          <a:effectLst/>
        </p:spPr>
        <p:txBody>
          <a:bodyPr wrap="none">
            <a:spAutoFit/>
          </a:bodyPr>
          <a:lstStyle/>
          <a:p>
            <a:r>
              <a:rPr lang="en-US" b="1">
                <a:solidFill>
                  <a:srgbClr val="FF0000"/>
                </a:solidFill>
                <a:latin typeface="Arial" charset="0"/>
              </a:rPr>
              <a:t>contact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1FEAE8DE-CD11-469F-A359-BCDD01E45CC4}" type="slidenum">
              <a:rPr lang="en-US"/>
              <a:pPr/>
              <a:t>49</a:t>
            </a:fld>
            <a:endParaRPr lang="en-US"/>
          </a:p>
        </p:txBody>
      </p:sp>
      <p:sp>
        <p:nvSpPr>
          <p:cNvPr id="38914" name="Rectangle 2"/>
          <p:cNvSpPr>
            <a:spLocks noGrp="1" noChangeArrowheads="1"/>
          </p:cNvSpPr>
          <p:nvPr>
            <p:ph type="title"/>
          </p:nvPr>
        </p:nvSpPr>
        <p:spPr>
          <a:xfrm>
            <a:off x="1600200" y="152400"/>
            <a:ext cx="5943600" cy="1143000"/>
          </a:xfrm>
        </p:spPr>
        <p:txBody>
          <a:bodyPr/>
          <a:lstStyle/>
          <a:p>
            <a:r>
              <a:rPr lang="en-US" sz="4000"/>
              <a:t>D</a:t>
            </a:r>
            <a:r>
              <a:rPr lang="en-US"/>
              <a:t>ESTRUCTIVE </a:t>
            </a:r>
            <a:r>
              <a:rPr lang="en-US" sz="4000"/>
              <a:t>F</a:t>
            </a:r>
            <a:r>
              <a:rPr lang="en-US"/>
              <a:t>LEXURE (TEST RESULTS – 2)</a:t>
            </a:r>
          </a:p>
        </p:txBody>
      </p:sp>
      <p:sp>
        <p:nvSpPr>
          <p:cNvPr id="38916" name="Rectangle 4"/>
          <p:cNvSpPr>
            <a:spLocks noGrp="1" noChangeArrowheads="1"/>
          </p:cNvSpPr>
          <p:nvPr>
            <p:ph type="body" idx="1"/>
          </p:nvPr>
        </p:nvSpPr>
        <p:spPr>
          <a:xfrm>
            <a:off x="762000" y="1573213"/>
            <a:ext cx="3446463" cy="2006600"/>
          </a:xfrm>
          <a:noFill/>
          <a:ln/>
        </p:spPr>
        <p:txBody>
          <a:bodyPr/>
          <a:lstStyle/>
          <a:p>
            <a:r>
              <a:rPr lang="en-US" sz="2400"/>
              <a:t>Failure modes</a:t>
            </a:r>
          </a:p>
          <a:p>
            <a:pPr lvl="1"/>
            <a:r>
              <a:rPr lang="en-US" sz="2400"/>
              <a:t>Concrete crushing</a:t>
            </a:r>
          </a:p>
          <a:p>
            <a:pPr lvl="1"/>
            <a:r>
              <a:rPr lang="en-US" sz="2400"/>
              <a:t>Failure of GFRP in compression</a:t>
            </a:r>
          </a:p>
        </p:txBody>
      </p:sp>
      <p:pic>
        <p:nvPicPr>
          <p:cNvPr id="38917" name="Picture 5" descr="failure_mode2"/>
          <p:cNvPicPr>
            <a:picLocks noChangeAspect="1" noChangeArrowheads="1"/>
          </p:cNvPicPr>
          <p:nvPr/>
        </p:nvPicPr>
        <p:blipFill>
          <a:blip r:embed="rId3" cstate="print"/>
          <a:srcRect t="8603"/>
          <a:stretch>
            <a:fillRect/>
          </a:stretch>
        </p:blipFill>
        <p:spPr bwMode="auto">
          <a:xfrm>
            <a:off x="4705350" y="1420813"/>
            <a:ext cx="3511550" cy="2428875"/>
          </a:xfrm>
          <a:prstGeom prst="rect">
            <a:avLst/>
          </a:prstGeom>
          <a:noFill/>
        </p:spPr>
      </p:pic>
      <p:pic>
        <p:nvPicPr>
          <p:cNvPr id="38918" name="Picture 6" descr="iflan_buckling3"/>
          <p:cNvPicPr>
            <a:picLocks noChangeAspect="1" noChangeArrowheads="1"/>
          </p:cNvPicPr>
          <p:nvPr/>
        </p:nvPicPr>
        <p:blipFill>
          <a:blip r:embed="rId4"/>
          <a:srcRect l="9895" t="36124" r="3386" b="17546"/>
          <a:stretch>
            <a:fillRect/>
          </a:stretch>
        </p:blipFill>
        <p:spPr bwMode="auto">
          <a:xfrm>
            <a:off x="1865313" y="4038600"/>
            <a:ext cx="5411787" cy="2189163"/>
          </a:xfrm>
          <a:prstGeom prst="rect">
            <a:avLst/>
          </a:prstGeom>
          <a:noFill/>
        </p:spPr>
      </p:pic>
      <p:grpSp>
        <p:nvGrpSpPr>
          <p:cNvPr id="38928" name="Group 16"/>
          <p:cNvGrpSpPr>
            <a:grpSpLocks/>
          </p:cNvGrpSpPr>
          <p:nvPr/>
        </p:nvGrpSpPr>
        <p:grpSpPr bwMode="auto">
          <a:xfrm>
            <a:off x="2051050" y="2520950"/>
            <a:ext cx="4806950" cy="2259013"/>
            <a:chOff x="1292" y="1588"/>
            <a:chExt cx="3028" cy="1423"/>
          </a:xfrm>
        </p:grpSpPr>
        <p:sp>
          <p:nvSpPr>
            <p:cNvPr id="38922" name="Line 10"/>
            <p:cNvSpPr>
              <a:spLocks noChangeShapeType="1"/>
            </p:cNvSpPr>
            <p:nvPr/>
          </p:nvSpPr>
          <p:spPr bwMode="auto">
            <a:xfrm>
              <a:off x="2548" y="1588"/>
              <a:ext cx="203" cy="1109"/>
            </a:xfrm>
            <a:prstGeom prst="line">
              <a:avLst/>
            </a:prstGeom>
            <a:noFill/>
            <a:ln w="57150">
              <a:solidFill>
                <a:srgbClr val="CC0066"/>
              </a:solidFill>
              <a:round/>
              <a:headEnd/>
              <a:tailEnd type="triangle" w="med" len="med"/>
            </a:ln>
            <a:effectLst/>
          </p:spPr>
          <p:txBody>
            <a:bodyPr/>
            <a:lstStyle/>
            <a:p>
              <a:endParaRPr lang="en-US"/>
            </a:p>
          </p:txBody>
        </p:sp>
        <p:sp>
          <p:nvSpPr>
            <p:cNvPr id="38924" name="Oval 12"/>
            <p:cNvSpPr>
              <a:spLocks noChangeArrowheads="1"/>
            </p:cNvSpPr>
            <p:nvPr/>
          </p:nvSpPr>
          <p:spPr bwMode="auto">
            <a:xfrm>
              <a:off x="1292" y="2758"/>
              <a:ext cx="1038" cy="253"/>
            </a:xfrm>
            <a:prstGeom prst="ellipse">
              <a:avLst/>
            </a:prstGeom>
            <a:noFill/>
            <a:ln w="38100">
              <a:solidFill>
                <a:srgbClr val="CC0066"/>
              </a:solidFill>
              <a:round/>
              <a:headEnd/>
              <a:tailEnd/>
            </a:ln>
            <a:effectLst/>
          </p:spPr>
          <p:txBody>
            <a:bodyPr wrap="none" anchor="ctr"/>
            <a:lstStyle/>
            <a:p>
              <a:endParaRPr lang="en-US"/>
            </a:p>
          </p:txBody>
        </p:sp>
        <p:sp>
          <p:nvSpPr>
            <p:cNvPr id="38925" name="Oval 13"/>
            <p:cNvSpPr>
              <a:spLocks noChangeArrowheads="1"/>
            </p:cNvSpPr>
            <p:nvPr/>
          </p:nvSpPr>
          <p:spPr bwMode="auto">
            <a:xfrm>
              <a:off x="2400" y="2705"/>
              <a:ext cx="741" cy="253"/>
            </a:xfrm>
            <a:prstGeom prst="ellipse">
              <a:avLst/>
            </a:prstGeom>
            <a:noFill/>
            <a:ln w="38100">
              <a:solidFill>
                <a:srgbClr val="CC0066"/>
              </a:solidFill>
              <a:round/>
              <a:headEnd/>
              <a:tailEnd/>
            </a:ln>
            <a:effectLst/>
          </p:spPr>
          <p:txBody>
            <a:bodyPr wrap="none" anchor="ctr"/>
            <a:lstStyle/>
            <a:p>
              <a:endParaRPr lang="en-US"/>
            </a:p>
          </p:txBody>
        </p:sp>
        <p:sp>
          <p:nvSpPr>
            <p:cNvPr id="38926" name="Oval 14"/>
            <p:cNvSpPr>
              <a:spLocks noChangeArrowheads="1"/>
            </p:cNvSpPr>
            <p:nvPr/>
          </p:nvSpPr>
          <p:spPr bwMode="auto">
            <a:xfrm>
              <a:off x="3282" y="2688"/>
              <a:ext cx="1038" cy="253"/>
            </a:xfrm>
            <a:prstGeom prst="ellipse">
              <a:avLst/>
            </a:prstGeom>
            <a:noFill/>
            <a:ln w="38100">
              <a:solidFill>
                <a:srgbClr val="CC0066"/>
              </a:solidFill>
              <a:round/>
              <a:headEnd/>
              <a:tailEnd/>
            </a:ln>
            <a:effectLst/>
          </p:spPr>
          <p:txBody>
            <a:bodyPr wrap="none" anchor="ctr"/>
            <a:lstStyle/>
            <a:p>
              <a:endParaRPr lang="en-US"/>
            </a:p>
          </p:txBody>
        </p:sp>
      </p:grpSp>
      <p:grpSp>
        <p:nvGrpSpPr>
          <p:cNvPr id="38929" name="Group 17"/>
          <p:cNvGrpSpPr>
            <a:grpSpLocks/>
          </p:cNvGrpSpPr>
          <p:nvPr/>
        </p:nvGrpSpPr>
        <p:grpSpPr bwMode="auto">
          <a:xfrm>
            <a:off x="1743075" y="3421063"/>
            <a:ext cx="5611813" cy="1066800"/>
            <a:chOff x="1098" y="2155"/>
            <a:chExt cx="3535" cy="672"/>
          </a:xfrm>
        </p:grpSpPr>
        <p:sp>
          <p:nvSpPr>
            <p:cNvPr id="38923" name="Oval 11"/>
            <p:cNvSpPr>
              <a:spLocks noChangeArrowheads="1"/>
            </p:cNvSpPr>
            <p:nvPr/>
          </p:nvSpPr>
          <p:spPr bwMode="auto">
            <a:xfrm rot="-95456">
              <a:off x="1098" y="2618"/>
              <a:ext cx="3535" cy="209"/>
            </a:xfrm>
            <a:prstGeom prst="ellipse">
              <a:avLst/>
            </a:prstGeom>
            <a:noFill/>
            <a:ln w="38100">
              <a:solidFill>
                <a:srgbClr val="FF9900"/>
              </a:solidFill>
              <a:round/>
              <a:headEnd/>
              <a:tailEnd/>
            </a:ln>
            <a:effectLst/>
          </p:spPr>
          <p:txBody>
            <a:bodyPr wrap="none" anchor="ctr"/>
            <a:lstStyle/>
            <a:p>
              <a:endParaRPr lang="en-US"/>
            </a:p>
          </p:txBody>
        </p:sp>
        <p:sp>
          <p:nvSpPr>
            <p:cNvPr id="38921" name="Line 9"/>
            <p:cNvSpPr>
              <a:spLocks noChangeShapeType="1"/>
            </p:cNvSpPr>
            <p:nvPr/>
          </p:nvSpPr>
          <p:spPr bwMode="auto">
            <a:xfrm flipH="1">
              <a:off x="1693" y="2155"/>
              <a:ext cx="18" cy="499"/>
            </a:xfrm>
            <a:prstGeom prst="line">
              <a:avLst/>
            </a:prstGeom>
            <a:noFill/>
            <a:ln w="57150">
              <a:solidFill>
                <a:srgbClr val="FF9900"/>
              </a:solidFill>
              <a:round/>
              <a:headEnd/>
              <a:tailEnd type="triangle" w="med" len="med"/>
            </a:ln>
            <a:effectLst/>
          </p:spPr>
          <p:txBody>
            <a:bodyPr/>
            <a:lstStyle/>
            <a:p>
              <a:endParaRPr lang="en-US"/>
            </a:p>
          </p:txBody>
        </p:sp>
      </p:grpSp>
      <p:sp>
        <p:nvSpPr>
          <p:cNvPr id="38930" name="Oval 18"/>
          <p:cNvSpPr>
            <a:spLocks noChangeArrowheads="1"/>
          </p:cNvSpPr>
          <p:nvPr/>
        </p:nvSpPr>
        <p:spPr bwMode="auto">
          <a:xfrm>
            <a:off x="1939925" y="5624513"/>
            <a:ext cx="5126038" cy="388937"/>
          </a:xfrm>
          <a:prstGeom prst="ellipse">
            <a:avLst/>
          </a:prstGeom>
          <a:noFill/>
          <a:ln w="38100">
            <a:solidFill>
              <a:srgbClr val="66FF33"/>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28"/>
                                        </p:tgtEl>
                                        <p:attrNameLst>
                                          <p:attrName>style.visibility</p:attrName>
                                        </p:attrNameLst>
                                      </p:cBhvr>
                                      <p:to>
                                        <p:strVal val="visible"/>
                                      </p:to>
                                    </p:set>
                                    <p:animEffect transition="in" filter="dissolve">
                                      <p:cBhvr>
                                        <p:cTn id="7" dur="500"/>
                                        <p:tgtEl>
                                          <p:spTgt spid="389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929"/>
                                        </p:tgtEl>
                                        <p:attrNameLst>
                                          <p:attrName>style.visibility</p:attrName>
                                        </p:attrNameLst>
                                      </p:cBhvr>
                                      <p:to>
                                        <p:strVal val="visible"/>
                                      </p:to>
                                    </p:set>
                                    <p:animEffect transition="in" filter="dissolve">
                                      <p:cBhvr>
                                        <p:cTn id="12" dur="500"/>
                                        <p:tgtEl>
                                          <p:spTgt spid="389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30"/>
                                        </p:tgtEl>
                                        <p:attrNameLst>
                                          <p:attrName>style.visibility</p:attrName>
                                        </p:attrNameLst>
                                      </p:cBhvr>
                                      <p:to>
                                        <p:strVal val="visible"/>
                                      </p:to>
                                    </p:set>
                                    <p:animEffect transition="in" filter="dissolve">
                                      <p:cBhvr>
                                        <p:cTn id="17" dur="500"/>
                                        <p:tgtEl>
                                          <p:spTgt spid="38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51A0D0-A374-4B49-A8D1-1558D48A5030}" type="slidenum">
              <a:rPr lang="en-US"/>
              <a:pPr/>
              <a:t>5</a:t>
            </a:fld>
            <a:endParaRPr lang="en-US"/>
          </a:p>
        </p:txBody>
      </p:sp>
      <p:sp>
        <p:nvSpPr>
          <p:cNvPr id="232450" name="Rectangle 2"/>
          <p:cNvSpPr>
            <a:spLocks noGrp="1" noChangeArrowheads="1"/>
          </p:cNvSpPr>
          <p:nvPr>
            <p:ph type="title"/>
          </p:nvPr>
        </p:nvSpPr>
        <p:spPr>
          <a:xfrm>
            <a:off x="685800" y="0"/>
            <a:ext cx="7772400" cy="1143000"/>
          </a:xfrm>
        </p:spPr>
        <p:txBody>
          <a:bodyPr/>
          <a:lstStyle/>
          <a:p>
            <a:r>
              <a:rPr lang="en-US"/>
              <a:t>Reinforcement</a:t>
            </a:r>
          </a:p>
        </p:txBody>
      </p:sp>
      <p:sp>
        <p:nvSpPr>
          <p:cNvPr id="232454" name="Rectangle 6"/>
          <p:cNvSpPr>
            <a:spLocks noGrp="1" noChangeArrowheads="1"/>
          </p:cNvSpPr>
          <p:nvPr>
            <p:ph type="body" idx="1"/>
          </p:nvPr>
        </p:nvSpPr>
        <p:spPr>
          <a:xfrm>
            <a:off x="685800" y="792163"/>
            <a:ext cx="7772400" cy="5108575"/>
          </a:xfrm>
        </p:spPr>
        <p:txBody>
          <a:bodyPr/>
          <a:lstStyle/>
          <a:p>
            <a:pPr>
              <a:lnSpc>
                <a:spcPct val="100000"/>
              </a:lnSpc>
            </a:pPr>
            <a:r>
              <a:rPr lang="en-US" sz="2000"/>
              <a:t>Long continuous bundles </a:t>
            </a:r>
            <a:br>
              <a:rPr lang="en-US" sz="2000"/>
            </a:br>
            <a:r>
              <a:rPr lang="en-US" sz="2000"/>
              <a:t>	</a:t>
            </a:r>
            <a:r>
              <a:rPr lang="en-US" sz="1600">
                <a:solidFill>
                  <a:srgbClr val="003399"/>
                </a:solidFill>
              </a:rPr>
              <a:t>l/d &gt; 10 by definition, (typical dia for a fiber ~ 6-15 </a:t>
            </a:r>
            <a:r>
              <a:rPr lang="en-US" sz="1600">
                <a:solidFill>
                  <a:srgbClr val="003399"/>
                </a:solidFill>
                <a:cs typeface="Arial" charset="0"/>
              </a:rPr>
              <a:t>µm)</a:t>
            </a:r>
            <a:br>
              <a:rPr lang="en-US" sz="1600">
                <a:solidFill>
                  <a:srgbClr val="003399"/>
                </a:solidFill>
                <a:cs typeface="Arial" charset="0"/>
              </a:rPr>
            </a:br>
            <a:r>
              <a:rPr lang="en-US" sz="1600">
                <a:solidFill>
                  <a:srgbClr val="003399"/>
                </a:solidFill>
                <a:cs typeface="Arial" charset="0"/>
              </a:rPr>
              <a:t>	</a:t>
            </a:r>
            <a:r>
              <a:rPr lang="en-US" sz="1600">
                <a:solidFill>
                  <a:srgbClr val="003399"/>
                </a:solidFill>
              </a:rPr>
              <a:t>unidirectional</a:t>
            </a:r>
            <a:br>
              <a:rPr lang="en-US" sz="1600">
                <a:solidFill>
                  <a:srgbClr val="003399"/>
                </a:solidFill>
              </a:rPr>
            </a:br>
            <a:r>
              <a:rPr lang="en-US" sz="1600">
                <a:solidFill>
                  <a:srgbClr val="003399"/>
                </a:solidFill>
              </a:rPr>
              <a:t>	multidirectional</a:t>
            </a:r>
            <a:br>
              <a:rPr lang="en-US" sz="1600">
                <a:solidFill>
                  <a:srgbClr val="003399"/>
                </a:solidFill>
              </a:rPr>
            </a:br>
            <a:r>
              <a:rPr lang="en-US" sz="1600">
                <a:solidFill>
                  <a:srgbClr val="003399"/>
                </a:solidFill>
              </a:rPr>
              <a:t>	woven or braided Continuous fibers</a:t>
            </a:r>
          </a:p>
          <a:p>
            <a:pPr>
              <a:lnSpc>
                <a:spcPct val="100000"/>
              </a:lnSpc>
            </a:pPr>
            <a:r>
              <a:rPr lang="en-US" sz="2000"/>
              <a:t>Short chopped fibers</a:t>
            </a:r>
            <a:br>
              <a:rPr lang="en-US" sz="2000"/>
            </a:br>
            <a:r>
              <a:rPr lang="en-US" sz="2000"/>
              <a:t>	</a:t>
            </a:r>
            <a:r>
              <a:rPr lang="en-US" sz="1600"/>
              <a:t> </a:t>
            </a:r>
            <a:r>
              <a:rPr lang="en-US" sz="1600">
                <a:solidFill>
                  <a:srgbClr val="003399"/>
                </a:solidFill>
              </a:rPr>
              <a:t>randomly oriented</a:t>
            </a:r>
          </a:p>
          <a:p>
            <a:pPr>
              <a:lnSpc>
                <a:spcPct val="100000"/>
              </a:lnSpc>
            </a:pPr>
            <a:r>
              <a:rPr lang="en-US" sz="2000"/>
              <a:t>Whiskers</a:t>
            </a:r>
            <a:br>
              <a:rPr lang="en-US" sz="2000"/>
            </a:br>
            <a:r>
              <a:rPr lang="en-US" sz="2000"/>
              <a:t>	</a:t>
            </a:r>
            <a:r>
              <a:rPr lang="en-US" sz="1600">
                <a:solidFill>
                  <a:srgbClr val="003399"/>
                </a:solidFill>
              </a:rPr>
              <a:t>long thin crystals d&lt; 1 micron length in the order of 100 microns used in 	ceramic matrix composites (CMC) and metal matrix composites (MMC</a:t>
            </a:r>
            <a:r>
              <a:rPr lang="en-US" sz="1600">
                <a:solidFill>
                  <a:srgbClr val="006600"/>
                </a:solidFill>
              </a:rPr>
              <a:t>)</a:t>
            </a:r>
          </a:p>
          <a:p>
            <a:pPr>
              <a:lnSpc>
                <a:spcPct val="100000"/>
              </a:lnSpc>
            </a:pPr>
            <a:r>
              <a:rPr lang="en-US" sz="2000"/>
              <a:t>Particulates</a:t>
            </a:r>
            <a:br>
              <a:rPr lang="en-US" sz="2000"/>
            </a:br>
            <a:r>
              <a:rPr lang="en-US" sz="2000"/>
              <a:t>	</a:t>
            </a:r>
            <a:r>
              <a:rPr lang="en-US" sz="1600">
                <a:solidFill>
                  <a:srgbClr val="003399"/>
                </a:solidFill>
              </a:rPr>
              <a:t>Near spherical</a:t>
            </a:r>
            <a:br>
              <a:rPr lang="en-US" sz="1600">
                <a:solidFill>
                  <a:srgbClr val="003399"/>
                </a:solidFill>
              </a:rPr>
            </a:br>
            <a:r>
              <a:rPr lang="en-US" sz="1600">
                <a:solidFill>
                  <a:srgbClr val="003399"/>
                </a:solidFill>
              </a:rPr>
              <a:t>	not usually used for strength</a:t>
            </a:r>
            <a:br>
              <a:rPr lang="en-US" sz="1600">
                <a:solidFill>
                  <a:srgbClr val="003399"/>
                </a:solidFill>
              </a:rPr>
            </a:br>
            <a:r>
              <a:rPr lang="en-US" sz="1600">
                <a:solidFill>
                  <a:srgbClr val="003399"/>
                </a:solidFill>
              </a:rPr>
              <a:t>	increase the toughness of the material</a:t>
            </a:r>
          </a:p>
          <a:p>
            <a:pPr>
              <a:lnSpc>
                <a:spcPct val="100000"/>
              </a:lnSpc>
            </a:pPr>
            <a:r>
              <a:rPr lang="en-US" sz="2000"/>
              <a:t>Flakes</a:t>
            </a:r>
            <a:br>
              <a:rPr lang="en-US" sz="2000"/>
            </a:br>
            <a:r>
              <a:rPr lang="en-US" sz="2000"/>
              <a:t>	</a:t>
            </a:r>
            <a:r>
              <a:rPr lang="en-US" sz="1600">
                <a:solidFill>
                  <a:srgbClr val="003399"/>
                </a:solidFill>
              </a:rPr>
              <a:t>metallic, electrical/heating applications</a:t>
            </a:r>
            <a:br>
              <a:rPr lang="en-US" sz="1600">
                <a:solidFill>
                  <a:srgbClr val="003399"/>
                </a:solidFill>
              </a:rPr>
            </a:br>
            <a:r>
              <a:rPr lang="en-US" sz="1600">
                <a:solidFill>
                  <a:srgbClr val="003399"/>
                </a:solidFill>
              </a:rPr>
              <a:t>	2-D in nature, not usually used for strength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F54B08D-24CF-4D38-B542-3AA93F0B4B05}" type="slidenum">
              <a:rPr lang="en-US"/>
              <a:pPr/>
              <a:t>50</a:t>
            </a:fld>
            <a:endParaRPr lang="en-US"/>
          </a:p>
        </p:txBody>
      </p:sp>
      <p:sp>
        <p:nvSpPr>
          <p:cNvPr id="240642" name="Rectangle 2"/>
          <p:cNvSpPr>
            <a:spLocks noGrp="1" noChangeArrowheads="1"/>
          </p:cNvSpPr>
          <p:nvPr>
            <p:ph type="title"/>
          </p:nvPr>
        </p:nvSpPr>
        <p:spPr>
          <a:xfrm>
            <a:off x="685800" y="152400"/>
            <a:ext cx="5334000" cy="1143000"/>
          </a:xfrm>
        </p:spPr>
        <p:txBody>
          <a:bodyPr/>
          <a:lstStyle/>
          <a:p>
            <a:r>
              <a:rPr lang="en-US" sz="4000"/>
              <a:t>D</a:t>
            </a:r>
            <a:r>
              <a:rPr lang="en-US"/>
              <a:t>ESTRUCTIVE </a:t>
            </a:r>
            <a:r>
              <a:rPr lang="en-US" sz="4000"/>
              <a:t>F</a:t>
            </a:r>
            <a:r>
              <a:rPr lang="en-US"/>
              <a:t>LEXURE</a:t>
            </a:r>
            <a:br>
              <a:rPr lang="en-US"/>
            </a:br>
            <a:r>
              <a:rPr lang="en-US"/>
              <a:t>(</a:t>
            </a:r>
            <a:r>
              <a:rPr lang="en-US" sz="4000"/>
              <a:t>F</a:t>
            </a:r>
            <a:r>
              <a:rPr lang="en-US"/>
              <a:t>AILURE </a:t>
            </a:r>
            <a:r>
              <a:rPr lang="en-US" sz="4000"/>
              <a:t>M</a:t>
            </a:r>
            <a:r>
              <a:rPr lang="en-US"/>
              <a:t>ODES)</a:t>
            </a:r>
          </a:p>
        </p:txBody>
      </p:sp>
      <p:pic>
        <p:nvPicPr>
          <p:cNvPr id="240643" name="Picture 3" descr="failure_section_e"/>
          <p:cNvPicPr>
            <a:picLocks noChangeAspect="1" noChangeArrowheads="1"/>
          </p:cNvPicPr>
          <p:nvPr/>
        </p:nvPicPr>
        <p:blipFill>
          <a:blip r:embed="rId3"/>
          <a:srcRect l="7460" t="34409" r="7414" b="24850"/>
          <a:stretch>
            <a:fillRect/>
          </a:stretch>
        </p:blipFill>
        <p:spPr bwMode="auto">
          <a:xfrm>
            <a:off x="4918075" y="3155950"/>
            <a:ext cx="3990975" cy="1446213"/>
          </a:xfrm>
          <a:prstGeom prst="rect">
            <a:avLst/>
          </a:prstGeom>
          <a:noFill/>
        </p:spPr>
      </p:pic>
      <p:pic>
        <p:nvPicPr>
          <p:cNvPr id="240644" name="Picture 4" descr="iflan_buckling_s"/>
          <p:cNvPicPr>
            <a:picLocks noChangeAspect="1" noChangeArrowheads="1"/>
          </p:cNvPicPr>
          <p:nvPr/>
        </p:nvPicPr>
        <p:blipFill>
          <a:blip r:embed="rId4" cstate="print"/>
          <a:srcRect b="37157"/>
          <a:stretch>
            <a:fillRect/>
          </a:stretch>
        </p:blipFill>
        <p:spPr bwMode="auto">
          <a:xfrm>
            <a:off x="4902200" y="4770438"/>
            <a:ext cx="3908425" cy="1858962"/>
          </a:xfrm>
          <a:prstGeom prst="rect">
            <a:avLst/>
          </a:prstGeom>
          <a:noFill/>
        </p:spPr>
      </p:pic>
      <p:pic>
        <p:nvPicPr>
          <p:cNvPr id="240645" name="Picture 5" descr="failure_top1"/>
          <p:cNvPicPr>
            <a:picLocks noChangeAspect="1" noChangeArrowheads="1"/>
          </p:cNvPicPr>
          <p:nvPr/>
        </p:nvPicPr>
        <p:blipFill>
          <a:blip r:embed="rId5" cstate="print"/>
          <a:srcRect b="17444"/>
          <a:stretch>
            <a:fillRect/>
          </a:stretch>
        </p:blipFill>
        <p:spPr bwMode="auto">
          <a:xfrm>
            <a:off x="582613" y="1676400"/>
            <a:ext cx="3511550" cy="2193925"/>
          </a:xfrm>
          <a:prstGeom prst="rect">
            <a:avLst/>
          </a:prstGeom>
          <a:noFill/>
        </p:spPr>
      </p:pic>
      <p:pic>
        <p:nvPicPr>
          <p:cNvPr id="240646" name="Picture 6" descr="failure_mode3"/>
          <p:cNvPicPr>
            <a:picLocks noChangeAspect="1" noChangeArrowheads="1"/>
          </p:cNvPicPr>
          <p:nvPr/>
        </p:nvPicPr>
        <p:blipFill>
          <a:blip r:embed="rId6" cstate="print"/>
          <a:srcRect l="9494" r="9901"/>
          <a:stretch>
            <a:fillRect/>
          </a:stretch>
        </p:blipFill>
        <p:spPr bwMode="auto">
          <a:xfrm>
            <a:off x="6064250" y="396875"/>
            <a:ext cx="2830513" cy="2657475"/>
          </a:xfrm>
          <a:prstGeom prst="rect">
            <a:avLst/>
          </a:prstGeom>
          <a:noFill/>
        </p:spPr>
      </p:pic>
      <p:pic>
        <p:nvPicPr>
          <p:cNvPr id="240647" name="Picture 7" descr="failure_mode1"/>
          <p:cNvPicPr>
            <a:picLocks noChangeAspect="1" noChangeArrowheads="1"/>
          </p:cNvPicPr>
          <p:nvPr/>
        </p:nvPicPr>
        <p:blipFill>
          <a:blip r:embed="rId7"/>
          <a:srcRect t="11615" r="7153"/>
          <a:stretch>
            <a:fillRect/>
          </a:stretch>
        </p:blipFill>
        <p:spPr bwMode="auto">
          <a:xfrm>
            <a:off x="506413" y="4016375"/>
            <a:ext cx="3635375" cy="262255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6A61FBA-EE97-4D99-9412-2FEB0D2EEAF3}" type="slidenum">
              <a:rPr lang="en-US"/>
              <a:pPr/>
              <a:t>51</a:t>
            </a:fld>
            <a:endParaRPr lang="en-US"/>
          </a:p>
        </p:txBody>
      </p:sp>
      <p:sp>
        <p:nvSpPr>
          <p:cNvPr id="242690" name="Rectangle 2"/>
          <p:cNvSpPr>
            <a:spLocks noGrp="1" noChangeArrowheads="1"/>
          </p:cNvSpPr>
          <p:nvPr>
            <p:ph type="title"/>
          </p:nvPr>
        </p:nvSpPr>
        <p:spPr/>
        <p:txBody>
          <a:bodyPr/>
          <a:lstStyle/>
          <a:p>
            <a:r>
              <a:rPr lang="en-US" sz="4000"/>
              <a:t>S</a:t>
            </a:r>
            <a:r>
              <a:rPr lang="en-US"/>
              <a:t>HEAR </a:t>
            </a:r>
            <a:r>
              <a:rPr lang="en-US" sz="4000"/>
              <a:t>T</a:t>
            </a:r>
            <a:r>
              <a:rPr lang="en-US"/>
              <a:t>EST</a:t>
            </a:r>
          </a:p>
        </p:txBody>
      </p:sp>
      <p:pic>
        <p:nvPicPr>
          <p:cNvPr id="242691" name="Picture 3"/>
          <p:cNvPicPr>
            <a:picLocks noChangeAspect="1" noChangeArrowheads="1"/>
          </p:cNvPicPr>
          <p:nvPr/>
        </p:nvPicPr>
        <p:blipFill>
          <a:blip r:embed="rId3"/>
          <a:srcRect l="1433" t="1669" r="1433" b="1669"/>
          <a:stretch>
            <a:fillRect/>
          </a:stretch>
        </p:blipFill>
        <p:spPr bwMode="auto">
          <a:xfrm>
            <a:off x="3908425" y="1639888"/>
            <a:ext cx="5027613" cy="4294187"/>
          </a:xfrm>
          <a:prstGeom prst="rect">
            <a:avLst/>
          </a:prstGeom>
          <a:noFill/>
          <a:ln w="9525">
            <a:noFill/>
            <a:miter lim="800000"/>
            <a:headEnd/>
            <a:tailEnd/>
          </a:ln>
          <a:effectLst/>
        </p:spPr>
      </p:pic>
      <p:pic>
        <p:nvPicPr>
          <p:cNvPr id="242692" name="Picture 4" descr="shear_elevation"/>
          <p:cNvPicPr>
            <a:picLocks noChangeAspect="1" noChangeArrowheads="1"/>
          </p:cNvPicPr>
          <p:nvPr/>
        </p:nvPicPr>
        <p:blipFill>
          <a:blip r:embed="rId4"/>
          <a:srcRect l="39738" t="41718" r="40392" b="43333"/>
          <a:stretch>
            <a:fillRect/>
          </a:stretch>
        </p:blipFill>
        <p:spPr bwMode="auto">
          <a:xfrm>
            <a:off x="1023938" y="1709738"/>
            <a:ext cx="2057400" cy="2003425"/>
          </a:xfrm>
          <a:prstGeom prst="rect">
            <a:avLst/>
          </a:prstGeom>
          <a:noFill/>
        </p:spPr>
      </p:pic>
      <p:pic>
        <p:nvPicPr>
          <p:cNvPr id="242693" name="Picture 5" descr="flex_section"/>
          <p:cNvPicPr>
            <a:picLocks noChangeAspect="1" noChangeArrowheads="1"/>
          </p:cNvPicPr>
          <p:nvPr/>
        </p:nvPicPr>
        <p:blipFill>
          <a:blip r:embed="rId5"/>
          <a:srcRect l="38301" t="42020" r="39215" b="44849"/>
          <a:stretch>
            <a:fillRect/>
          </a:stretch>
        </p:blipFill>
        <p:spPr bwMode="auto">
          <a:xfrm>
            <a:off x="815975" y="3979863"/>
            <a:ext cx="2422525" cy="183038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6E911E52-7F2B-4065-89BF-0A8B08C645E1}" type="slidenum">
              <a:rPr lang="en-US"/>
              <a:pPr/>
              <a:t>52</a:t>
            </a:fld>
            <a:endParaRPr lang="en-US"/>
          </a:p>
        </p:txBody>
      </p:sp>
      <p:sp>
        <p:nvSpPr>
          <p:cNvPr id="244738" name="Rectangle 2"/>
          <p:cNvSpPr>
            <a:spLocks noGrp="1" noChangeArrowheads="1"/>
          </p:cNvSpPr>
          <p:nvPr>
            <p:ph type="title"/>
          </p:nvPr>
        </p:nvSpPr>
        <p:spPr/>
        <p:txBody>
          <a:bodyPr/>
          <a:lstStyle/>
          <a:p>
            <a:r>
              <a:rPr lang="en-US" sz="4000"/>
              <a:t>B</a:t>
            </a:r>
            <a:r>
              <a:rPr lang="en-US"/>
              <a:t>EARING </a:t>
            </a:r>
            <a:r>
              <a:rPr lang="en-US" sz="4000"/>
              <a:t>T</a:t>
            </a:r>
            <a:r>
              <a:rPr lang="en-US"/>
              <a:t>EST</a:t>
            </a:r>
          </a:p>
        </p:txBody>
      </p:sp>
      <p:pic>
        <p:nvPicPr>
          <p:cNvPr id="244739" name="Picture 3"/>
          <p:cNvPicPr>
            <a:picLocks noChangeAspect="1" noChangeArrowheads="1"/>
          </p:cNvPicPr>
          <p:nvPr/>
        </p:nvPicPr>
        <p:blipFill>
          <a:blip r:embed="rId3"/>
          <a:srcRect l="2867" t="3339" r="2867" b="3339"/>
          <a:stretch>
            <a:fillRect/>
          </a:stretch>
        </p:blipFill>
        <p:spPr bwMode="auto">
          <a:xfrm>
            <a:off x="3906838" y="1039813"/>
            <a:ext cx="5027612" cy="4273550"/>
          </a:xfrm>
          <a:prstGeom prst="rect">
            <a:avLst/>
          </a:prstGeom>
          <a:noFill/>
          <a:ln w="9525">
            <a:noFill/>
            <a:miter lim="800000"/>
            <a:headEnd/>
            <a:tailEnd/>
          </a:ln>
          <a:effectLst/>
        </p:spPr>
      </p:pic>
      <p:pic>
        <p:nvPicPr>
          <p:cNvPr id="244740" name="Picture 4" descr="bear_elevation"/>
          <p:cNvPicPr>
            <a:picLocks noChangeAspect="1" noChangeArrowheads="1"/>
          </p:cNvPicPr>
          <p:nvPr/>
        </p:nvPicPr>
        <p:blipFill>
          <a:blip r:embed="rId4"/>
          <a:srcRect l="47713" t="44243" r="48235" b="44949"/>
          <a:stretch>
            <a:fillRect/>
          </a:stretch>
        </p:blipFill>
        <p:spPr bwMode="auto">
          <a:xfrm>
            <a:off x="5337175" y="5402263"/>
            <a:ext cx="274638" cy="946150"/>
          </a:xfrm>
          <a:prstGeom prst="rect">
            <a:avLst/>
          </a:prstGeom>
          <a:noFill/>
        </p:spPr>
      </p:pic>
      <p:pic>
        <p:nvPicPr>
          <p:cNvPr id="244741" name="Picture 5" descr="bear2_setup3"/>
          <p:cNvPicPr>
            <a:picLocks noChangeAspect="1" noChangeArrowheads="1"/>
          </p:cNvPicPr>
          <p:nvPr/>
        </p:nvPicPr>
        <p:blipFill>
          <a:blip r:embed="rId5"/>
          <a:srcRect/>
          <a:stretch>
            <a:fillRect/>
          </a:stretch>
        </p:blipFill>
        <p:spPr bwMode="auto">
          <a:xfrm>
            <a:off x="369888" y="1379538"/>
            <a:ext cx="3198812" cy="4259262"/>
          </a:xfrm>
          <a:prstGeom prst="rect">
            <a:avLst/>
          </a:prstGeom>
          <a:noFill/>
        </p:spPr>
      </p:pic>
      <p:pic>
        <p:nvPicPr>
          <p:cNvPr id="244742" name="Picture 6" descr="flex_section"/>
          <p:cNvPicPr>
            <a:picLocks noChangeAspect="1" noChangeArrowheads="1"/>
          </p:cNvPicPr>
          <p:nvPr/>
        </p:nvPicPr>
        <p:blipFill>
          <a:blip r:embed="rId6"/>
          <a:srcRect l="38301" t="42020" r="39215" b="44849"/>
          <a:stretch>
            <a:fillRect/>
          </a:stretch>
        </p:blipFill>
        <p:spPr bwMode="auto">
          <a:xfrm>
            <a:off x="6151563" y="5351463"/>
            <a:ext cx="1371600" cy="1036637"/>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2CFB2D0-AFED-4484-A0F8-DA0037CE1DF0}" type="slidenum">
              <a:rPr lang="en-US"/>
              <a:pPr/>
              <a:t>53</a:t>
            </a:fld>
            <a:endParaRPr lang="en-US"/>
          </a:p>
        </p:txBody>
      </p:sp>
      <p:sp>
        <p:nvSpPr>
          <p:cNvPr id="246786" name="Rectangle 2"/>
          <p:cNvSpPr>
            <a:spLocks noGrp="1" noChangeArrowheads="1"/>
          </p:cNvSpPr>
          <p:nvPr>
            <p:ph type="title"/>
          </p:nvPr>
        </p:nvSpPr>
        <p:spPr/>
        <p:txBody>
          <a:bodyPr/>
          <a:lstStyle/>
          <a:p>
            <a:r>
              <a:rPr lang="en-US" sz="4000"/>
              <a:t>B</a:t>
            </a:r>
            <a:r>
              <a:rPr lang="en-US"/>
              <a:t>EARING </a:t>
            </a:r>
            <a:r>
              <a:rPr lang="en-US" sz="4000"/>
              <a:t>T</a:t>
            </a:r>
            <a:r>
              <a:rPr lang="en-US"/>
              <a:t>EST</a:t>
            </a:r>
            <a:br>
              <a:rPr lang="en-US"/>
            </a:br>
            <a:r>
              <a:rPr lang="en-US"/>
              <a:t>(FAILURE MODE)</a:t>
            </a:r>
          </a:p>
        </p:txBody>
      </p:sp>
      <p:pic>
        <p:nvPicPr>
          <p:cNvPr id="246787" name="Picture 3" descr="bear2_failure6"/>
          <p:cNvPicPr>
            <a:picLocks noChangeAspect="1" noChangeArrowheads="1"/>
          </p:cNvPicPr>
          <p:nvPr/>
        </p:nvPicPr>
        <p:blipFill>
          <a:blip r:embed="rId3"/>
          <a:srcRect l="17566" r="17911" b="11139"/>
          <a:stretch>
            <a:fillRect/>
          </a:stretch>
        </p:blipFill>
        <p:spPr bwMode="auto">
          <a:xfrm>
            <a:off x="792163" y="1671638"/>
            <a:ext cx="3382962" cy="4178300"/>
          </a:xfrm>
          <a:prstGeom prst="rect">
            <a:avLst/>
          </a:prstGeom>
          <a:noFill/>
        </p:spPr>
      </p:pic>
      <p:pic>
        <p:nvPicPr>
          <p:cNvPr id="246788" name="Picture 4" descr="bear2_failure8"/>
          <p:cNvPicPr>
            <a:picLocks noChangeAspect="1" noChangeArrowheads="1"/>
          </p:cNvPicPr>
          <p:nvPr/>
        </p:nvPicPr>
        <p:blipFill>
          <a:blip r:embed="rId4" cstate="print"/>
          <a:srcRect/>
          <a:stretch>
            <a:fillRect/>
          </a:stretch>
        </p:blipFill>
        <p:spPr bwMode="auto">
          <a:xfrm>
            <a:off x="4827588" y="4149725"/>
            <a:ext cx="3656012" cy="2090738"/>
          </a:xfrm>
          <a:prstGeom prst="rect">
            <a:avLst/>
          </a:prstGeom>
          <a:noFill/>
        </p:spPr>
      </p:pic>
      <p:pic>
        <p:nvPicPr>
          <p:cNvPr id="246789" name="Picture 5" descr="bear2_failure_top1"/>
          <p:cNvPicPr>
            <a:picLocks noChangeAspect="1" noChangeArrowheads="1"/>
          </p:cNvPicPr>
          <p:nvPr/>
        </p:nvPicPr>
        <p:blipFill>
          <a:blip r:embed="rId5" cstate="print"/>
          <a:srcRect/>
          <a:stretch>
            <a:fillRect/>
          </a:stretch>
        </p:blipFill>
        <p:spPr bwMode="auto">
          <a:xfrm>
            <a:off x="5057775" y="1455738"/>
            <a:ext cx="3236913" cy="247491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EECD6E0-48C9-4D3E-A0EB-736BC158FF3A}" type="slidenum">
              <a:rPr lang="en-US"/>
              <a:pPr/>
              <a:t>54</a:t>
            </a:fld>
            <a:endParaRPr lang="en-US"/>
          </a:p>
        </p:txBody>
      </p:sp>
      <p:pic>
        <p:nvPicPr>
          <p:cNvPr id="21509" name="Picture 5" descr="prototype"/>
          <p:cNvPicPr>
            <a:picLocks noChangeAspect="1" noChangeArrowheads="1"/>
          </p:cNvPicPr>
          <p:nvPr/>
        </p:nvPicPr>
        <p:blipFill>
          <a:blip r:embed="rId3">
            <a:clrChange>
              <a:clrFrom>
                <a:srgbClr val="FFFFFF"/>
              </a:clrFrom>
              <a:clrTo>
                <a:srgbClr val="FFFFFF">
                  <a:alpha val="0"/>
                </a:srgbClr>
              </a:clrTo>
            </a:clrChange>
          </a:blip>
          <a:srcRect l="8406" t="11209" r="9311" b="13589"/>
          <a:stretch>
            <a:fillRect/>
          </a:stretch>
        </p:blipFill>
        <p:spPr bwMode="auto">
          <a:xfrm>
            <a:off x="4311650" y="3614738"/>
            <a:ext cx="4652963" cy="2743200"/>
          </a:xfrm>
          <a:prstGeom prst="rect">
            <a:avLst/>
          </a:prstGeom>
          <a:noFill/>
        </p:spPr>
      </p:pic>
      <p:sp>
        <p:nvSpPr>
          <p:cNvPr id="21506" name="Rectangle 2"/>
          <p:cNvSpPr>
            <a:spLocks noGrp="1" noChangeArrowheads="1"/>
          </p:cNvSpPr>
          <p:nvPr>
            <p:ph type="title"/>
          </p:nvPr>
        </p:nvSpPr>
        <p:spPr/>
        <p:txBody>
          <a:bodyPr/>
          <a:lstStyle/>
          <a:p>
            <a:r>
              <a:rPr lang="en-US" sz="4000"/>
              <a:t>F</a:t>
            </a:r>
            <a:r>
              <a:rPr lang="en-US"/>
              <a:t>INITE </a:t>
            </a:r>
            <a:r>
              <a:rPr lang="en-US" sz="4000"/>
              <a:t>E</a:t>
            </a:r>
            <a:r>
              <a:rPr lang="en-US"/>
              <a:t>LEMENT </a:t>
            </a:r>
            <a:r>
              <a:rPr lang="en-US" sz="4000"/>
              <a:t>A</a:t>
            </a:r>
            <a:r>
              <a:rPr lang="en-US"/>
              <a:t>NALYSIS</a:t>
            </a:r>
          </a:p>
        </p:txBody>
      </p:sp>
      <p:sp>
        <p:nvSpPr>
          <p:cNvPr id="21507" name="Rectangle 3"/>
          <p:cNvSpPr>
            <a:spLocks noGrp="1" noChangeArrowheads="1"/>
          </p:cNvSpPr>
          <p:nvPr>
            <p:ph type="body" idx="1"/>
          </p:nvPr>
        </p:nvSpPr>
        <p:spPr>
          <a:xfrm>
            <a:off x="838200" y="1219200"/>
            <a:ext cx="6248400" cy="4800600"/>
          </a:xfrm>
        </p:spPr>
        <p:txBody>
          <a:bodyPr/>
          <a:lstStyle/>
          <a:p>
            <a:r>
              <a:rPr lang="en-US" sz="2400"/>
              <a:t>ABAQUS</a:t>
            </a:r>
          </a:p>
          <a:p>
            <a:r>
              <a:rPr lang="en-US" sz="2400"/>
              <a:t>Four-noded general shell element, S4R, for GFRP laminates</a:t>
            </a:r>
          </a:p>
          <a:p>
            <a:r>
              <a:rPr lang="en-US" sz="2400"/>
              <a:t>Eight-noded general 3D solid element, C3D8, for concrete</a:t>
            </a:r>
          </a:p>
          <a:p>
            <a:r>
              <a:rPr lang="en-US" sz="2400"/>
              <a:t>Assumed a perfect bonding between concrete and GFRP</a:t>
            </a:r>
          </a:p>
          <a:p>
            <a:r>
              <a:rPr lang="en-US" sz="2400"/>
              <a:t>Linear analysis</a:t>
            </a:r>
          </a:p>
          <a:p>
            <a:r>
              <a:rPr lang="en-US" sz="2400"/>
              <a:t>Nonlinear analysis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A1428A5-F685-492A-BE5F-44CFF6DDC52C}" type="slidenum">
              <a:rPr lang="en-US"/>
              <a:pPr/>
              <a:t>55</a:t>
            </a:fld>
            <a:endParaRPr lang="en-US"/>
          </a:p>
        </p:txBody>
      </p:sp>
      <p:pic>
        <p:nvPicPr>
          <p:cNvPr id="43018" name="Picture 10" descr="modelF_fem_wbg"/>
          <p:cNvPicPr>
            <a:picLocks noChangeAspect="1" noChangeArrowheads="1"/>
          </p:cNvPicPr>
          <p:nvPr/>
        </p:nvPicPr>
        <p:blipFill>
          <a:blip r:embed="rId3"/>
          <a:srcRect l="7970" t="15193" r="7970" b="15039"/>
          <a:stretch>
            <a:fillRect/>
          </a:stretch>
        </p:blipFill>
        <p:spPr bwMode="auto">
          <a:xfrm>
            <a:off x="2057400" y="2590800"/>
            <a:ext cx="6599238" cy="3562350"/>
          </a:xfrm>
          <a:prstGeom prst="rect">
            <a:avLst/>
          </a:prstGeom>
          <a:noFill/>
        </p:spPr>
      </p:pic>
      <p:sp>
        <p:nvSpPr>
          <p:cNvPr id="43010" name="Rectangle 2"/>
          <p:cNvSpPr>
            <a:spLocks noGrp="1" noChangeArrowheads="1"/>
          </p:cNvSpPr>
          <p:nvPr>
            <p:ph type="title"/>
          </p:nvPr>
        </p:nvSpPr>
        <p:spPr/>
        <p:txBody>
          <a:bodyPr/>
          <a:lstStyle/>
          <a:p>
            <a:r>
              <a:rPr lang="en-US" sz="4000"/>
              <a:t>F</a:t>
            </a:r>
            <a:r>
              <a:rPr lang="en-US"/>
              <a:t>INITE </a:t>
            </a:r>
            <a:r>
              <a:rPr lang="en-US" sz="4000"/>
              <a:t>E</a:t>
            </a:r>
            <a:r>
              <a:rPr lang="en-US"/>
              <a:t>LEMENT </a:t>
            </a:r>
            <a:r>
              <a:rPr lang="en-US" sz="4000"/>
              <a:t>D</a:t>
            </a:r>
            <a:r>
              <a:rPr lang="en-US"/>
              <a:t>ISCRITIZATION (LINEAR ANALYSIS)</a:t>
            </a:r>
          </a:p>
        </p:txBody>
      </p:sp>
      <p:sp>
        <p:nvSpPr>
          <p:cNvPr id="43011" name="Rectangle 3"/>
          <p:cNvSpPr>
            <a:spLocks noGrp="1" noChangeArrowheads="1"/>
          </p:cNvSpPr>
          <p:nvPr>
            <p:ph type="body" idx="1"/>
          </p:nvPr>
        </p:nvSpPr>
        <p:spPr>
          <a:xfrm>
            <a:off x="1143000" y="1828800"/>
            <a:ext cx="4038600" cy="1905000"/>
          </a:xfrm>
        </p:spPr>
        <p:txBody>
          <a:bodyPr/>
          <a:lstStyle/>
          <a:p>
            <a:pPr>
              <a:lnSpc>
                <a:spcPct val="110000"/>
              </a:lnSpc>
            </a:pPr>
            <a:r>
              <a:rPr lang="en-US" sz="2400"/>
              <a:t>Number of nodes: 31,857</a:t>
            </a:r>
          </a:p>
          <a:p>
            <a:pPr>
              <a:lnSpc>
                <a:spcPct val="110000"/>
              </a:lnSpc>
            </a:pPr>
            <a:r>
              <a:rPr lang="en-US" sz="2400"/>
              <a:t>Number of elements: 38,892 (22,764 for S4R and 16,128 for C3D8)</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355C559-8313-4674-969B-59059F96FDA6}" type="slidenum">
              <a:rPr lang="en-US"/>
              <a:pPr/>
              <a:t>56</a:t>
            </a:fld>
            <a:endParaRPr lang="en-US"/>
          </a:p>
        </p:txBody>
      </p:sp>
      <p:sp>
        <p:nvSpPr>
          <p:cNvPr id="45058" name="Rectangle 2"/>
          <p:cNvSpPr>
            <a:spLocks noGrp="1" noChangeArrowheads="1"/>
          </p:cNvSpPr>
          <p:nvPr>
            <p:ph type="title"/>
          </p:nvPr>
        </p:nvSpPr>
        <p:spPr/>
        <p:txBody>
          <a:bodyPr/>
          <a:lstStyle/>
          <a:p>
            <a:r>
              <a:rPr lang="en-US" sz="4000"/>
              <a:t>L</a:t>
            </a:r>
            <a:r>
              <a:rPr lang="en-US"/>
              <a:t>INEAR </a:t>
            </a:r>
            <a:r>
              <a:rPr lang="en-US" sz="4000"/>
              <a:t>FEA</a:t>
            </a:r>
            <a:r>
              <a:rPr lang="en-US"/>
              <a:t> </a:t>
            </a:r>
            <a:r>
              <a:rPr lang="en-US" sz="4000"/>
              <a:t>R</a:t>
            </a:r>
            <a:r>
              <a:rPr lang="en-US"/>
              <a:t>ESULTS</a:t>
            </a:r>
            <a:br>
              <a:rPr lang="en-US"/>
            </a:br>
            <a:r>
              <a:rPr lang="en-US"/>
              <a:t>(FLEXURE – 1)</a:t>
            </a:r>
          </a:p>
        </p:txBody>
      </p:sp>
      <p:sp>
        <p:nvSpPr>
          <p:cNvPr id="45059" name="Rectangle 3"/>
          <p:cNvSpPr>
            <a:spLocks noGrp="1" noChangeArrowheads="1"/>
          </p:cNvSpPr>
          <p:nvPr>
            <p:ph type="body" idx="1"/>
          </p:nvPr>
        </p:nvSpPr>
        <p:spPr>
          <a:xfrm>
            <a:off x="465138" y="1547813"/>
            <a:ext cx="2424112" cy="1855787"/>
          </a:xfrm>
        </p:spPr>
        <p:txBody>
          <a:bodyPr/>
          <a:lstStyle/>
          <a:p>
            <a:r>
              <a:rPr lang="en-US" sz="2400"/>
              <a:t>Stiffness was predicted by FEA within </a:t>
            </a:r>
            <a:r>
              <a:rPr lang="en-US" sz="2400">
                <a:solidFill>
                  <a:srgbClr val="FF0000"/>
                </a:solidFill>
              </a:rPr>
              <a:t>5%</a:t>
            </a:r>
            <a:r>
              <a:rPr lang="en-US" sz="2400"/>
              <a:t> error. </a:t>
            </a:r>
          </a:p>
        </p:txBody>
      </p:sp>
      <p:pic>
        <p:nvPicPr>
          <p:cNvPr id="45060" name="Picture 4"/>
          <p:cNvPicPr>
            <a:picLocks noChangeAspect="1" noChangeArrowheads="1"/>
          </p:cNvPicPr>
          <p:nvPr/>
        </p:nvPicPr>
        <p:blipFill>
          <a:blip r:embed="rId3"/>
          <a:srcRect l="1433" t="1669" r="1433" b="1669"/>
          <a:stretch>
            <a:fillRect/>
          </a:stretch>
        </p:blipFill>
        <p:spPr bwMode="auto">
          <a:xfrm>
            <a:off x="3095625" y="1365250"/>
            <a:ext cx="5621338" cy="4802188"/>
          </a:xfrm>
          <a:prstGeom prst="rect">
            <a:avLst/>
          </a:prstGeom>
          <a:noFill/>
          <a:ln w="9525">
            <a:noFill/>
            <a:miter lim="800000"/>
            <a:headEnd/>
            <a:tailEnd/>
          </a:ln>
          <a:effectLst/>
        </p:spPr>
      </p:pic>
      <p:pic>
        <p:nvPicPr>
          <p:cNvPr id="45061" name="Picture 5" descr="flex_elevation"/>
          <p:cNvPicPr>
            <a:picLocks noChangeAspect="1" noChangeArrowheads="1"/>
          </p:cNvPicPr>
          <p:nvPr/>
        </p:nvPicPr>
        <p:blipFill>
          <a:blip r:embed="rId4"/>
          <a:srcRect l="33987" t="26262" r="31836" b="59702"/>
          <a:stretch>
            <a:fillRect/>
          </a:stretch>
        </p:blipFill>
        <p:spPr bwMode="auto">
          <a:xfrm>
            <a:off x="741363" y="3702050"/>
            <a:ext cx="1992312" cy="1058863"/>
          </a:xfrm>
          <a:prstGeom prst="rect">
            <a:avLst/>
          </a:prstGeom>
          <a:noFill/>
        </p:spPr>
      </p:pic>
      <p:pic>
        <p:nvPicPr>
          <p:cNvPr id="45062" name="Picture 6" descr="flex_section"/>
          <p:cNvPicPr>
            <a:picLocks noChangeAspect="1" noChangeArrowheads="1"/>
          </p:cNvPicPr>
          <p:nvPr/>
        </p:nvPicPr>
        <p:blipFill>
          <a:blip r:embed="rId5"/>
          <a:srcRect l="38301" t="42020" r="39215" b="44849"/>
          <a:stretch>
            <a:fillRect/>
          </a:stretch>
        </p:blipFill>
        <p:spPr bwMode="auto">
          <a:xfrm>
            <a:off x="977900" y="4976813"/>
            <a:ext cx="1517650" cy="114617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861F2FC-D2F6-42AF-B067-2A6C0212477C}" type="slidenum">
              <a:rPr lang="en-US"/>
              <a:pPr/>
              <a:t>57</a:t>
            </a:fld>
            <a:endParaRPr lang="en-US"/>
          </a:p>
        </p:txBody>
      </p:sp>
      <p:sp>
        <p:nvSpPr>
          <p:cNvPr id="46082" name="Rectangle 2"/>
          <p:cNvSpPr>
            <a:spLocks noGrp="1" noChangeArrowheads="1"/>
          </p:cNvSpPr>
          <p:nvPr>
            <p:ph type="title"/>
          </p:nvPr>
        </p:nvSpPr>
        <p:spPr/>
        <p:txBody>
          <a:bodyPr/>
          <a:lstStyle/>
          <a:p>
            <a:r>
              <a:rPr lang="en-US" sz="4000"/>
              <a:t>L</a:t>
            </a:r>
            <a:r>
              <a:rPr lang="en-US"/>
              <a:t>INEAR </a:t>
            </a:r>
            <a:r>
              <a:rPr lang="en-US" sz="4000"/>
              <a:t>FEA</a:t>
            </a:r>
            <a:r>
              <a:rPr lang="en-US"/>
              <a:t> </a:t>
            </a:r>
            <a:r>
              <a:rPr lang="en-US" sz="4000"/>
              <a:t>R</a:t>
            </a:r>
            <a:r>
              <a:rPr lang="en-US"/>
              <a:t>ESULTS </a:t>
            </a:r>
            <a:br>
              <a:rPr lang="en-US"/>
            </a:br>
            <a:r>
              <a:rPr lang="en-US"/>
              <a:t>(FLEXURE – 2)</a:t>
            </a:r>
          </a:p>
        </p:txBody>
      </p:sp>
      <p:pic>
        <p:nvPicPr>
          <p:cNvPr id="46089" name="Picture 9"/>
          <p:cNvPicPr>
            <a:picLocks noChangeAspect="1" noChangeArrowheads="1"/>
          </p:cNvPicPr>
          <p:nvPr/>
        </p:nvPicPr>
        <p:blipFill>
          <a:blip r:embed="rId3"/>
          <a:srcRect l="1338" t="5008" r="1338" b="1669"/>
          <a:stretch>
            <a:fillRect/>
          </a:stretch>
        </p:blipFill>
        <p:spPr bwMode="auto">
          <a:xfrm>
            <a:off x="4649788" y="1933575"/>
            <a:ext cx="4341812" cy="3335338"/>
          </a:xfrm>
          <a:prstGeom prst="rect">
            <a:avLst/>
          </a:prstGeom>
          <a:noFill/>
          <a:ln w="9525">
            <a:noFill/>
            <a:miter lim="800000"/>
            <a:headEnd/>
            <a:tailEnd/>
          </a:ln>
          <a:effectLst/>
        </p:spPr>
      </p:pic>
      <p:pic>
        <p:nvPicPr>
          <p:cNvPr id="46090" name="Picture 10"/>
          <p:cNvPicPr>
            <a:picLocks noChangeAspect="1" noChangeArrowheads="1"/>
          </p:cNvPicPr>
          <p:nvPr/>
        </p:nvPicPr>
        <p:blipFill>
          <a:blip r:embed="rId4"/>
          <a:srcRect l="1338" t="5008" r="1338" b="1669"/>
          <a:stretch>
            <a:fillRect/>
          </a:stretch>
        </p:blipFill>
        <p:spPr bwMode="auto">
          <a:xfrm>
            <a:off x="192088" y="1933575"/>
            <a:ext cx="4341812" cy="3333750"/>
          </a:xfrm>
          <a:prstGeom prst="rect">
            <a:avLst/>
          </a:prstGeom>
          <a:noFill/>
          <a:ln w="9525">
            <a:noFill/>
            <a:miter lim="800000"/>
            <a:headEnd/>
            <a:tailEnd/>
          </a:ln>
          <a:effectLst/>
        </p:spPr>
      </p:pic>
      <p:sp>
        <p:nvSpPr>
          <p:cNvPr id="46091" name="Text Box 11"/>
          <p:cNvSpPr txBox="1">
            <a:spLocks noChangeArrowheads="1"/>
          </p:cNvSpPr>
          <p:nvPr/>
        </p:nvSpPr>
        <p:spPr bwMode="auto">
          <a:xfrm>
            <a:off x="1335088" y="5400675"/>
            <a:ext cx="1903412" cy="396875"/>
          </a:xfrm>
          <a:prstGeom prst="rect">
            <a:avLst/>
          </a:prstGeom>
          <a:noFill/>
          <a:ln w="9525">
            <a:noFill/>
            <a:miter lim="800000"/>
            <a:headEnd/>
            <a:tailEnd/>
          </a:ln>
          <a:effectLst/>
        </p:spPr>
        <p:txBody>
          <a:bodyPr wrap="none">
            <a:spAutoFit/>
          </a:bodyPr>
          <a:lstStyle/>
          <a:p>
            <a:r>
              <a:rPr lang="en-US" sz="2000">
                <a:solidFill>
                  <a:srgbClr val="000066"/>
                </a:solidFill>
                <a:latin typeface="Arial" charset="0"/>
              </a:rPr>
              <a:t>(a) Top surface</a:t>
            </a:r>
          </a:p>
        </p:txBody>
      </p:sp>
      <p:sp>
        <p:nvSpPr>
          <p:cNvPr id="46092" name="Text Box 12"/>
          <p:cNvSpPr txBox="1">
            <a:spLocks noChangeArrowheads="1"/>
          </p:cNvSpPr>
          <p:nvPr/>
        </p:nvSpPr>
        <p:spPr bwMode="auto">
          <a:xfrm>
            <a:off x="5657850" y="5400675"/>
            <a:ext cx="2268538" cy="396875"/>
          </a:xfrm>
          <a:prstGeom prst="rect">
            <a:avLst/>
          </a:prstGeom>
          <a:noFill/>
          <a:ln w="9525">
            <a:noFill/>
            <a:miter lim="800000"/>
            <a:headEnd/>
            <a:tailEnd/>
          </a:ln>
          <a:effectLst/>
        </p:spPr>
        <p:txBody>
          <a:bodyPr wrap="none">
            <a:spAutoFit/>
          </a:bodyPr>
          <a:lstStyle/>
          <a:p>
            <a:r>
              <a:rPr lang="en-US" sz="2000">
                <a:solidFill>
                  <a:srgbClr val="000066"/>
                </a:solidFill>
                <a:latin typeface="Arial" charset="0"/>
              </a:rPr>
              <a:t>(b) Bottom surface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B95E0D69-913E-462A-A927-B42C60AAA3B8}" type="slidenum">
              <a:rPr lang="en-US"/>
              <a:pPr/>
              <a:t>58</a:t>
            </a:fld>
            <a:endParaRPr lang="en-US"/>
          </a:p>
        </p:txBody>
      </p:sp>
      <p:sp>
        <p:nvSpPr>
          <p:cNvPr id="62466" name="Rectangle 2"/>
          <p:cNvSpPr>
            <a:spLocks noGrp="1" noChangeArrowheads="1"/>
          </p:cNvSpPr>
          <p:nvPr>
            <p:ph type="title"/>
          </p:nvPr>
        </p:nvSpPr>
        <p:spPr/>
        <p:txBody>
          <a:bodyPr/>
          <a:lstStyle/>
          <a:p>
            <a:r>
              <a:rPr lang="en-US" sz="4000"/>
              <a:t>L</a:t>
            </a:r>
            <a:r>
              <a:rPr lang="en-US"/>
              <a:t>INEAR </a:t>
            </a:r>
            <a:r>
              <a:rPr lang="en-US" sz="4000"/>
              <a:t>FEA</a:t>
            </a:r>
            <a:r>
              <a:rPr lang="en-US"/>
              <a:t> </a:t>
            </a:r>
            <a:r>
              <a:rPr lang="en-US" sz="4000"/>
              <a:t>R</a:t>
            </a:r>
            <a:r>
              <a:rPr lang="en-US"/>
              <a:t>ESULTS</a:t>
            </a:r>
            <a:br>
              <a:rPr lang="en-US"/>
            </a:br>
            <a:r>
              <a:rPr lang="en-US"/>
              <a:t>(FLEXURE – 3)</a:t>
            </a:r>
          </a:p>
        </p:txBody>
      </p:sp>
      <p:pic>
        <p:nvPicPr>
          <p:cNvPr id="62470" name="Picture 6"/>
          <p:cNvPicPr>
            <a:picLocks noChangeAspect="1" noChangeArrowheads="1"/>
          </p:cNvPicPr>
          <p:nvPr/>
        </p:nvPicPr>
        <p:blipFill>
          <a:blip r:embed="rId3"/>
          <a:srcRect l="2675" t="3339" r="6688" b="3339"/>
          <a:stretch>
            <a:fillRect/>
          </a:stretch>
        </p:blipFill>
        <p:spPr bwMode="auto">
          <a:xfrm>
            <a:off x="4638675" y="1814513"/>
            <a:ext cx="4341813" cy="3581400"/>
          </a:xfrm>
          <a:prstGeom prst="rect">
            <a:avLst/>
          </a:prstGeom>
          <a:noFill/>
          <a:ln w="9525">
            <a:noFill/>
            <a:miter lim="800000"/>
            <a:headEnd/>
            <a:tailEnd/>
          </a:ln>
          <a:effectLst/>
        </p:spPr>
      </p:pic>
      <p:pic>
        <p:nvPicPr>
          <p:cNvPr id="62471" name="Picture 7"/>
          <p:cNvPicPr>
            <a:picLocks noChangeAspect="1" noChangeArrowheads="1"/>
          </p:cNvPicPr>
          <p:nvPr/>
        </p:nvPicPr>
        <p:blipFill>
          <a:blip r:embed="rId4"/>
          <a:srcRect l="2675" t="3339" r="6688" b="3339"/>
          <a:stretch>
            <a:fillRect/>
          </a:stretch>
        </p:blipFill>
        <p:spPr bwMode="auto">
          <a:xfrm>
            <a:off x="187325" y="1814513"/>
            <a:ext cx="4341813" cy="3581400"/>
          </a:xfrm>
          <a:prstGeom prst="rect">
            <a:avLst/>
          </a:prstGeom>
          <a:noFill/>
          <a:ln w="9525">
            <a:noFill/>
            <a:miter lim="800000"/>
            <a:headEnd/>
            <a:tailEnd/>
          </a:ln>
          <a:effectLst/>
        </p:spPr>
      </p:pic>
      <p:sp>
        <p:nvSpPr>
          <p:cNvPr id="62472" name="Text Box 8"/>
          <p:cNvSpPr txBox="1">
            <a:spLocks noChangeArrowheads="1"/>
          </p:cNvSpPr>
          <p:nvPr/>
        </p:nvSpPr>
        <p:spPr bwMode="auto">
          <a:xfrm>
            <a:off x="1049338" y="5478463"/>
            <a:ext cx="2973387" cy="701675"/>
          </a:xfrm>
          <a:prstGeom prst="rect">
            <a:avLst/>
          </a:prstGeom>
          <a:noFill/>
          <a:ln w="9525">
            <a:noFill/>
            <a:miter lim="800000"/>
            <a:headEnd/>
            <a:tailEnd/>
          </a:ln>
          <a:effectLst/>
        </p:spPr>
        <p:txBody>
          <a:bodyPr wrap="none">
            <a:spAutoFit/>
          </a:bodyPr>
          <a:lstStyle/>
          <a:p>
            <a:pPr marL="457200" indent="-457200">
              <a:buFontTx/>
              <a:buAutoNum type="alphaLcParenBoth"/>
            </a:pPr>
            <a:r>
              <a:rPr lang="en-US" sz="2000">
                <a:solidFill>
                  <a:srgbClr val="000066"/>
                </a:solidFill>
                <a:latin typeface="Arial" charset="0"/>
              </a:rPr>
              <a:t>Bottom surface</a:t>
            </a:r>
          </a:p>
          <a:p>
            <a:pPr marL="457200" indent="-457200"/>
            <a:r>
              <a:rPr lang="en-US" sz="2000">
                <a:solidFill>
                  <a:srgbClr val="000066"/>
                </a:solidFill>
                <a:latin typeface="Arial" charset="0"/>
              </a:rPr>
              <a:t>       along the center-line</a:t>
            </a:r>
          </a:p>
        </p:txBody>
      </p:sp>
      <p:sp>
        <p:nvSpPr>
          <p:cNvPr id="62473" name="Text Box 9"/>
          <p:cNvSpPr txBox="1">
            <a:spLocks noChangeArrowheads="1"/>
          </p:cNvSpPr>
          <p:nvPr/>
        </p:nvSpPr>
        <p:spPr bwMode="auto">
          <a:xfrm>
            <a:off x="5386388" y="5478463"/>
            <a:ext cx="3300412" cy="396875"/>
          </a:xfrm>
          <a:prstGeom prst="rect">
            <a:avLst/>
          </a:prstGeom>
          <a:noFill/>
          <a:ln w="9525">
            <a:noFill/>
            <a:miter lim="800000"/>
            <a:headEnd/>
            <a:tailEnd/>
          </a:ln>
          <a:effectLst/>
        </p:spPr>
        <p:txBody>
          <a:bodyPr wrap="none">
            <a:spAutoFit/>
          </a:bodyPr>
          <a:lstStyle/>
          <a:p>
            <a:r>
              <a:rPr lang="en-US" sz="2000">
                <a:solidFill>
                  <a:srgbClr val="000066"/>
                </a:solidFill>
                <a:latin typeface="Arial" charset="0"/>
              </a:rPr>
              <a:t>(b) Exterior web over height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03D5F4AF-4323-489B-AE8A-8EC6DAE17563}" type="slidenum">
              <a:rPr lang="en-US"/>
              <a:pPr/>
              <a:t>59</a:t>
            </a:fld>
            <a:endParaRPr lang="en-US"/>
          </a:p>
        </p:txBody>
      </p:sp>
      <p:pic>
        <p:nvPicPr>
          <p:cNvPr id="44036" name="Picture 4" descr="new_nl_fem"/>
          <p:cNvPicPr>
            <a:picLocks noChangeAspect="1" noChangeArrowheads="1"/>
          </p:cNvPicPr>
          <p:nvPr/>
        </p:nvPicPr>
        <p:blipFill>
          <a:blip r:embed="rId3"/>
          <a:srcRect l="8060" t="9799" r="8060" b="9799"/>
          <a:stretch>
            <a:fillRect/>
          </a:stretch>
        </p:blipFill>
        <p:spPr bwMode="auto">
          <a:xfrm>
            <a:off x="3365500" y="2279650"/>
            <a:ext cx="5548313" cy="3663950"/>
          </a:xfrm>
          <a:prstGeom prst="rect">
            <a:avLst/>
          </a:prstGeom>
          <a:noFill/>
        </p:spPr>
      </p:pic>
      <p:sp>
        <p:nvSpPr>
          <p:cNvPr id="44034" name="Rectangle 2"/>
          <p:cNvSpPr>
            <a:spLocks noGrp="1" noChangeArrowheads="1"/>
          </p:cNvSpPr>
          <p:nvPr>
            <p:ph type="title"/>
          </p:nvPr>
        </p:nvSpPr>
        <p:spPr/>
        <p:txBody>
          <a:bodyPr/>
          <a:lstStyle/>
          <a:p>
            <a:r>
              <a:rPr lang="en-US" sz="4000"/>
              <a:t>F</a:t>
            </a:r>
            <a:r>
              <a:rPr lang="en-US"/>
              <a:t>INITE </a:t>
            </a:r>
            <a:r>
              <a:rPr lang="en-US" sz="4000"/>
              <a:t>E</a:t>
            </a:r>
            <a:r>
              <a:rPr lang="en-US"/>
              <a:t>LEMENT </a:t>
            </a:r>
            <a:r>
              <a:rPr lang="en-US" sz="4000"/>
              <a:t>D</a:t>
            </a:r>
            <a:r>
              <a:rPr lang="en-US"/>
              <a:t>ISCRETIZATION (NONLINEAR ANALYSIS)</a:t>
            </a:r>
          </a:p>
        </p:txBody>
      </p:sp>
      <p:sp>
        <p:nvSpPr>
          <p:cNvPr id="44035" name="Rectangle 3"/>
          <p:cNvSpPr>
            <a:spLocks noGrp="1" noChangeArrowheads="1"/>
          </p:cNvSpPr>
          <p:nvPr>
            <p:ph type="body" idx="1"/>
          </p:nvPr>
        </p:nvSpPr>
        <p:spPr>
          <a:xfrm>
            <a:off x="685800" y="1524000"/>
            <a:ext cx="2819400" cy="533400"/>
          </a:xfrm>
        </p:spPr>
        <p:txBody>
          <a:bodyPr/>
          <a:lstStyle/>
          <a:p>
            <a:r>
              <a:rPr lang="en-US" sz="2400"/>
              <a:t>A quarter model</a:t>
            </a:r>
          </a:p>
        </p:txBody>
      </p:sp>
      <p:sp>
        <p:nvSpPr>
          <p:cNvPr id="44043" name="AutoShape 11"/>
          <p:cNvSpPr>
            <a:spLocks noChangeArrowheads="1"/>
          </p:cNvSpPr>
          <p:nvPr/>
        </p:nvSpPr>
        <p:spPr bwMode="auto">
          <a:xfrm>
            <a:off x="2565400" y="3946525"/>
            <a:ext cx="1046163"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FF"/>
          </a:solidFill>
          <a:ln w="9525">
            <a:solidFill>
              <a:schemeClr val="tx1"/>
            </a:solidFill>
            <a:miter lim="800000"/>
            <a:headEnd/>
            <a:tailEnd/>
          </a:ln>
          <a:effectLst/>
        </p:spPr>
        <p:txBody>
          <a:bodyPr wrap="none" anchor="ctr"/>
          <a:lstStyle/>
          <a:p>
            <a:endParaRPr lang="en-US"/>
          </a:p>
        </p:txBody>
      </p:sp>
      <p:grpSp>
        <p:nvGrpSpPr>
          <p:cNvPr id="44053" name="Group 21"/>
          <p:cNvGrpSpPr>
            <a:grpSpLocks/>
          </p:cNvGrpSpPr>
          <p:nvPr/>
        </p:nvGrpSpPr>
        <p:grpSpPr bwMode="auto">
          <a:xfrm>
            <a:off x="1438275" y="2057400"/>
            <a:ext cx="1316038" cy="3524250"/>
            <a:chOff x="906" y="1296"/>
            <a:chExt cx="829" cy="2220"/>
          </a:xfrm>
        </p:grpSpPr>
        <p:grpSp>
          <p:nvGrpSpPr>
            <p:cNvPr id="44044" name="Group 12"/>
            <p:cNvGrpSpPr>
              <a:grpSpLocks/>
            </p:cNvGrpSpPr>
            <p:nvPr/>
          </p:nvGrpSpPr>
          <p:grpSpPr bwMode="auto">
            <a:xfrm>
              <a:off x="906" y="1296"/>
              <a:ext cx="829" cy="2220"/>
              <a:chOff x="624" y="1334"/>
              <a:chExt cx="829" cy="2220"/>
            </a:xfrm>
          </p:grpSpPr>
          <p:sp>
            <p:nvSpPr>
              <p:cNvPr id="44037" name="Rectangle 5"/>
              <p:cNvSpPr>
                <a:spLocks noChangeArrowheads="1"/>
              </p:cNvSpPr>
              <p:nvPr/>
            </p:nvSpPr>
            <p:spPr bwMode="auto">
              <a:xfrm>
                <a:off x="624" y="1824"/>
                <a:ext cx="345" cy="1612"/>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44038" name="Rectangle 6"/>
              <p:cNvSpPr>
                <a:spLocks noChangeArrowheads="1"/>
              </p:cNvSpPr>
              <p:nvPr/>
            </p:nvSpPr>
            <p:spPr bwMode="auto">
              <a:xfrm>
                <a:off x="624" y="2630"/>
                <a:ext cx="173" cy="806"/>
              </a:xfrm>
              <a:prstGeom prst="rect">
                <a:avLst/>
              </a:prstGeom>
              <a:solidFill>
                <a:srgbClr val="FF99FF"/>
              </a:solidFill>
              <a:ln w="9525">
                <a:solidFill>
                  <a:schemeClr val="tx1"/>
                </a:solidFill>
                <a:miter lim="800000"/>
                <a:headEnd/>
                <a:tailEnd/>
              </a:ln>
              <a:effectLst/>
            </p:spPr>
            <p:txBody>
              <a:bodyPr wrap="none" anchor="ctr"/>
              <a:lstStyle/>
              <a:p>
                <a:endParaRPr lang="en-US"/>
              </a:p>
            </p:txBody>
          </p:sp>
          <p:sp>
            <p:nvSpPr>
              <p:cNvPr id="44039" name="Line 7"/>
              <p:cNvSpPr>
                <a:spLocks noChangeShapeType="1"/>
              </p:cNvSpPr>
              <p:nvPr/>
            </p:nvSpPr>
            <p:spPr bwMode="auto">
              <a:xfrm>
                <a:off x="797" y="3436"/>
                <a:ext cx="451" cy="0"/>
              </a:xfrm>
              <a:prstGeom prst="line">
                <a:avLst/>
              </a:prstGeom>
              <a:noFill/>
              <a:ln w="9525">
                <a:solidFill>
                  <a:schemeClr val="tx1"/>
                </a:solidFill>
                <a:round/>
                <a:headEnd/>
                <a:tailEnd type="triangle" w="med" len="med"/>
              </a:ln>
              <a:effectLst/>
            </p:spPr>
            <p:txBody>
              <a:bodyPr/>
              <a:lstStyle/>
              <a:p>
                <a:endParaRPr lang="en-US"/>
              </a:p>
            </p:txBody>
          </p:sp>
          <p:sp>
            <p:nvSpPr>
              <p:cNvPr id="44040" name="Line 8"/>
              <p:cNvSpPr>
                <a:spLocks noChangeShapeType="1"/>
              </p:cNvSpPr>
              <p:nvPr/>
            </p:nvSpPr>
            <p:spPr bwMode="auto">
              <a:xfrm flipV="1">
                <a:off x="797" y="1584"/>
                <a:ext cx="0" cy="1852"/>
              </a:xfrm>
              <a:prstGeom prst="line">
                <a:avLst/>
              </a:prstGeom>
              <a:noFill/>
              <a:ln w="9525">
                <a:solidFill>
                  <a:schemeClr val="tx1"/>
                </a:solidFill>
                <a:round/>
                <a:headEnd/>
                <a:tailEnd type="triangle" w="med" len="med"/>
              </a:ln>
              <a:effectLst/>
            </p:spPr>
            <p:txBody>
              <a:bodyPr/>
              <a:lstStyle/>
              <a:p>
                <a:endParaRPr lang="en-US"/>
              </a:p>
            </p:txBody>
          </p:sp>
          <p:sp>
            <p:nvSpPr>
              <p:cNvPr id="44041" name="Text Box 9"/>
              <p:cNvSpPr txBox="1">
                <a:spLocks noChangeArrowheads="1"/>
              </p:cNvSpPr>
              <p:nvPr/>
            </p:nvSpPr>
            <p:spPr bwMode="auto">
              <a:xfrm>
                <a:off x="1248" y="3304"/>
                <a:ext cx="205" cy="250"/>
              </a:xfrm>
              <a:prstGeom prst="rect">
                <a:avLst/>
              </a:prstGeom>
              <a:noFill/>
              <a:ln w="9525">
                <a:noFill/>
                <a:miter lim="800000"/>
                <a:headEnd/>
                <a:tailEnd/>
              </a:ln>
              <a:effectLst/>
            </p:spPr>
            <p:txBody>
              <a:bodyPr wrap="none">
                <a:spAutoFit/>
              </a:bodyPr>
              <a:lstStyle/>
              <a:p>
                <a:r>
                  <a:rPr lang="en-US" sz="2000" b="1">
                    <a:latin typeface="Arial" charset="0"/>
                  </a:rPr>
                  <a:t>x</a:t>
                </a:r>
              </a:p>
            </p:txBody>
          </p:sp>
          <p:sp>
            <p:nvSpPr>
              <p:cNvPr id="44042" name="Text Box 10"/>
              <p:cNvSpPr txBox="1">
                <a:spLocks noChangeArrowheads="1"/>
              </p:cNvSpPr>
              <p:nvPr/>
            </p:nvSpPr>
            <p:spPr bwMode="auto">
              <a:xfrm>
                <a:off x="694" y="1334"/>
                <a:ext cx="205" cy="250"/>
              </a:xfrm>
              <a:prstGeom prst="rect">
                <a:avLst/>
              </a:prstGeom>
              <a:noFill/>
              <a:ln w="9525">
                <a:noFill/>
                <a:miter lim="800000"/>
                <a:headEnd/>
                <a:tailEnd/>
              </a:ln>
              <a:effectLst/>
            </p:spPr>
            <p:txBody>
              <a:bodyPr wrap="none">
                <a:spAutoFit/>
              </a:bodyPr>
              <a:lstStyle/>
              <a:p>
                <a:r>
                  <a:rPr lang="en-US" sz="2000" b="1">
                    <a:latin typeface="Arial" charset="0"/>
                  </a:rPr>
                  <a:t>y</a:t>
                </a:r>
              </a:p>
            </p:txBody>
          </p:sp>
        </p:grpSp>
        <p:grpSp>
          <p:nvGrpSpPr>
            <p:cNvPr id="44052" name="Group 20"/>
            <p:cNvGrpSpPr>
              <a:grpSpLocks/>
            </p:cNvGrpSpPr>
            <p:nvPr/>
          </p:nvGrpSpPr>
          <p:grpSpPr bwMode="auto">
            <a:xfrm>
              <a:off x="1001" y="2525"/>
              <a:ext cx="151" cy="129"/>
              <a:chOff x="1001" y="2525"/>
              <a:chExt cx="151" cy="129"/>
            </a:xfrm>
          </p:grpSpPr>
          <p:sp>
            <p:nvSpPr>
              <p:cNvPr id="44047" name="Rectangle 15"/>
              <p:cNvSpPr>
                <a:spLocks noChangeArrowheads="1"/>
              </p:cNvSpPr>
              <p:nvPr/>
            </p:nvSpPr>
            <p:spPr bwMode="auto">
              <a:xfrm>
                <a:off x="1001" y="2525"/>
                <a:ext cx="17" cy="35"/>
              </a:xfrm>
              <a:prstGeom prst="rect">
                <a:avLst/>
              </a:prstGeom>
              <a:solidFill>
                <a:schemeClr val="bg2"/>
              </a:solidFill>
              <a:ln w="9525">
                <a:solidFill>
                  <a:schemeClr val="bg2"/>
                </a:solidFill>
                <a:miter lim="800000"/>
                <a:headEnd/>
                <a:tailEnd/>
              </a:ln>
              <a:effectLst/>
            </p:spPr>
            <p:txBody>
              <a:bodyPr wrap="none" anchor="ctr"/>
              <a:lstStyle/>
              <a:p>
                <a:endParaRPr lang="en-US"/>
              </a:p>
            </p:txBody>
          </p:sp>
          <p:sp>
            <p:nvSpPr>
              <p:cNvPr id="44048" name="Rectangle 16"/>
              <p:cNvSpPr>
                <a:spLocks noChangeArrowheads="1"/>
              </p:cNvSpPr>
              <p:nvPr/>
            </p:nvSpPr>
            <p:spPr bwMode="auto">
              <a:xfrm>
                <a:off x="1135" y="2525"/>
                <a:ext cx="17" cy="35"/>
              </a:xfrm>
              <a:prstGeom prst="rect">
                <a:avLst/>
              </a:prstGeom>
              <a:solidFill>
                <a:schemeClr val="bg2"/>
              </a:solidFill>
              <a:ln w="9525">
                <a:solidFill>
                  <a:schemeClr val="bg2"/>
                </a:solidFill>
                <a:miter lim="800000"/>
                <a:headEnd/>
                <a:tailEnd/>
              </a:ln>
              <a:effectLst/>
            </p:spPr>
            <p:txBody>
              <a:bodyPr wrap="none" anchor="ctr"/>
              <a:lstStyle/>
              <a:p>
                <a:endParaRPr lang="en-US"/>
              </a:p>
            </p:txBody>
          </p:sp>
          <p:sp>
            <p:nvSpPr>
              <p:cNvPr id="44050" name="Rectangle 18"/>
              <p:cNvSpPr>
                <a:spLocks noChangeArrowheads="1"/>
              </p:cNvSpPr>
              <p:nvPr/>
            </p:nvSpPr>
            <p:spPr bwMode="auto">
              <a:xfrm>
                <a:off x="1001" y="2619"/>
                <a:ext cx="17" cy="3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44051" name="Rectangle 19"/>
              <p:cNvSpPr>
                <a:spLocks noChangeArrowheads="1"/>
              </p:cNvSpPr>
              <p:nvPr/>
            </p:nvSpPr>
            <p:spPr bwMode="auto">
              <a:xfrm>
                <a:off x="1135" y="2619"/>
                <a:ext cx="17" cy="35"/>
              </a:xfrm>
              <a:prstGeom prst="rect">
                <a:avLst/>
              </a:prstGeom>
              <a:solidFill>
                <a:schemeClr val="bg2"/>
              </a:solidFill>
              <a:ln w="9525">
                <a:solidFill>
                  <a:schemeClr val="bg2"/>
                </a:solidFill>
                <a:miter lim="800000"/>
                <a:headEnd/>
                <a:tailEnd/>
              </a:ln>
              <a:effectLst/>
            </p:spPr>
            <p:txBody>
              <a:bodyPr wrap="none" anchor="ctr"/>
              <a:lstStyle/>
              <a:p>
                <a:endParaRPr lang="en-US"/>
              </a:p>
            </p:txBody>
          </p:sp>
        </p:grpSp>
      </p:grpSp>
      <p:sp>
        <p:nvSpPr>
          <p:cNvPr id="44054" name="Line 22"/>
          <p:cNvSpPr>
            <a:spLocks noChangeShapeType="1"/>
          </p:cNvSpPr>
          <p:nvPr/>
        </p:nvSpPr>
        <p:spPr bwMode="auto">
          <a:xfrm flipV="1">
            <a:off x="1204913" y="4225925"/>
            <a:ext cx="361950" cy="276225"/>
          </a:xfrm>
          <a:prstGeom prst="line">
            <a:avLst/>
          </a:prstGeom>
          <a:noFill/>
          <a:ln w="19050">
            <a:solidFill>
              <a:srgbClr val="000066"/>
            </a:solidFill>
            <a:round/>
            <a:headEnd/>
            <a:tailEnd type="triangle" w="med" len="med"/>
          </a:ln>
          <a:effectLst/>
        </p:spPr>
        <p:txBody>
          <a:bodyPr/>
          <a:lstStyle/>
          <a:p>
            <a:endParaRPr lang="en-US"/>
          </a:p>
        </p:txBody>
      </p:sp>
      <p:sp>
        <p:nvSpPr>
          <p:cNvPr id="44055" name="Text Box 23"/>
          <p:cNvSpPr txBox="1">
            <a:spLocks noChangeArrowheads="1"/>
          </p:cNvSpPr>
          <p:nvPr/>
        </p:nvSpPr>
        <p:spPr bwMode="auto">
          <a:xfrm>
            <a:off x="388938" y="4429125"/>
            <a:ext cx="1073150" cy="641350"/>
          </a:xfrm>
          <a:prstGeom prst="rect">
            <a:avLst/>
          </a:prstGeom>
          <a:noFill/>
          <a:ln w="9525">
            <a:noFill/>
            <a:miter lim="800000"/>
            <a:headEnd/>
            <a:tailEnd/>
          </a:ln>
          <a:effectLst/>
        </p:spPr>
        <p:txBody>
          <a:bodyPr wrap="none">
            <a:spAutoFit/>
          </a:bodyPr>
          <a:lstStyle/>
          <a:p>
            <a:r>
              <a:rPr lang="en-US" sz="1800" b="1" i="1">
                <a:solidFill>
                  <a:srgbClr val="000066"/>
                </a:solidFill>
                <a:latin typeface="Arial" charset="0"/>
              </a:rPr>
              <a:t>Loading</a:t>
            </a:r>
          </a:p>
          <a:p>
            <a:r>
              <a:rPr lang="en-US" sz="1800" b="1" i="1">
                <a:solidFill>
                  <a:srgbClr val="000066"/>
                </a:solidFill>
                <a:latin typeface="Arial" charset="0"/>
              </a:rPr>
              <a:t>point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018439E-4BE8-4E8A-BC3B-E7AB70CA73D4}" type="slidenum">
              <a:rPr lang="en-US"/>
              <a:pPr/>
              <a:t>6</a:t>
            </a:fld>
            <a:endParaRPr lang="en-US"/>
          </a:p>
        </p:txBody>
      </p:sp>
      <p:sp>
        <p:nvSpPr>
          <p:cNvPr id="234498" name="Rectangle 2"/>
          <p:cNvSpPr>
            <a:spLocks noGrp="1" noChangeArrowheads="1"/>
          </p:cNvSpPr>
          <p:nvPr>
            <p:ph type="title"/>
          </p:nvPr>
        </p:nvSpPr>
        <p:spPr/>
        <p:txBody>
          <a:bodyPr/>
          <a:lstStyle/>
          <a:p>
            <a:r>
              <a:rPr lang="en-US"/>
              <a:t>Reinforcement (cont’d)</a:t>
            </a:r>
          </a:p>
        </p:txBody>
      </p:sp>
      <p:sp>
        <p:nvSpPr>
          <p:cNvPr id="234499" name="Rectangle 3"/>
          <p:cNvSpPr>
            <a:spLocks noGrp="1" noChangeArrowheads="1"/>
          </p:cNvSpPr>
          <p:nvPr>
            <p:ph type="body" idx="1"/>
          </p:nvPr>
        </p:nvSpPr>
        <p:spPr>
          <a:xfrm>
            <a:off x="685800" y="1244600"/>
            <a:ext cx="7772400" cy="4851400"/>
          </a:xfrm>
        </p:spPr>
        <p:txBody>
          <a:bodyPr/>
          <a:lstStyle/>
          <a:p>
            <a:pPr>
              <a:lnSpc>
                <a:spcPct val="100000"/>
              </a:lnSpc>
            </a:pPr>
            <a:r>
              <a:rPr lang="en-US" sz="1900"/>
              <a:t>Glass (E-, S-, C-glass fibers)</a:t>
            </a:r>
            <a:br>
              <a:rPr lang="en-US" sz="1900"/>
            </a:br>
            <a:r>
              <a:rPr lang="en-US" sz="1500" i="1">
                <a:solidFill>
                  <a:srgbClr val="003399"/>
                </a:solidFill>
              </a:rPr>
              <a:t>E-glass: Young’s modulus ~ 72 GPa,  </a:t>
            </a:r>
            <a:br>
              <a:rPr lang="en-US" sz="1500" i="1">
                <a:solidFill>
                  <a:srgbClr val="003399"/>
                </a:solidFill>
              </a:rPr>
            </a:br>
            <a:r>
              <a:rPr lang="el-GR" sz="1500" i="1">
                <a:solidFill>
                  <a:srgbClr val="003399"/>
                </a:solidFill>
                <a:cs typeface="Arial" charset="0"/>
              </a:rPr>
              <a:t>σ</a:t>
            </a:r>
            <a:r>
              <a:rPr lang="en-US" sz="1500" i="1">
                <a:solidFill>
                  <a:srgbClr val="003399"/>
                </a:solidFill>
                <a:cs typeface="Arial" charset="0"/>
              </a:rPr>
              <a:t>u=3450 MPa    (</a:t>
            </a:r>
            <a:r>
              <a:rPr lang="en-US" sz="1500" i="1">
                <a:solidFill>
                  <a:srgbClr val="FF9900"/>
                </a:solidFill>
                <a:cs typeface="Arial" charset="0"/>
              </a:rPr>
              <a:t>500 ksi</a:t>
            </a:r>
            <a:r>
              <a:rPr lang="en-US" sz="1500" i="1">
                <a:solidFill>
                  <a:srgbClr val="003399"/>
                </a:solidFill>
              </a:rPr>
              <a:t> ), 		Strain to failure 	1-2%</a:t>
            </a:r>
          </a:p>
          <a:p>
            <a:pPr>
              <a:lnSpc>
                <a:spcPct val="100000"/>
              </a:lnSpc>
            </a:pPr>
            <a:r>
              <a:rPr lang="en-US" sz="1900"/>
              <a:t>Carbon </a:t>
            </a:r>
            <a:br>
              <a:rPr lang="en-US" sz="1900"/>
            </a:br>
            <a:r>
              <a:rPr lang="en-US" sz="1500" i="1">
                <a:solidFill>
                  <a:srgbClr val="003399"/>
                </a:solidFill>
              </a:rPr>
              <a:t>E</a:t>
            </a:r>
            <a:r>
              <a:rPr lang="en-US" sz="1500" i="1" baseline="-26000">
                <a:solidFill>
                  <a:srgbClr val="003399"/>
                </a:solidFill>
              </a:rPr>
              <a:t>L</a:t>
            </a:r>
            <a:r>
              <a:rPr lang="en-US" sz="1500" i="1">
                <a:solidFill>
                  <a:srgbClr val="003399"/>
                </a:solidFill>
              </a:rPr>
              <a:t>:250-517 GPa, E</a:t>
            </a:r>
            <a:r>
              <a:rPr lang="en-US" sz="1500" i="1" baseline="-32000">
                <a:solidFill>
                  <a:srgbClr val="003399"/>
                </a:solidFill>
              </a:rPr>
              <a:t>T</a:t>
            </a:r>
            <a:r>
              <a:rPr lang="en-US" sz="1500" i="1">
                <a:solidFill>
                  <a:srgbClr val="003399"/>
                </a:solidFill>
              </a:rPr>
              <a:t>=12-20 GPa</a:t>
            </a:r>
            <a:br>
              <a:rPr lang="en-US" sz="1500" i="1">
                <a:solidFill>
                  <a:srgbClr val="003399"/>
                </a:solidFill>
              </a:rPr>
            </a:br>
            <a:r>
              <a:rPr lang="el-GR" sz="1500" i="1">
                <a:solidFill>
                  <a:srgbClr val="003399"/>
                </a:solidFill>
                <a:cs typeface="Arial" charset="0"/>
              </a:rPr>
              <a:t>σ</a:t>
            </a:r>
            <a:r>
              <a:rPr lang="en-US" sz="1500" i="1" baseline="-25000">
                <a:solidFill>
                  <a:srgbClr val="003399"/>
                </a:solidFill>
                <a:cs typeface="Arial" charset="0"/>
              </a:rPr>
              <a:t>u</a:t>
            </a:r>
            <a:r>
              <a:rPr lang="en-US" sz="1500" i="1">
                <a:solidFill>
                  <a:srgbClr val="003399"/>
                </a:solidFill>
                <a:cs typeface="Arial" charset="0"/>
              </a:rPr>
              <a:t>=2000-2900 MPa   (</a:t>
            </a:r>
            <a:r>
              <a:rPr lang="en-US" sz="1500" i="1">
                <a:solidFill>
                  <a:srgbClr val="FF9900"/>
                </a:solidFill>
                <a:cs typeface="Arial" charset="0"/>
              </a:rPr>
              <a:t>290-435 ksi</a:t>
            </a:r>
            <a:r>
              <a:rPr lang="en-US" sz="1500" i="1">
                <a:solidFill>
                  <a:srgbClr val="003399"/>
                </a:solidFill>
                <a:cs typeface="Arial" charset="0"/>
              </a:rPr>
              <a:t>),  	strain to failure	0.5-1%</a:t>
            </a:r>
            <a:endParaRPr lang="en-US" sz="1900" i="1">
              <a:solidFill>
                <a:srgbClr val="003399"/>
              </a:solidFill>
            </a:endParaRPr>
          </a:p>
          <a:p>
            <a:pPr>
              <a:lnSpc>
                <a:spcPct val="100000"/>
              </a:lnSpc>
            </a:pPr>
            <a:r>
              <a:rPr lang="en-US" sz="1900"/>
              <a:t>Kevlar, Spectra (organic)</a:t>
            </a:r>
            <a:br>
              <a:rPr lang="en-US" sz="1900"/>
            </a:br>
            <a:r>
              <a:rPr lang="en-US" sz="1900"/>
              <a:t> </a:t>
            </a:r>
            <a:r>
              <a:rPr lang="en-US" sz="1500" i="1">
                <a:solidFill>
                  <a:srgbClr val="003399"/>
                </a:solidFill>
              </a:rPr>
              <a:t>E: 62-131GPa</a:t>
            </a:r>
            <a:br>
              <a:rPr lang="en-US" sz="1500" i="1">
                <a:solidFill>
                  <a:srgbClr val="003399"/>
                </a:solidFill>
              </a:rPr>
            </a:br>
            <a:r>
              <a:rPr lang="en-US" sz="1500" i="1">
                <a:solidFill>
                  <a:srgbClr val="003399"/>
                </a:solidFill>
              </a:rPr>
              <a:t> </a:t>
            </a:r>
            <a:r>
              <a:rPr lang="el-GR" sz="1500" i="1">
                <a:solidFill>
                  <a:srgbClr val="003399"/>
                </a:solidFill>
                <a:cs typeface="Arial" charset="0"/>
              </a:rPr>
              <a:t>σ</a:t>
            </a:r>
            <a:r>
              <a:rPr lang="en-US" sz="1500" i="1" baseline="-25000">
                <a:solidFill>
                  <a:srgbClr val="003399"/>
                </a:solidFill>
                <a:cs typeface="Arial" charset="0"/>
              </a:rPr>
              <a:t>u</a:t>
            </a:r>
            <a:r>
              <a:rPr lang="en-US" sz="1500" i="1">
                <a:solidFill>
                  <a:srgbClr val="003399"/>
                </a:solidFill>
                <a:cs typeface="Arial" charset="0"/>
              </a:rPr>
              <a:t>=2500-3790 MPa (</a:t>
            </a:r>
            <a:r>
              <a:rPr lang="en-US" sz="1500" i="1">
                <a:solidFill>
                  <a:srgbClr val="FF9900"/>
                </a:solidFill>
                <a:cs typeface="Arial" charset="0"/>
              </a:rPr>
              <a:t>360-550 ksi</a:t>
            </a:r>
            <a:r>
              <a:rPr lang="en-US" sz="1500" i="1">
                <a:solidFill>
                  <a:srgbClr val="003399"/>
                </a:solidFill>
                <a:cs typeface="Arial" charset="0"/>
              </a:rPr>
              <a:t>),  	strain to failure	2-5%</a:t>
            </a:r>
            <a:endParaRPr lang="en-US" sz="1900" i="1">
              <a:solidFill>
                <a:srgbClr val="003399"/>
              </a:solidFill>
            </a:endParaRPr>
          </a:p>
          <a:p>
            <a:pPr>
              <a:lnSpc>
                <a:spcPct val="100000"/>
              </a:lnSpc>
            </a:pPr>
            <a:r>
              <a:rPr lang="en-US" sz="1900"/>
              <a:t>Ceramic fibers: high strength, stiffness and temperature stability</a:t>
            </a:r>
          </a:p>
          <a:p>
            <a:pPr lvl="1">
              <a:lnSpc>
                <a:spcPct val="90000"/>
              </a:lnSpc>
              <a:buFont typeface="Wingdings" pitchFamily="2" charset="2"/>
              <a:buChar char="Ø"/>
            </a:pPr>
            <a:r>
              <a:rPr lang="en-US" sz="1800"/>
              <a:t>Alumina (Al2O3)</a:t>
            </a:r>
            <a:br>
              <a:rPr lang="en-US" sz="1800"/>
            </a:br>
            <a:r>
              <a:rPr lang="en-US" sz="1400" i="1">
                <a:solidFill>
                  <a:srgbClr val="003399"/>
                </a:solidFill>
              </a:rPr>
              <a:t>E: 370 GPa</a:t>
            </a:r>
            <a:br>
              <a:rPr lang="en-US" sz="1400" i="1">
                <a:solidFill>
                  <a:srgbClr val="003399"/>
                </a:solidFill>
              </a:rPr>
            </a:br>
            <a:r>
              <a:rPr lang="el-GR" sz="1400" i="1">
                <a:solidFill>
                  <a:srgbClr val="003399"/>
                </a:solidFill>
                <a:cs typeface="Arial" charset="0"/>
              </a:rPr>
              <a:t>σ</a:t>
            </a:r>
            <a:r>
              <a:rPr lang="en-US" sz="1400" i="1" baseline="-25000">
                <a:solidFill>
                  <a:srgbClr val="003399"/>
                </a:solidFill>
                <a:cs typeface="Arial" charset="0"/>
              </a:rPr>
              <a:t>u</a:t>
            </a:r>
            <a:r>
              <a:rPr lang="en-US" sz="1400" i="1">
                <a:solidFill>
                  <a:srgbClr val="003399"/>
                </a:solidFill>
                <a:cs typeface="Arial" charset="0"/>
              </a:rPr>
              <a:t>=1380 MPa (</a:t>
            </a:r>
            <a:r>
              <a:rPr lang="en-US" sz="1400" i="1">
                <a:solidFill>
                  <a:srgbClr val="FF9900"/>
                </a:solidFill>
                <a:cs typeface="Arial" charset="0"/>
              </a:rPr>
              <a:t>200 ksi</a:t>
            </a:r>
            <a:r>
              <a:rPr lang="en-US" sz="1400" i="1">
                <a:solidFill>
                  <a:srgbClr val="003399"/>
                </a:solidFill>
                <a:cs typeface="Arial" charset="0"/>
              </a:rPr>
              <a:t>)</a:t>
            </a:r>
            <a:endParaRPr lang="en-US" sz="1800" i="1">
              <a:solidFill>
                <a:srgbClr val="003399"/>
              </a:solidFill>
            </a:endParaRPr>
          </a:p>
          <a:p>
            <a:pPr lvl="1">
              <a:lnSpc>
                <a:spcPct val="90000"/>
              </a:lnSpc>
              <a:buFont typeface="Wingdings" pitchFamily="2" charset="2"/>
              <a:buChar char="Ø"/>
            </a:pPr>
            <a:r>
              <a:rPr lang="en-US" sz="1800"/>
              <a:t>SiC</a:t>
            </a:r>
          </a:p>
          <a:p>
            <a:pPr>
              <a:lnSpc>
                <a:spcPct val="100000"/>
              </a:lnSpc>
            </a:pPr>
            <a:r>
              <a:rPr lang="en-US" sz="1900"/>
              <a:t>Boron (toxic material), typically large diameter</a:t>
            </a:r>
          </a:p>
        </p:txBody>
      </p:sp>
      <p:pic>
        <p:nvPicPr>
          <p:cNvPr id="234501" name="Picture 5" descr="FRP_specific"/>
          <p:cNvPicPr>
            <a:picLocks noChangeAspect="1" noChangeArrowheads="1"/>
          </p:cNvPicPr>
          <p:nvPr/>
        </p:nvPicPr>
        <p:blipFill>
          <a:blip r:embed="rId3" cstate="print"/>
          <a:srcRect/>
          <a:stretch>
            <a:fillRect/>
          </a:stretch>
        </p:blipFill>
        <p:spPr bwMode="auto">
          <a:xfrm>
            <a:off x="773113" y="1079500"/>
            <a:ext cx="7142162" cy="5778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501"/>
                                        </p:tgtEl>
                                        <p:attrNameLst>
                                          <p:attrName>style.visibility</p:attrName>
                                        </p:attrNameLst>
                                      </p:cBhvr>
                                      <p:to>
                                        <p:strVal val="visible"/>
                                      </p:to>
                                    </p:set>
                                    <p:animEffect transition="in" filter="fade">
                                      <p:cBhvr>
                                        <p:cTn id="7" dur="2000"/>
                                        <p:tgtEl>
                                          <p:spTgt spid="23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5B6FE52-365A-4F83-8F41-BDAA7F4F29F4}" type="slidenum">
              <a:rPr lang="en-US"/>
              <a:pPr/>
              <a:t>60</a:t>
            </a:fld>
            <a:endParaRPr lang="en-US"/>
          </a:p>
        </p:txBody>
      </p:sp>
      <p:sp>
        <p:nvSpPr>
          <p:cNvPr id="48130" name="Rectangle 2"/>
          <p:cNvSpPr>
            <a:spLocks noGrp="1" noChangeArrowheads="1"/>
          </p:cNvSpPr>
          <p:nvPr>
            <p:ph type="title"/>
          </p:nvPr>
        </p:nvSpPr>
        <p:spPr/>
        <p:txBody>
          <a:bodyPr/>
          <a:lstStyle/>
          <a:p>
            <a:r>
              <a:rPr lang="en-US" sz="4000"/>
              <a:t>N</a:t>
            </a:r>
            <a:r>
              <a:rPr lang="en-US"/>
              <a:t>ONLINEAR </a:t>
            </a:r>
            <a:r>
              <a:rPr lang="en-US" sz="4000"/>
              <a:t>FEA</a:t>
            </a:r>
            <a:r>
              <a:rPr lang="en-US"/>
              <a:t> </a:t>
            </a:r>
            <a:r>
              <a:rPr lang="en-US" sz="4000"/>
              <a:t>R</a:t>
            </a:r>
            <a:r>
              <a:rPr lang="en-US"/>
              <a:t>ESULTS – 1</a:t>
            </a:r>
          </a:p>
        </p:txBody>
      </p:sp>
      <p:pic>
        <p:nvPicPr>
          <p:cNvPr id="48133" name="Picture 5"/>
          <p:cNvPicPr>
            <a:picLocks noChangeAspect="1" noChangeArrowheads="1"/>
          </p:cNvPicPr>
          <p:nvPr/>
        </p:nvPicPr>
        <p:blipFill>
          <a:blip r:embed="rId3"/>
          <a:srcRect l="2867" t="3339" r="2867" b="3339"/>
          <a:stretch>
            <a:fillRect/>
          </a:stretch>
        </p:blipFill>
        <p:spPr bwMode="auto">
          <a:xfrm>
            <a:off x="2824163" y="1130300"/>
            <a:ext cx="6015037" cy="5111750"/>
          </a:xfrm>
          <a:prstGeom prst="rect">
            <a:avLst/>
          </a:prstGeom>
          <a:noFill/>
          <a:ln w="9525">
            <a:noFill/>
            <a:miter lim="800000"/>
            <a:headEnd/>
            <a:tailEnd/>
          </a:ln>
          <a:effectLst/>
        </p:spPr>
      </p:pic>
      <p:pic>
        <p:nvPicPr>
          <p:cNvPr id="48134" name="Picture 6" descr="flex_elevation"/>
          <p:cNvPicPr>
            <a:picLocks noChangeAspect="1" noChangeArrowheads="1"/>
          </p:cNvPicPr>
          <p:nvPr/>
        </p:nvPicPr>
        <p:blipFill>
          <a:blip r:embed="rId4"/>
          <a:srcRect l="33987" t="26262" r="31836" b="59702"/>
          <a:stretch>
            <a:fillRect/>
          </a:stretch>
        </p:blipFill>
        <p:spPr bwMode="auto">
          <a:xfrm>
            <a:off x="423863" y="2579688"/>
            <a:ext cx="1992312" cy="1058862"/>
          </a:xfrm>
          <a:prstGeom prst="rect">
            <a:avLst/>
          </a:prstGeom>
          <a:noFill/>
        </p:spPr>
      </p:pic>
      <p:pic>
        <p:nvPicPr>
          <p:cNvPr id="48135" name="Picture 7" descr="flex_section"/>
          <p:cNvPicPr>
            <a:picLocks noChangeAspect="1" noChangeArrowheads="1"/>
          </p:cNvPicPr>
          <p:nvPr/>
        </p:nvPicPr>
        <p:blipFill>
          <a:blip r:embed="rId5"/>
          <a:srcRect l="38301" t="42020" r="39215" b="44849"/>
          <a:stretch>
            <a:fillRect/>
          </a:stretch>
        </p:blipFill>
        <p:spPr bwMode="auto">
          <a:xfrm>
            <a:off x="673100" y="4270375"/>
            <a:ext cx="1517650" cy="114617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5"/>
          <p:cNvSpPr>
            <a:spLocks noGrp="1"/>
          </p:cNvSpPr>
          <p:nvPr>
            <p:ph type="sldNum" sz="quarter" idx="12"/>
          </p:nvPr>
        </p:nvSpPr>
        <p:spPr/>
        <p:txBody>
          <a:bodyPr/>
          <a:lstStyle/>
          <a:p>
            <a:fld id="{405F6F75-E2B9-4952-B38C-417B86C26E8D}" type="slidenum">
              <a:rPr lang="en-US"/>
              <a:pPr/>
              <a:t>61</a:t>
            </a:fld>
            <a:endParaRPr lang="en-US"/>
          </a:p>
        </p:txBody>
      </p:sp>
      <p:sp>
        <p:nvSpPr>
          <p:cNvPr id="50178" name="Rectangle 2"/>
          <p:cNvSpPr>
            <a:spLocks noGrp="1" noChangeArrowheads="1"/>
          </p:cNvSpPr>
          <p:nvPr>
            <p:ph type="title"/>
          </p:nvPr>
        </p:nvSpPr>
        <p:spPr/>
        <p:txBody>
          <a:bodyPr/>
          <a:lstStyle/>
          <a:p>
            <a:r>
              <a:rPr lang="en-US" sz="4000"/>
              <a:t>N</a:t>
            </a:r>
            <a:r>
              <a:rPr lang="en-US"/>
              <a:t>ONLINEAR </a:t>
            </a:r>
            <a:r>
              <a:rPr lang="en-US" sz="4000"/>
              <a:t>FEA</a:t>
            </a:r>
            <a:r>
              <a:rPr lang="en-US"/>
              <a:t> </a:t>
            </a:r>
            <a:r>
              <a:rPr lang="en-US" sz="4000"/>
              <a:t>R</a:t>
            </a:r>
            <a:r>
              <a:rPr lang="en-US"/>
              <a:t>ESULTS – 2 (DAMAGED AREA)</a:t>
            </a:r>
          </a:p>
        </p:txBody>
      </p:sp>
      <p:grpSp>
        <p:nvGrpSpPr>
          <p:cNvPr id="50247" name="Group 71"/>
          <p:cNvGrpSpPr>
            <a:grpSpLocks/>
          </p:cNvGrpSpPr>
          <p:nvPr/>
        </p:nvGrpSpPr>
        <p:grpSpPr bwMode="auto">
          <a:xfrm>
            <a:off x="876300" y="1117600"/>
            <a:ext cx="7391400" cy="5237163"/>
            <a:chOff x="552" y="704"/>
            <a:chExt cx="4656" cy="3299"/>
          </a:xfrm>
        </p:grpSpPr>
        <p:grpSp>
          <p:nvGrpSpPr>
            <p:cNvPr id="50195" name="Group 19"/>
            <p:cNvGrpSpPr>
              <a:grpSpLocks/>
            </p:cNvGrpSpPr>
            <p:nvPr/>
          </p:nvGrpSpPr>
          <p:grpSpPr bwMode="auto">
            <a:xfrm>
              <a:off x="3846" y="704"/>
              <a:ext cx="1362" cy="3011"/>
              <a:chOff x="4064" y="691"/>
              <a:chExt cx="1362" cy="3011"/>
            </a:xfrm>
          </p:grpSpPr>
          <p:pic>
            <p:nvPicPr>
              <p:cNvPr id="50181" name="Picture 5" descr="delam"/>
              <p:cNvPicPr>
                <a:picLocks noChangeAspect="1" noChangeArrowheads="1"/>
              </p:cNvPicPr>
              <p:nvPr/>
            </p:nvPicPr>
            <p:blipFill>
              <a:blip r:embed="rId3"/>
              <a:srcRect l="40666" t="7103" r="37000" b="10477"/>
              <a:stretch>
                <a:fillRect/>
              </a:stretch>
            </p:blipFill>
            <p:spPr bwMode="auto">
              <a:xfrm>
                <a:off x="4064" y="1026"/>
                <a:ext cx="939" cy="2599"/>
              </a:xfrm>
              <a:prstGeom prst="rect">
                <a:avLst/>
              </a:prstGeom>
              <a:noFill/>
            </p:spPr>
          </p:pic>
          <p:grpSp>
            <p:nvGrpSpPr>
              <p:cNvPr id="50187" name="Group 11"/>
              <p:cNvGrpSpPr>
                <a:grpSpLocks/>
              </p:cNvGrpSpPr>
              <p:nvPr/>
            </p:nvGrpSpPr>
            <p:grpSpPr bwMode="auto">
              <a:xfrm>
                <a:off x="5002" y="3471"/>
                <a:ext cx="424" cy="231"/>
                <a:chOff x="5002" y="3471"/>
                <a:chExt cx="424" cy="231"/>
              </a:xfrm>
            </p:grpSpPr>
            <p:sp>
              <p:nvSpPr>
                <p:cNvPr id="50182" name="Line 6"/>
                <p:cNvSpPr>
                  <a:spLocks noChangeShapeType="1"/>
                </p:cNvSpPr>
                <p:nvPr/>
              </p:nvSpPr>
              <p:spPr bwMode="auto">
                <a:xfrm>
                  <a:off x="5002" y="3596"/>
                  <a:ext cx="230" cy="0"/>
                </a:xfrm>
                <a:prstGeom prst="line">
                  <a:avLst/>
                </a:prstGeom>
                <a:noFill/>
                <a:ln w="9525">
                  <a:solidFill>
                    <a:schemeClr val="tx1"/>
                  </a:solidFill>
                  <a:round/>
                  <a:headEnd/>
                  <a:tailEnd type="triangle" w="med" len="med"/>
                </a:ln>
                <a:effectLst/>
              </p:spPr>
              <p:txBody>
                <a:bodyPr/>
                <a:lstStyle/>
                <a:p>
                  <a:endParaRPr lang="en-US"/>
                </a:p>
              </p:txBody>
            </p:sp>
            <p:sp>
              <p:nvSpPr>
                <p:cNvPr id="50184" name="Text Box 8"/>
                <p:cNvSpPr txBox="1">
                  <a:spLocks noChangeArrowheads="1"/>
                </p:cNvSpPr>
                <p:nvPr/>
              </p:nvSpPr>
              <p:spPr bwMode="auto">
                <a:xfrm>
                  <a:off x="5230" y="3471"/>
                  <a:ext cx="196" cy="231"/>
                </a:xfrm>
                <a:prstGeom prst="rect">
                  <a:avLst/>
                </a:prstGeom>
                <a:noFill/>
                <a:ln w="9525">
                  <a:noFill/>
                  <a:miter lim="800000"/>
                  <a:headEnd/>
                  <a:tailEnd/>
                </a:ln>
                <a:effectLst/>
              </p:spPr>
              <p:txBody>
                <a:bodyPr wrap="none">
                  <a:spAutoFit/>
                </a:bodyPr>
                <a:lstStyle/>
                <a:p>
                  <a:r>
                    <a:rPr lang="en-US" sz="1800" b="1">
                      <a:latin typeface="Arial" charset="0"/>
                    </a:rPr>
                    <a:t>x</a:t>
                  </a:r>
                </a:p>
              </p:txBody>
            </p:sp>
          </p:grpSp>
          <p:grpSp>
            <p:nvGrpSpPr>
              <p:cNvPr id="50186" name="Group 10"/>
              <p:cNvGrpSpPr>
                <a:grpSpLocks/>
              </p:cNvGrpSpPr>
              <p:nvPr/>
            </p:nvGrpSpPr>
            <p:grpSpPr bwMode="auto">
              <a:xfrm>
                <a:off x="4521" y="691"/>
                <a:ext cx="214" cy="335"/>
                <a:chOff x="4521" y="691"/>
                <a:chExt cx="214" cy="335"/>
              </a:xfrm>
            </p:grpSpPr>
            <p:sp>
              <p:nvSpPr>
                <p:cNvPr id="50183" name="Line 7"/>
                <p:cNvSpPr>
                  <a:spLocks noChangeShapeType="1"/>
                </p:cNvSpPr>
                <p:nvPr/>
              </p:nvSpPr>
              <p:spPr bwMode="auto">
                <a:xfrm flipV="1">
                  <a:off x="4521" y="816"/>
                  <a:ext cx="0" cy="210"/>
                </a:xfrm>
                <a:prstGeom prst="line">
                  <a:avLst/>
                </a:prstGeom>
                <a:noFill/>
                <a:ln w="9525">
                  <a:solidFill>
                    <a:schemeClr val="tx1"/>
                  </a:solidFill>
                  <a:round/>
                  <a:headEnd/>
                  <a:tailEnd type="triangle" w="med" len="med"/>
                </a:ln>
                <a:effectLst/>
              </p:spPr>
              <p:txBody>
                <a:bodyPr/>
                <a:lstStyle/>
                <a:p>
                  <a:endParaRPr lang="en-US"/>
                </a:p>
              </p:txBody>
            </p:sp>
            <p:sp>
              <p:nvSpPr>
                <p:cNvPr id="50185" name="Text Box 9"/>
                <p:cNvSpPr txBox="1">
                  <a:spLocks noChangeArrowheads="1"/>
                </p:cNvSpPr>
                <p:nvPr/>
              </p:nvSpPr>
              <p:spPr bwMode="auto">
                <a:xfrm>
                  <a:off x="4539" y="691"/>
                  <a:ext cx="196" cy="231"/>
                </a:xfrm>
                <a:prstGeom prst="rect">
                  <a:avLst/>
                </a:prstGeom>
                <a:noFill/>
                <a:ln w="9525">
                  <a:noFill/>
                  <a:miter lim="800000"/>
                  <a:headEnd/>
                  <a:tailEnd/>
                </a:ln>
                <a:effectLst/>
              </p:spPr>
              <p:txBody>
                <a:bodyPr wrap="none">
                  <a:spAutoFit/>
                </a:bodyPr>
                <a:lstStyle/>
                <a:p>
                  <a:r>
                    <a:rPr lang="en-US" sz="1800" b="1">
                      <a:latin typeface="Arial" charset="0"/>
                    </a:rPr>
                    <a:t>y</a:t>
                  </a:r>
                </a:p>
              </p:txBody>
            </p:sp>
          </p:grpSp>
        </p:grpSp>
        <p:grpSp>
          <p:nvGrpSpPr>
            <p:cNvPr id="50194" name="Group 18"/>
            <p:cNvGrpSpPr>
              <a:grpSpLocks/>
            </p:cNvGrpSpPr>
            <p:nvPr/>
          </p:nvGrpSpPr>
          <p:grpSpPr bwMode="auto">
            <a:xfrm>
              <a:off x="1359" y="717"/>
              <a:ext cx="866" cy="2998"/>
              <a:chOff x="1577" y="666"/>
              <a:chExt cx="866" cy="2998"/>
            </a:xfrm>
          </p:grpSpPr>
          <p:pic>
            <p:nvPicPr>
              <p:cNvPr id="50180" name="Picture 4" descr="element_failure1"/>
              <p:cNvPicPr>
                <a:picLocks noChangeAspect="1" noChangeArrowheads="1"/>
              </p:cNvPicPr>
              <p:nvPr/>
            </p:nvPicPr>
            <p:blipFill>
              <a:blip r:embed="rId4"/>
              <a:srcRect l="45049" t="9052" r="45146" b="9052"/>
              <a:stretch>
                <a:fillRect/>
              </a:stretch>
            </p:blipFill>
            <p:spPr bwMode="auto">
              <a:xfrm>
                <a:off x="1577" y="1021"/>
                <a:ext cx="442" cy="2575"/>
              </a:xfrm>
              <a:prstGeom prst="rect">
                <a:avLst/>
              </a:prstGeom>
              <a:noFill/>
            </p:spPr>
          </p:pic>
          <p:grpSp>
            <p:nvGrpSpPr>
              <p:cNvPr id="50188" name="Group 12"/>
              <p:cNvGrpSpPr>
                <a:grpSpLocks/>
              </p:cNvGrpSpPr>
              <p:nvPr/>
            </p:nvGrpSpPr>
            <p:grpSpPr bwMode="auto">
              <a:xfrm>
                <a:off x="2010" y="666"/>
                <a:ext cx="214" cy="335"/>
                <a:chOff x="4521" y="691"/>
                <a:chExt cx="214" cy="335"/>
              </a:xfrm>
            </p:grpSpPr>
            <p:sp>
              <p:nvSpPr>
                <p:cNvPr id="50189" name="Line 13"/>
                <p:cNvSpPr>
                  <a:spLocks noChangeShapeType="1"/>
                </p:cNvSpPr>
                <p:nvPr/>
              </p:nvSpPr>
              <p:spPr bwMode="auto">
                <a:xfrm flipV="1">
                  <a:off x="4521" y="816"/>
                  <a:ext cx="0" cy="210"/>
                </a:xfrm>
                <a:prstGeom prst="line">
                  <a:avLst/>
                </a:prstGeom>
                <a:noFill/>
                <a:ln w="9525">
                  <a:solidFill>
                    <a:schemeClr val="tx1"/>
                  </a:solidFill>
                  <a:round/>
                  <a:headEnd/>
                  <a:tailEnd type="triangle" w="med" len="med"/>
                </a:ln>
                <a:effectLst/>
              </p:spPr>
              <p:txBody>
                <a:bodyPr/>
                <a:lstStyle/>
                <a:p>
                  <a:endParaRPr lang="en-US"/>
                </a:p>
              </p:txBody>
            </p:sp>
            <p:sp>
              <p:nvSpPr>
                <p:cNvPr id="50190" name="Text Box 14"/>
                <p:cNvSpPr txBox="1">
                  <a:spLocks noChangeArrowheads="1"/>
                </p:cNvSpPr>
                <p:nvPr/>
              </p:nvSpPr>
              <p:spPr bwMode="auto">
                <a:xfrm>
                  <a:off x="4539" y="691"/>
                  <a:ext cx="196" cy="231"/>
                </a:xfrm>
                <a:prstGeom prst="rect">
                  <a:avLst/>
                </a:prstGeom>
                <a:noFill/>
                <a:ln w="9525">
                  <a:noFill/>
                  <a:miter lim="800000"/>
                  <a:headEnd/>
                  <a:tailEnd/>
                </a:ln>
                <a:effectLst/>
              </p:spPr>
              <p:txBody>
                <a:bodyPr wrap="none">
                  <a:spAutoFit/>
                </a:bodyPr>
                <a:lstStyle/>
                <a:p>
                  <a:r>
                    <a:rPr lang="en-US" sz="1800" b="1">
                      <a:latin typeface="Arial" charset="0"/>
                    </a:rPr>
                    <a:t>y</a:t>
                  </a:r>
                </a:p>
              </p:txBody>
            </p:sp>
          </p:grpSp>
          <p:grpSp>
            <p:nvGrpSpPr>
              <p:cNvPr id="50191" name="Group 15"/>
              <p:cNvGrpSpPr>
                <a:grpSpLocks/>
              </p:cNvGrpSpPr>
              <p:nvPr/>
            </p:nvGrpSpPr>
            <p:grpSpPr bwMode="auto">
              <a:xfrm>
                <a:off x="2019" y="3433"/>
                <a:ext cx="424" cy="231"/>
                <a:chOff x="5002" y="3471"/>
                <a:chExt cx="424" cy="231"/>
              </a:xfrm>
            </p:grpSpPr>
            <p:sp>
              <p:nvSpPr>
                <p:cNvPr id="50192" name="Line 16"/>
                <p:cNvSpPr>
                  <a:spLocks noChangeShapeType="1"/>
                </p:cNvSpPr>
                <p:nvPr/>
              </p:nvSpPr>
              <p:spPr bwMode="auto">
                <a:xfrm>
                  <a:off x="5002" y="3596"/>
                  <a:ext cx="230" cy="0"/>
                </a:xfrm>
                <a:prstGeom prst="line">
                  <a:avLst/>
                </a:prstGeom>
                <a:noFill/>
                <a:ln w="9525">
                  <a:solidFill>
                    <a:schemeClr val="tx1"/>
                  </a:solidFill>
                  <a:round/>
                  <a:headEnd/>
                  <a:tailEnd type="triangle" w="med" len="med"/>
                </a:ln>
                <a:effectLst/>
              </p:spPr>
              <p:txBody>
                <a:bodyPr/>
                <a:lstStyle/>
                <a:p>
                  <a:endParaRPr lang="en-US"/>
                </a:p>
              </p:txBody>
            </p:sp>
            <p:sp>
              <p:nvSpPr>
                <p:cNvPr id="50193" name="Text Box 17"/>
                <p:cNvSpPr txBox="1">
                  <a:spLocks noChangeArrowheads="1"/>
                </p:cNvSpPr>
                <p:nvPr/>
              </p:nvSpPr>
              <p:spPr bwMode="auto">
                <a:xfrm>
                  <a:off x="5230" y="3471"/>
                  <a:ext cx="196" cy="231"/>
                </a:xfrm>
                <a:prstGeom prst="rect">
                  <a:avLst/>
                </a:prstGeom>
                <a:noFill/>
                <a:ln w="9525">
                  <a:noFill/>
                  <a:miter lim="800000"/>
                  <a:headEnd/>
                  <a:tailEnd/>
                </a:ln>
                <a:effectLst/>
              </p:spPr>
              <p:txBody>
                <a:bodyPr wrap="none">
                  <a:spAutoFit/>
                </a:bodyPr>
                <a:lstStyle/>
                <a:p>
                  <a:r>
                    <a:rPr lang="en-US" sz="1800" b="1">
                      <a:latin typeface="Arial" charset="0"/>
                    </a:rPr>
                    <a:t>x</a:t>
                  </a:r>
                </a:p>
              </p:txBody>
            </p:sp>
          </p:grpSp>
        </p:grpSp>
        <p:grpSp>
          <p:nvGrpSpPr>
            <p:cNvPr id="50218" name="Group 42"/>
            <p:cNvGrpSpPr>
              <a:grpSpLocks/>
            </p:cNvGrpSpPr>
            <p:nvPr/>
          </p:nvGrpSpPr>
          <p:grpSpPr bwMode="auto">
            <a:xfrm>
              <a:off x="552" y="2435"/>
              <a:ext cx="494" cy="1280"/>
              <a:chOff x="668" y="2451"/>
              <a:chExt cx="494" cy="1280"/>
            </a:xfrm>
          </p:grpSpPr>
          <p:sp>
            <p:nvSpPr>
              <p:cNvPr id="50199" name="Rectangle 23"/>
              <p:cNvSpPr>
                <a:spLocks noChangeAspect="1" noChangeArrowheads="1"/>
              </p:cNvSpPr>
              <p:nvPr/>
            </p:nvSpPr>
            <p:spPr bwMode="auto">
              <a:xfrm>
                <a:off x="668" y="2777"/>
                <a:ext cx="180" cy="841"/>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50200" name="Rectangle 24"/>
              <p:cNvSpPr>
                <a:spLocks noChangeAspect="1" noChangeArrowheads="1"/>
              </p:cNvSpPr>
              <p:nvPr/>
            </p:nvSpPr>
            <p:spPr bwMode="auto">
              <a:xfrm>
                <a:off x="668" y="3198"/>
                <a:ext cx="90" cy="420"/>
              </a:xfrm>
              <a:prstGeom prst="rect">
                <a:avLst/>
              </a:prstGeom>
              <a:solidFill>
                <a:srgbClr val="FF99FF"/>
              </a:solidFill>
              <a:ln w="9525">
                <a:solidFill>
                  <a:schemeClr val="tx1"/>
                </a:solidFill>
                <a:miter lim="800000"/>
                <a:headEnd/>
                <a:tailEnd/>
              </a:ln>
              <a:effectLst/>
            </p:spPr>
            <p:txBody>
              <a:bodyPr wrap="none" anchor="ctr"/>
              <a:lstStyle/>
              <a:p>
                <a:endParaRPr lang="en-US"/>
              </a:p>
            </p:txBody>
          </p:sp>
          <p:sp>
            <p:nvSpPr>
              <p:cNvPr id="50201" name="Line 25"/>
              <p:cNvSpPr>
                <a:spLocks noChangeAspect="1" noChangeShapeType="1"/>
              </p:cNvSpPr>
              <p:nvPr/>
            </p:nvSpPr>
            <p:spPr bwMode="auto">
              <a:xfrm>
                <a:off x="758" y="3618"/>
                <a:ext cx="235" cy="0"/>
              </a:xfrm>
              <a:prstGeom prst="line">
                <a:avLst/>
              </a:prstGeom>
              <a:noFill/>
              <a:ln w="9525">
                <a:solidFill>
                  <a:schemeClr val="tx1"/>
                </a:solidFill>
                <a:round/>
                <a:headEnd/>
                <a:tailEnd type="triangle" w="med" len="med"/>
              </a:ln>
              <a:effectLst/>
            </p:spPr>
            <p:txBody>
              <a:bodyPr/>
              <a:lstStyle/>
              <a:p>
                <a:endParaRPr lang="en-US"/>
              </a:p>
            </p:txBody>
          </p:sp>
          <p:sp>
            <p:nvSpPr>
              <p:cNvPr id="50202" name="Line 26"/>
              <p:cNvSpPr>
                <a:spLocks noChangeAspect="1" noChangeShapeType="1"/>
              </p:cNvSpPr>
              <p:nvPr/>
            </p:nvSpPr>
            <p:spPr bwMode="auto">
              <a:xfrm flipV="1">
                <a:off x="758" y="2652"/>
                <a:ext cx="0" cy="966"/>
              </a:xfrm>
              <a:prstGeom prst="line">
                <a:avLst/>
              </a:prstGeom>
              <a:noFill/>
              <a:ln w="9525">
                <a:solidFill>
                  <a:schemeClr val="tx1"/>
                </a:solidFill>
                <a:round/>
                <a:headEnd/>
                <a:tailEnd type="triangle" w="med" len="med"/>
              </a:ln>
              <a:effectLst/>
            </p:spPr>
            <p:txBody>
              <a:bodyPr/>
              <a:lstStyle/>
              <a:p>
                <a:endParaRPr lang="en-US"/>
              </a:p>
            </p:txBody>
          </p:sp>
          <p:sp>
            <p:nvSpPr>
              <p:cNvPr id="50203" name="Text Box 27"/>
              <p:cNvSpPr txBox="1">
                <a:spLocks noChangeAspect="1" noChangeArrowheads="1"/>
              </p:cNvSpPr>
              <p:nvPr/>
            </p:nvSpPr>
            <p:spPr bwMode="auto">
              <a:xfrm>
                <a:off x="966" y="3500"/>
                <a:ext cx="196" cy="231"/>
              </a:xfrm>
              <a:prstGeom prst="rect">
                <a:avLst/>
              </a:prstGeom>
              <a:noFill/>
              <a:ln w="9525">
                <a:noFill/>
                <a:miter lim="800000"/>
                <a:headEnd/>
                <a:tailEnd/>
              </a:ln>
              <a:effectLst/>
            </p:spPr>
            <p:txBody>
              <a:bodyPr wrap="none">
                <a:spAutoFit/>
              </a:bodyPr>
              <a:lstStyle/>
              <a:p>
                <a:r>
                  <a:rPr lang="en-US" sz="1800" b="1">
                    <a:latin typeface="Arial" charset="0"/>
                  </a:rPr>
                  <a:t>x</a:t>
                </a:r>
              </a:p>
            </p:txBody>
          </p:sp>
          <p:sp>
            <p:nvSpPr>
              <p:cNvPr id="50204" name="Text Box 28"/>
              <p:cNvSpPr txBox="1">
                <a:spLocks noChangeAspect="1" noChangeArrowheads="1"/>
              </p:cNvSpPr>
              <p:nvPr/>
            </p:nvSpPr>
            <p:spPr bwMode="auto">
              <a:xfrm>
                <a:off x="668" y="2451"/>
                <a:ext cx="196" cy="231"/>
              </a:xfrm>
              <a:prstGeom prst="rect">
                <a:avLst/>
              </a:prstGeom>
              <a:noFill/>
              <a:ln w="9525">
                <a:noFill/>
                <a:miter lim="800000"/>
                <a:headEnd/>
                <a:tailEnd/>
              </a:ln>
              <a:effectLst/>
            </p:spPr>
            <p:txBody>
              <a:bodyPr wrap="none">
                <a:spAutoFit/>
              </a:bodyPr>
              <a:lstStyle/>
              <a:p>
                <a:r>
                  <a:rPr lang="en-US" sz="1800" b="1">
                    <a:latin typeface="Arial" charset="0"/>
                  </a:rPr>
                  <a:t>y</a:t>
                </a:r>
              </a:p>
            </p:txBody>
          </p:sp>
        </p:grpSp>
        <p:grpSp>
          <p:nvGrpSpPr>
            <p:cNvPr id="50219" name="Group 43"/>
            <p:cNvGrpSpPr>
              <a:grpSpLocks/>
            </p:cNvGrpSpPr>
            <p:nvPr/>
          </p:nvGrpSpPr>
          <p:grpSpPr bwMode="auto">
            <a:xfrm>
              <a:off x="3034" y="2435"/>
              <a:ext cx="494" cy="1280"/>
              <a:chOff x="3111" y="2422"/>
              <a:chExt cx="494" cy="1280"/>
            </a:xfrm>
          </p:grpSpPr>
          <p:sp>
            <p:nvSpPr>
              <p:cNvPr id="50212" name="Rectangle 36"/>
              <p:cNvSpPr>
                <a:spLocks noChangeAspect="1" noChangeArrowheads="1"/>
              </p:cNvSpPr>
              <p:nvPr/>
            </p:nvSpPr>
            <p:spPr bwMode="auto">
              <a:xfrm>
                <a:off x="3111" y="2748"/>
                <a:ext cx="180" cy="841"/>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50213" name="Rectangle 37"/>
              <p:cNvSpPr>
                <a:spLocks noChangeAspect="1" noChangeArrowheads="1"/>
              </p:cNvSpPr>
              <p:nvPr/>
            </p:nvSpPr>
            <p:spPr bwMode="auto">
              <a:xfrm>
                <a:off x="3111" y="3169"/>
                <a:ext cx="180" cy="420"/>
              </a:xfrm>
              <a:prstGeom prst="rect">
                <a:avLst/>
              </a:prstGeom>
              <a:solidFill>
                <a:srgbClr val="FF99FF"/>
              </a:solidFill>
              <a:ln w="9525">
                <a:solidFill>
                  <a:schemeClr val="tx1"/>
                </a:solidFill>
                <a:miter lim="800000"/>
                <a:headEnd/>
                <a:tailEnd/>
              </a:ln>
              <a:effectLst/>
            </p:spPr>
            <p:txBody>
              <a:bodyPr wrap="none" anchor="ctr"/>
              <a:lstStyle/>
              <a:p>
                <a:endParaRPr lang="en-US"/>
              </a:p>
            </p:txBody>
          </p:sp>
          <p:sp>
            <p:nvSpPr>
              <p:cNvPr id="50214" name="Line 38"/>
              <p:cNvSpPr>
                <a:spLocks noChangeAspect="1" noChangeShapeType="1"/>
              </p:cNvSpPr>
              <p:nvPr/>
            </p:nvSpPr>
            <p:spPr bwMode="auto">
              <a:xfrm>
                <a:off x="3201" y="3589"/>
                <a:ext cx="235" cy="0"/>
              </a:xfrm>
              <a:prstGeom prst="line">
                <a:avLst/>
              </a:prstGeom>
              <a:noFill/>
              <a:ln w="9525">
                <a:solidFill>
                  <a:schemeClr val="tx1"/>
                </a:solidFill>
                <a:round/>
                <a:headEnd/>
                <a:tailEnd type="triangle" w="med" len="med"/>
              </a:ln>
              <a:effectLst/>
            </p:spPr>
            <p:txBody>
              <a:bodyPr/>
              <a:lstStyle/>
              <a:p>
                <a:endParaRPr lang="en-US"/>
              </a:p>
            </p:txBody>
          </p:sp>
          <p:sp>
            <p:nvSpPr>
              <p:cNvPr id="50215" name="Line 39"/>
              <p:cNvSpPr>
                <a:spLocks noChangeAspect="1" noChangeShapeType="1"/>
              </p:cNvSpPr>
              <p:nvPr/>
            </p:nvSpPr>
            <p:spPr bwMode="auto">
              <a:xfrm flipV="1">
                <a:off x="3201" y="2623"/>
                <a:ext cx="0" cy="966"/>
              </a:xfrm>
              <a:prstGeom prst="line">
                <a:avLst/>
              </a:prstGeom>
              <a:noFill/>
              <a:ln w="9525">
                <a:solidFill>
                  <a:schemeClr val="tx1"/>
                </a:solidFill>
                <a:round/>
                <a:headEnd/>
                <a:tailEnd type="triangle" w="med" len="med"/>
              </a:ln>
              <a:effectLst/>
            </p:spPr>
            <p:txBody>
              <a:bodyPr/>
              <a:lstStyle/>
              <a:p>
                <a:endParaRPr lang="en-US"/>
              </a:p>
            </p:txBody>
          </p:sp>
          <p:sp>
            <p:nvSpPr>
              <p:cNvPr id="50216" name="Text Box 40"/>
              <p:cNvSpPr txBox="1">
                <a:spLocks noChangeAspect="1" noChangeArrowheads="1"/>
              </p:cNvSpPr>
              <p:nvPr/>
            </p:nvSpPr>
            <p:spPr bwMode="auto">
              <a:xfrm>
                <a:off x="3409" y="3471"/>
                <a:ext cx="196" cy="231"/>
              </a:xfrm>
              <a:prstGeom prst="rect">
                <a:avLst/>
              </a:prstGeom>
              <a:noFill/>
              <a:ln w="9525">
                <a:noFill/>
                <a:miter lim="800000"/>
                <a:headEnd/>
                <a:tailEnd/>
              </a:ln>
              <a:effectLst/>
            </p:spPr>
            <p:txBody>
              <a:bodyPr wrap="none">
                <a:spAutoFit/>
              </a:bodyPr>
              <a:lstStyle/>
              <a:p>
                <a:r>
                  <a:rPr lang="en-US" sz="1800" b="1">
                    <a:latin typeface="Arial" charset="0"/>
                  </a:rPr>
                  <a:t>x</a:t>
                </a:r>
              </a:p>
            </p:txBody>
          </p:sp>
          <p:sp>
            <p:nvSpPr>
              <p:cNvPr id="50217" name="Text Box 41"/>
              <p:cNvSpPr txBox="1">
                <a:spLocks noChangeAspect="1" noChangeArrowheads="1"/>
              </p:cNvSpPr>
              <p:nvPr/>
            </p:nvSpPr>
            <p:spPr bwMode="auto">
              <a:xfrm>
                <a:off x="3111" y="2422"/>
                <a:ext cx="196" cy="231"/>
              </a:xfrm>
              <a:prstGeom prst="rect">
                <a:avLst/>
              </a:prstGeom>
              <a:noFill/>
              <a:ln w="9525">
                <a:noFill/>
                <a:miter lim="800000"/>
                <a:headEnd/>
                <a:tailEnd/>
              </a:ln>
              <a:effectLst/>
            </p:spPr>
            <p:txBody>
              <a:bodyPr wrap="none">
                <a:spAutoFit/>
              </a:bodyPr>
              <a:lstStyle/>
              <a:p>
                <a:r>
                  <a:rPr lang="en-US" sz="1800" b="1">
                    <a:latin typeface="Arial" charset="0"/>
                  </a:rPr>
                  <a:t>y</a:t>
                </a:r>
              </a:p>
            </p:txBody>
          </p:sp>
        </p:grpSp>
        <p:sp>
          <p:nvSpPr>
            <p:cNvPr id="50231" name="AutoShape 55"/>
            <p:cNvSpPr>
              <a:spLocks noChangeArrowheads="1"/>
            </p:cNvSpPr>
            <p:nvPr/>
          </p:nvSpPr>
          <p:spPr bwMode="auto">
            <a:xfrm rot="-2282025">
              <a:off x="766" y="2949"/>
              <a:ext cx="518" cy="233"/>
            </a:xfrm>
            <a:custGeom>
              <a:avLst/>
              <a:gdLst>
                <a:gd name="G0" fmla="+- 15792 0 0"/>
                <a:gd name="G1" fmla="+- 5230 0 0"/>
                <a:gd name="G2" fmla="+- 21600 0 5230"/>
                <a:gd name="G3" fmla="+- 10800 0 5230"/>
                <a:gd name="G4" fmla="+- 21600 0 15792"/>
                <a:gd name="G5" fmla="*/ G4 G3 10800"/>
                <a:gd name="G6" fmla="+- 21600 0 G5"/>
                <a:gd name="T0" fmla="*/ 15792 w 21600"/>
                <a:gd name="T1" fmla="*/ 0 h 21600"/>
                <a:gd name="T2" fmla="*/ 0 w 21600"/>
                <a:gd name="T3" fmla="*/ 10800 h 21600"/>
                <a:gd name="T4" fmla="*/ 1579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792" y="0"/>
                  </a:moveTo>
                  <a:lnTo>
                    <a:pt x="15792" y="5230"/>
                  </a:lnTo>
                  <a:lnTo>
                    <a:pt x="3375" y="5230"/>
                  </a:lnTo>
                  <a:lnTo>
                    <a:pt x="3375" y="16370"/>
                  </a:lnTo>
                  <a:lnTo>
                    <a:pt x="15792" y="16370"/>
                  </a:lnTo>
                  <a:lnTo>
                    <a:pt x="15792" y="21600"/>
                  </a:lnTo>
                  <a:lnTo>
                    <a:pt x="21600" y="10800"/>
                  </a:lnTo>
                  <a:close/>
                </a:path>
                <a:path w="21600" h="21600">
                  <a:moveTo>
                    <a:pt x="1350" y="5230"/>
                  </a:moveTo>
                  <a:lnTo>
                    <a:pt x="1350" y="16370"/>
                  </a:lnTo>
                  <a:lnTo>
                    <a:pt x="2700" y="16370"/>
                  </a:lnTo>
                  <a:lnTo>
                    <a:pt x="2700" y="5230"/>
                  </a:lnTo>
                  <a:close/>
                </a:path>
                <a:path w="21600" h="21600">
                  <a:moveTo>
                    <a:pt x="0" y="5230"/>
                  </a:moveTo>
                  <a:lnTo>
                    <a:pt x="0" y="16370"/>
                  </a:lnTo>
                  <a:lnTo>
                    <a:pt x="675" y="16370"/>
                  </a:lnTo>
                  <a:lnTo>
                    <a:pt x="675" y="523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0232" name="AutoShape 56"/>
            <p:cNvSpPr>
              <a:spLocks noChangeArrowheads="1"/>
            </p:cNvSpPr>
            <p:nvPr/>
          </p:nvSpPr>
          <p:spPr bwMode="auto">
            <a:xfrm rot="-2282025">
              <a:off x="3269" y="2928"/>
              <a:ext cx="518" cy="233"/>
            </a:xfrm>
            <a:custGeom>
              <a:avLst/>
              <a:gdLst>
                <a:gd name="G0" fmla="+- 15792 0 0"/>
                <a:gd name="G1" fmla="+- 5230 0 0"/>
                <a:gd name="G2" fmla="+- 21600 0 5230"/>
                <a:gd name="G3" fmla="+- 10800 0 5230"/>
                <a:gd name="G4" fmla="+- 21600 0 15792"/>
                <a:gd name="G5" fmla="*/ G4 G3 10800"/>
                <a:gd name="G6" fmla="+- 21600 0 G5"/>
                <a:gd name="T0" fmla="*/ 15792 w 21600"/>
                <a:gd name="T1" fmla="*/ 0 h 21600"/>
                <a:gd name="T2" fmla="*/ 0 w 21600"/>
                <a:gd name="T3" fmla="*/ 10800 h 21600"/>
                <a:gd name="T4" fmla="*/ 1579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792" y="0"/>
                  </a:moveTo>
                  <a:lnTo>
                    <a:pt x="15792" y="5230"/>
                  </a:lnTo>
                  <a:lnTo>
                    <a:pt x="3375" y="5230"/>
                  </a:lnTo>
                  <a:lnTo>
                    <a:pt x="3375" y="16370"/>
                  </a:lnTo>
                  <a:lnTo>
                    <a:pt x="15792" y="16370"/>
                  </a:lnTo>
                  <a:lnTo>
                    <a:pt x="15792" y="21600"/>
                  </a:lnTo>
                  <a:lnTo>
                    <a:pt x="21600" y="10800"/>
                  </a:lnTo>
                  <a:close/>
                </a:path>
                <a:path w="21600" h="21600">
                  <a:moveTo>
                    <a:pt x="1350" y="5230"/>
                  </a:moveTo>
                  <a:lnTo>
                    <a:pt x="1350" y="16370"/>
                  </a:lnTo>
                  <a:lnTo>
                    <a:pt x="2700" y="16370"/>
                  </a:lnTo>
                  <a:lnTo>
                    <a:pt x="2700" y="5230"/>
                  </a:lnTo>
                  <a:close/>
                </a:path>
                <a:path w="21600" h="21600">
                  <a:moveTo>
                    <a:pt x="0" y="5230"/>
                  </a:moveTo>
                  <a:lnTo>
                    <a:pt x="0" y="16370"/>
                  </a:lnTo>
                  <a:lnTo>
                    <a:pt x="675" y="16370"/>
                  </a:lnTo>
                  <a:lnTo>
                    <a:pt x="675" y="5230"/>
                  </a:lnTo>
                  <a:close/>
                </a:path>
              </a:pathLst>
            </a:custGeom>
            <a:solidFill>
              <a:schemeClr val="hlink"/>
            </a:solidFill>
            <a:ln w="9525">
              <a:solidFill>
                <a:schemeClr val="tx1"/>
              </a:solidFill>
              <a:miter lim="800000"/>
              <a:headEnd/>
              <a:tailEnd/>
            </a:ln>
            <a:effectLst/>
          </p:spPr>
          <p:txBody>
            <a:bodyPr wrap="none" anchor="ctr"/>
            <a:lstStyle/>
            <a:p>
              <a:endParaRPr lang="en-US"/>
            </a:p>
          </p:txBody>
        </p:sp>
        <p:sp>
          <p:nvSpPr>
            <p:cNvPr id="50235" name="Text Box 59"/>
            <p:cNvSpPr txBox="1">
              <a:spLocks noChangeArrowheads="1"/>
            </p:cNvSpPr>
            <p:nvPr/>
          </p:nvSpPr>
          <p:spPr bwMode="auto">
            <a:xfrm>
              <a:off x="3907" y="1749"/>
              <a:ext cx="1203" cy="269"/>
            </a:xfrm>
            <a:prstGeom prst="rect">
              <a:avLst/>
            </a:prstGeom>
            <a:noFill/>
            <a:ln w="9525">
              <a:noFill/>
              <a:miter lim="800000"/>
              <a:headEnd/>
              <a:tailEnd/>
            </a:ln>
            <a:effectLst/>
          </p:spPr>
          <p:txBody>
            <a:bodyPr wrap="none">
              <a:spAutoFit/>
            </a:bodyPr>
            <a:lstStyle/>
            <a:p>
              <a:r>
                <a:rPr lang="en-US" sz="2200">
                  <a:latin typeface="Arial" charset="0"/>
                </a:rPr>
                <a:t>failure section</a:t>
              </a:r>
            </a:p>
          </p:txBody>
        </p:sp>
        <p:sp>
          <p:nvSpPr>
            <p:cNvPr id="50236" name="Line 60"/>
            <p:cNvSpPr>
              <a:spLocks noChangeShapeType="1"/>
            </p:cNvSpPr>
            <p:nvPr/>
          </p:nvSpPr>
          <p:spPr bwMode="auto">
            <a:xfrm flipH="1">
              <a:off x="1792" y="1261"/>
              <a:ext cx="2054" cy="0"/>
            </a:xfrm>
            <a:prstGeom prst="line">
              <a:avLst/>
            </a:prstGeom>
            <a:noFill/>
            <a:ln w="28575">
              <a:solidFill>
                <a:srgbClr val="FF0000"/>
              </a:solidFill>
              <a:prstDash val="lgDash"/>
              <a:round/>
              <a:headEnd/>
              <a:tailEnd/>
            </a:ln>
            <a:effectLst/>
          </p:spPr>
          <p:txBody>
            <a:bodyPr/>
            <a:lstStyle/>
            <a:p>
              <a:endParaRPr lang="en-US"/>
            </a:p>
          </p:txBody>
        </p:sp>
        <p:sp>
          <p:nvSpPr>
            <p:cNvPr id="50237" name="Line 61"/>
            <p:cNvSpPr>
              <a:spLocks noChangeShapeType="1"/>
            </p:cNvSpPr>
            <p:nvPr/>
          </p:nvSpPr>
          <p:spPr bwMode="auto">
            <a:xfrm flipH="1">
              <a:off x="1606" y="1435"/>
              <a:ext cx="2780" cy="0"/>
            </a:xfrm>
            <a:prstGeom prst="line">
              <a:avLst/>
            </a:prstGeom>
            <a:noFill/>
            <a:ln w="28575">
              <a:solidFill>
                <a:srgbClr val="3366FF"/>
              </a:solidFill>
              <a:prstDash val="lgDash"/>
              <a:round/>
              <a:headEnd/>
              <a:tailEnd/>
            </a:ln>
            <a:effectLst/>
          </p:spPr>
          <p:txBody>
            <a:bodyPr/>
            <a:lstStyle/>
            <a:p>
              <a:endParaRPr lang="en-US"/>
            </a:p>
          </p:txBody>
        </p:sp>
        <p:sp>
          <p:nvSpPr>
            <p:cNvPr id="50239" name="Text Box 63"/>
            <p:cNvSpPr txBox="1">
              <a:spLocks noChangeArrowheads="1"/>
            </p:cNvSpPr>
            <p:nvPr/>
          </p:nvSpPr>
          <p:spPr bwMode="auto">
            <a:xfrm>
              <a:off x="1190" y="3715"/>
              <a:ext cx="777" cy="288"/>
            </a:xfrm>
            <a:prstGeom prst="rect">
              <a:avLst/>
            </a:prstGeom>
            <a:noFill/>
            <a:ln w="9525">
              <a:noFill/>
              <a:miter lim="800000"/>
              <a:headEnd/>
              <a:tailEnd/>
            </a:ln>
            <a:effectLst/>
          </p:spPr>
          <p:txBody>
            <a:bodyPr wrap="none">
              <a:spAutoFit/>
            </a:bodyPr>
            <a:lstStyle/>
            <a:p>
              <a:r>
                <a:rPr lang="en-US">
                  <a:latin typeface="Arial" charset="0"/>
                </a:rPr>
                <a:t>(a) FEA</a:t>
              </a:r>
            </a:p>
          </p:txBody>
        </p:sp>
        <p:sp>
          <p:nvSpPr>
            <p:cNvPr id="50240" name="Text Box 64"/>
            <p:cNvSpPr txBox="1">
              <a:spLocks noChangeArrowheads="1"/>
            </p:cNvSpPr>
            <p:nvPr/>
          </p:nvSpPr>
          <p:spPr bwMode="auto">
            <a:xfrm>
              <a:off x="3615" y="3715"/>
              <a:ext cx="1376" cy="288"/>
            </a:xfrm>
            <a:prstGeom prst="rect">
              <a:avLst/>
            </a:prstGeom>
            <a:noFill/>
            <a:ln w="9525">
              <a:noFill/>
              <a:miter lim="800000"/>
              <a:headEnd/>
              <a:tailEnd/>
            </a:ln>
            <a:effectLst/>
          </p:spPr>
          <p:txBody>
            <a:bodyPr wrap="none">
              <a:spAutoFit/>
            </a:bodyPr>
            <a:lstStyle/>
            <a:p>
              <a:r>
                <a:rPr lang="en-US">
                  <a:latin typeface="Arial" charset="0"/>
                </a:rPr>
                <a:t>(b) Experiment</a:t>
              </a:r>
            </a:p>
          </p:txBody>
        </p:sp>
        <p:sp>
          <p:nvSpPr>
            <p:cNvPr id="50234" name="Line 58"/>
            <p:cNvSpPr>
              <a:spLocks noChangeShapeType="1"/>
            </p:cNvSpPr>
            <p:nvPr/>
          </p:nvSpPr>
          <p:spPr bwMode="auto">
            <a:xfrm flipV="1">
              <a:off x="4067" y="1261"/>
              <a:ext cx="0" cy="488"/>
            </a:xfrm>
            <a:prstGeom prst="line">
              <a:avLst/>
            </a:prstGeom>
            <a:noFill/>
            <a:ln w="19050">
              <a:solidFill>
                <a:srgbClr val="FF0000"/>
              </a:solidFill>
              <a:round/>
              <a:headEnd/>
              <a:tailEnd type="triangle" w="med" len="med"/>
            </a:ln>
            <a:effectLst/>
          </p:spPr>
          <p:txBody>
            <a:bodyPr/>
            <a:lstStyle/>
            <a:p>
              <a:endParaRPr lang="en-US"/>
            </a:p>
          </p:txBody>
        </p:sp>
        <p:sp>
          <p:nvSpPr>
            <p:cNvPr id="50242" name="Line 66"/>
            <p:cNvSpPr>
              <a:spLocks noChangeShapeType="1"/>
            </p:cNvSpPr>
            <p:nvPr/>
          </p:nvSpPr>
          <p:spPr bwMode="auto">
            <a:xfrm>
              <a:off x="1359" y="1081"/>
              <a:ext cx="0" cy="2528"/>
            </a:xfrm>
            <a:prstGeom prst="line">
              <a:avLst/>
            </a:prstGeom>
            <a:noFill/>
            <a:ln w="9525">
              <a:solidFill>
                <a:schemeClr val="tx1"/>
              </a:solidFill>
              <a:round/>
              <a:headEnd/>
              <a:tailEnd/>
            </a:ln>
            <a:effectLst/>
          </p:spPr>
          <p:txBody>
            <a:bodyPr/>
            <a:lstStyle/>
            <a:p>
              <a:endParaRPr lang="en-US"/>
            </a:p>
          </p:txBody>
        </p:sp>
        <p:sp>
          <p:nvSpPr>
            <p:cNvPr id="50243" name="Line 67"/>
            <p:cNvSpPr>
              <a:spLocks noChangeShapeType="1"/>
            </p:cNvSpPr>
            <p:nvPr/>
          </p:nvSpPr>
          <p:spPr bwMode="auto">
            <a:xfrm>
              <a:off x="1359" y="3609"/>
              <a:ext cx="442" cy="0"/>
            </a:xfrm>
            <a:prstGeom prst="line">
              <a:avLst/>
            </a:prstGeom>
            <a:noFill/>
            <a:ln w="9525">
              <a:solidFill>
                <a:schemeClr val="tx1"/>
              </a:solidFill>
              <a:round/>
              <a:headEnd/>
              <a:tailEnd/>
            </a:ln>
            <a:effectLst/>
          </p:spPr>
          <p:txBody>
            <a:bodyPr/>
            <a:lstStyle/>
            <a:p>
              <a:endParaRPr lang="en-US"/>
            </a:p>
          </p:txBody>
        </p:sp>
        <p:sp>
          <p:nvSpPr>
            <p:cNvPr id="50244" name="Line 68"/>
            <p:cNvSpPr>
              <a:spLocks noChangeShapeType="1"/>
            </p:cNvSpPr>
            <p:nvPr/>
          </p:nvSpPr>
          <p:spPr bwMode="auto">
            <a:xfrm>
              <a:off x="1359" y="1081"/>
              <a:ext cx="433" cy="0"/>
            </a:xfrm>
            <a:prstGeom prst="line">
              <a:avLst/>
            </a:prstGeom>
            <a:noFill/>
            <a:ln w="9525">
              <a:solidFill>
                <a:schemeClr val="tx1"/>
              </a:solidFill>
              <a:prstDash val="dashDot"/>
              <a:round/>
              <a:headEnd/>
              <a:tailEnd/>
            </a:ln>
            <a:effectLst/>
          </p:spPr>
          <p:txBody>
            <a:bodyPr/>
            <a:lstStyle/>
            <a:p>
              <a:endParaRPr lang="en-US"/>
            </a:p>
          </p:txBody>
        </p:sp>
        <p:sp>
          <p:nvSpPr>
            <p:cNvPr id="50245" name="Line 69"/>
            <p:cNvSpPr>
              <a:spLocks noChangeShapeType="1"/>
            </p:cNvSpPr>
            <p:nvPr/>
          </p:nvSpPr>
          <p:spPr bwMode="auto">
            <a:xfrm>
              <a:off x="1792" y="1081"/>
              <a:ext cx="0" cy="2528"/>
            </a:xfrm>
            <a:prstGeom prst="line">
              <a:avLst/>
            </a:prstGeom>
            <a:noFill/>
            <a:ln w="9525">
              <a:solidFill>
                <a:schemeClr val="tx1"/>
              </a:solidFill>
              <a:prstDash val="dashDot"/>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BC74EE-B8E8-43C0-B01A-0459D0A037FB}" type="slidenum">
              <a:rPr lang="en-US"/>
              <a:pPr/>
              <a:t>62</a:t>
            </a:fld>
            <a:endParaRPr lang="en-US"/>
          </a:p>
        </p:txBody>
      </p:sp>
      <p:sp>
        <p:nvSpPr>
          <p:cNvPr id="22530" name="Rectangle 2"/>
          <p:cNvSpPr>
            <a:spLocks noGrp="1" noChangeArrowheads="1"/>
          </p:cNvSpPr>
          <p:nvPr>
            <p:ph type="title"/>
          </p:nvPr>
        </p:nvSpPr>
        <p:spPr/>
        <p:txBody>
          <a:bodyPr/>
          <a:lstStyle/>
          <a:p>
            <a:r>
              <a:rPr lang="en-US" sz="4000"/>
              <a:t>S</a:t>
            </a:r>
            <a:r>
              <a:rPr lang="en-US"/>
              <a:t>IMPLE </a:t>
            </a:r>
            <a:r>
              <a:rPr lang="en-US" sz="4000"/>
              <a:t>M</a:t>
            </a:r>
            <a:r>
              <a:rPr lang="en-US"/>
              <a:t>ETHODS OF </a:t>
            </a:r>
            <a:r>
              <a:rPr lang="en-US" sz="4000"/>
              <a:t>A</a:t>
            </a:r>
            <a:r>
              <a:rPr lang="en-US"/>
              <a:t>NALYSIS</a:t>
            </a:r>
          </a:p>
        </p:txBody>
      </p:sp>
      <p:sp>
        <p:nvSpPr>
          <p:cNvPr id="22531" name="Rectangle 3"/>
          <p:cNvSpPr>
            <a:spLocks noGrp="1" noChangeArrowheads="1"/>
          </p:cNvSpPr>
          <p:nvPr>
            <p:ph type="body" idx="1"/>
          </p:nvPr>
        </p:nvSpPr>
        <p:spPr>
          <a:xfrm>
            <a:off x="1433513" y="1114425"/>
            <a:ext cx="6248400" cy="5153025"/>
          </a:xfrm>
        </p:spPr>
        <p:txBody>
          <a:bodyPr/>
          <a:lstStyle/>
          <a:p>
            <a:pPr>
              <a:lnSpc>
                <a:spcPct val="110000"/>
              </a:lnSpc>
            </a:pPr>
            <a:r>
              <a:rPr lang="en-US" sz="2400"/>
              <a:t>Simple methods</a:t>
            </a:r>
          </a:p>
          <a:p>
            <a:pPr lvl="1">
              <a:lnSpc>
                <a:spcPct val="100000"/>
              </a:lnSpc>
            </a:pPr>
            <a:r>
              <a:rPr lang="en-US" sz="2000">
                <a:solidFill>
                  <a:srgbClr val="FF0000"/>
                </a:solidFill>
              </a:rPr>
              <a:t>Beam analysis</a:t>
            </a:r>
          </a:p>
          <a:p>
            <a:pPr lvl="1">
              <a:lnSpc>
                <a:spcPct val="100000"/>
              </a:lnSpc>
            </a:pPr>
            <a:r>
              <a:rPr lang="en-US" sz="2000">
                <a:solidFill>
                  <a:srgbClr val="FF0000"/>
                </a:solidFill>
              </a:rPr>
              <a:t>Orthotropic plate analysis</a:t>
            </a:r>
          </a:p>
          <a:p>
            <a:pPr>
              <a:lnSpc>
                <a:spcPct val="110000"/>
              </a:lnSpc>
            </a:pPr>
            <a:r>
              <a:rPr lang="en-US" sz="2400"/>
              <a:t>Classical lamination theory</a:t>
            </a:r>
          </a:p>
          <a:p>
            <a:pPr>
              <a:lnSpc>
                <a:spcPct val="110000"/>
              </a:lnSpc>
            </a:pPr>
            <a:r>
              <a:rPr lang="en-US" sz="2400"/>
              <a:t>Use of effective engineering properties of laminates</a:t>
            </a:r>
          </a:p>
          <a:p>
            <a:pPr>
              <a:lnSpc>
                <a:spcPct val="110000"/>
              </a:lnSpc>
            </a:pPr>
            <a:r>
              <a:rPr lang="en-US" sz="2400"/>
              <a:t>Perfect bonding between concrete and GFRP was assumed.</a:t>
            </a:r>
          </a:p>
          <a:p>
            <a:pPr>
              <a:lnSpc>
                <a:spcPct val="110000"/>
              </a:lnSpc>
            </a:pPr>
            <a:r>
              <a:rPr lang="en-US" sz="2400"/>
              <a:t>Shear deformation was neglected</a:t>
            </a:r>
          </a:p>
          <a:p>
            <a:pPr>
              <a:lnSpc>
                <a:spcPct val="110000"/>
              </a:lnSpc>
            </a:pPr>
            <a:r>
              <a:rPr lang="en-US" sz="2400"/>
              <a:t>Primary objective is to obtain deflection under design loads.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62AAC281-0AA3-494F-AE69-1666104B470F}" type="slidenum">
              <a:rPr lang="en-US"/>
              <a:pPr/>
              <a:t>63</a:t>
            </a:fld>
            <a:endParaRPr lang="en-US"/>
          </a:p>
        </p:txBody>
      </p:sp>
      <p:sp>
        <p:nvSpPr>
          <p:cNvPr id="81922" name="Rectangle 1026"/>
          <p:cNvSpPr>
            <a:spLocks noGrp="1" noChangeArrowheads="1"/>
          </p:cNvSpPr>
          <p:nvPr>
            <p:ph type="title"/>
          </p:nvPr>
        </p:nvSpPr>
        <p:spPr/>
        <p:txBody>
          <a:bodyPr/>
          <a:lstStyle/>
          <a:p>
            <a:r>
              <a:rPr lang="en-US" sz="4000"/>
              <a:t>B</a:t>
            </a:r>
            <a:r>
              <a:rPr lang="en-US"/>
              <a:t>EAM </a:t>
            </a:r>
            <a:r>
              <a:rPr lang="en-US" sz="4000"/>
              <a:t>A</a:t>
            </a:r>
            <a:r>
              <a:rPr lang="en-US"/>
              <a:t>NALYSIS</a:t>
            </a:r>
          </a:p>
        </p:txBody>
      </p:sp>
      <p:sp>
        <p:nvSpPr>
          <p:cNvPr id="81923" name="Rectangle 1027"/>
          <p:cNvSpPr>
            <a:spLocks noGrp="1" noChangeArrowheads="1"/>
          </p:cNvSpPr>
          <p:nvPr>
            <p:ph type="body" idx="1"/>
          </p:nvPr>
        </p:nvSpPr>
        <p:spPr>
          <a:xfrm>
            <a:off x="671513" y="1247775"/>
            <a:ext cx="7772400" cy="1608138"/>
          </a:xfrm>
        </p:spPr>
        <p:txBody>
          <a:bodyPr/>
          <a:lstStyle/>
          <a:p>
            <a:r>
              <a:rPr lang="en-US" sz="2600"/>
              <a:t>The bridge is modeled as a beam with a span length, </a:t>
            </a:r>
            <a:r>
              <a:rPr lang="en-US" sz="2600" i="1"/>
              <a:t>L</a:t>
            </a:r>
            <a:r>
              <a:rPr lang="en-US" sz="2600"/>
              <a:t>, effective flexural rigidity, </a:t>
            </a:r>
            <a:r>
              <a:rPr lang="en-US" sz="2600" i="1"/>
              <a:t>EI</a:t>
            </a:r>
            <a:r>
              <a:rPr lang="en-US" sz="2600" i="1" baseline="-25000"/>
              <a:t>eff</a:t>
            </a:r>
            <a:r>
              <a:rPr lang="en-US" sz="2600"/>
              <a:t>, and effective torsional rigidity, </a:t>
            </a:r>
            <a:r>
              <a:rPr lang="en-US" sz="2600" i="1"/>
              <a:t>GJ</a:t>
            </a:r>
            <a:r>
              <a:rPr lang="en-US" sz="2600" i="1" baseline="-25000"/>
              <a:t>eff</a:t>
            </a:r>
            <a:r>
              <a:rPr lang="en-US" sz="2600"/>
              <a:t>. </a:t>
            </a:r>
          </a:p>
        </p:txBody>
      </p:sp>
      <p:graphicFrame>
        <p:nvGraphicFramePr>
          <p:cNvPr id="260096" name="Object 1024"/>
          <p:cNvGraphicFramePr>
            <a:graphicFrameLocks noChangeAspect="1"/>
          </p:cNvGraphicFramePr>
          <p:nvPr/>
        </p:nvGraphicFramePr>
        <p:xfrm>
          <a:off x="2108200" y="3046413"/>
          <a:ext cx="2044700" cy="736600"/>
        </p:xfrm>
        <a:graphic>
          <a:graphicData uri="http://schemas.openxmlformats.org/presentationml/2006/ole">
            <p:oleObj spid="_x0000_s260096" name="Equation" r:id="rId4" imgW="2044440" imgH="736560" progId="Equation.3">
              <p:embed/>
            </p:oleObj>
          </a:graphicData>
        </a:graphic>
      </p:graphicFrame>
      <p:graphicFrame>
        <p:nvGraphicFramePr>
          <p:cNvPr id="260097" name="Object 1025"/>
          <p:cNvGraphicFramePr>
            <a:graphicFrameLocks noChangeAspect="1"/>
          </p:cNvGraphicFramePr>
          <p:nvPr/>
        </p:nvGraphicFramePr>
        <p:xfrm>
          <a:off x="5026025" y="2859088"/>
          <a:ext cx="2362200" cy="1308100"/>
        </p:xfrm>
        <a:graphic>
          <a:graphicData uri="http://schemas.openxmlformats.org/presentationml/2006/ole">
            <p:oleObj spid="_x0000_s260097" name="Equation" r:id="rId5" imgW="2361960" imgH="1307880" progId="Equation.3">
              <p:embed/>
            </p:oleObj>
          </a:graphicData>
        </a:graphic>
      </p:graphicFrame>
      <p:sp>
        <p:nvSpPr>
          <p:cNvPr id="81931" name="Text Box 1035"/>
          <p:cNvSpPr txBox="1">
            <a:spLocks noChangeArrowheads="1"/>
          </p:cNvSpPr>
          <p:nvPr/>
        </p:nvSpPr>
        <p:spPr bwMode="auto">
          <a:xfrm>
            <a:off x="1085850" y="3752850"/>
            <a:ext cx="876300" cy="396875"/>
          </a:xfrm>
          <a:prstGeom prst="rect">
            <a:avLst/>
          </a:prstGeom>
          <a:noFill/>
          <a:ln w="9525">
            <a:noFill/>
            <a:miter lim="800000"/>
            <a:headEnd/>
            <a:tailEnd/>
          </a:ln>
          <a:effectLst/>
        </p:spPr>
        <p:txBody>
          <a:bodyPr wrap="none">
            <a:spAutoFit/>
          </a:bodyPr>
          <a:lstStyle/>
          <a:p>
            <a:r>
              <a:rPr lang="en-US" sz="2000">
                <a:latin typeface="Arial" charset="0"/>
              </a:rPr>
              <a:t>where</a:t>
            </a:r>
          </a:p>
        </p:txBody>
      </p:sp>
      <p:grpSp>
        <p:nvGrpSpPr>
          <p:cNvPr id="81934" name="Group 1038"/>
          <p:cNvGrpSpPr>
            <a:grpSpLocks/>
          </p:cNvGrpSpPr>
          <p:nvPr/>
        </p:nvGrpSpPr>
        <p:grpSpPr bwMode="auto">
          <a:xfrm>
            <a:off x="1230313" y="4197350"/>
            <a:ext cx="3721100" cy="1857375"/>
            <a:chOff x="775" y="2681"/>
            <a:chExt cx="2344" cy="1170"/>
          </a:xfrm>
        </p:grpSpPr>
        <p:graphicFrame>
          <p:nvGraphicFramePr>
            <p:cNvPr id="260100" name="Object 1028"/>
            <p:cNvGraphicFramePr>
              <a:graphicFrameLocks noChangeAspect="1"/>
            </p:cNvGraphicFramePr>
            <p:nvPr/>
          </p:nvGraphicFramePr>
          <p:xfrm>
            <a:off x="790" y="2727"/>
            <a:ext cx="216" cy="264"/>
          </p:xfrm>
          <a:graphic>
            <a:graphicData uri="http://schemas.openxmlformats.org/presentationml/2006/ole">
              <p:oleObj spid="_x0000_s260100" name="Equation" r:id="rId6" imgW="342720" imgH="419040" progId="Equation.3">
                <p:embed/>
              </p:oleObj>
            </a:graphicData>
          </a:graphic>
        </p:graphicFrame>
        <p:graphicFrame>
          <p:nvGraphicFramePr>
            <p:cNvPr id="260101" name="Object 1029"/>
            <p:cNvGraphicFramePr>
              <a:graphicFrameLocks noChangeAspect="1"/>
            </p:cNvGraphicFramePr>
            <p:nvPr/>
          </p:nvGraphicFramePr>
          <p:xfrm>
            <a:off x="801" y="3404"/>
            <a:ext cx="128" cy="136"/>
          </p:xfrm>
          <a:graphic>
            <a:graphicData uri="http://schemas.openxmlformats.org/presentationml/2006/ole">
              <p:oleObj spid="_x0000_s260101" name="Equation" r:id="rId7" imgW="203040" imgH="215640" progId="Equation.3">
                <p:embed/>
              </p:oleObj>
            </a:graphicData>
          </a:graphic>
        </p:graphicFrame>
        <p:graphicFrame>
          <p:nvGraphicFramePr>
            <p:cNvPr id="260102" name="Object 1030"/>
            <p:cNvGraphicFramePr>
              <a:graphicFrameLocks noChangeAspect="1"/>
            </p:cNvGraphicFramePr>
            <p:nvPr/>
          </p:nvGraphicFramePr>
          <p:xfrm>
            <a:off x="775" y="3042"/>
            <a:ext cx="264" cy="264"/>
          </p:xfrm>
          <a:graphic>
            <a:graphicData uri="http://schemas.openxmlformats.org/presentationml/2006/ole">
              <p:oleObj spid="_x0000_s260102" name="Equation" r:id="rId8" imgW="419040" imgH="419040" progId="Equation.3">
                <p:embed/>
              </p:oleObj>
            </a:graphicData>
          </a:graphic>
        </p:graphicFrame>
        <p:sp>
          <p:nvSpPr>
            <p:cNvPr id="81932" name="Rectangle 1036"/>
            <p:cNvSpPr>
              <a:spLocks noChangeArrowheads="1"/>
            </p:cNvSpPr>
            <p:nvPr/>
          </p:nvSpPr>
          <p:spPr bwMode="auto">
            <a:xfrm>
              <a:off x="1007" y="2681"/>
              <a:ext cx="2112" cy="1170"/>
            </a:xfrm>
            <a:prstGeom prst="rect">
              <a:avLst/>
            </a:prstGeom>
            <a:noFill/>
            <a:ln w="9525">
              <a:noFill/>
              <a:miter lim="800000"/>
              <a:headEnd/>
              <a:tailEnd/>
            </a:ln>
            <a:effectLst/>
          </p:spPr>
          <p:txBody>
            <a:bodyPr/>
            <a:lstStyle/>
            <a:p>
              <a:pPr marL="342900" indent="-342900">
                <a:lnSpc>
                  <a:spcPct val="120000"/>
                </a:lnSpc>
                <a:spcBef>
                  <a:spcPct val="40000"/>
                </a:spcBef>
                <a:buFont typeface="Arial" charset="0"/>
                <a:buChar char=":"/>
              </a:pPr>
              <a:r>
                <a:rPr lang="en-US" sz="2000">
                  <a:latin typeface="Arial" charset="0"/>
                </a:rPr>
                <a:t>Effective modulus</a:t>
              </a:r>
            </a:p>
            <a:p>
              <a:pPr marL="342900" indent="-342900">
                <a:lnSpc>
                  <a:spcPct val="120000"/>
                </a:lnSpc>
                <a:spcBef>
                  <a:spcPct val="40000"/>
                </a:spcBef>
                <a:buFont typeface="Arial" charset="0"/>
                <a:buChar char=":"/>
              </a:pPr>
              <a:r>
                <a:rPr lang="en-US" sz="2000">
                  <a:latin typeface="Arial" charset="0"/>
                </a:rPr>
                <a:t>Effective shear modulus</a:t>
              </a:r>
            </a:p>
            <a:p>
              <a:pPr marL="342900" indent="-342900">
                <a:lnSpc>
                  <a:spcPct val="120000"/>
                </a:lnSpc>
                <a:spcBef>
                  <a:spcPct val="40000"/>
                </a:spcBef>
                <a:buFont typeface="Arial" charset="0"/>
                <a:buChar char=":"/>
              </a:pPr>
              <a:r>
                <a:rPr lang="en-US" sz="2000">
                  <a:latin typeface="Arial" charset="0"/>
                </a:rPr>
                <a:t>Vertical coord. from the neutral axis</a:t>
              </a:r>
            </a:p>
          </p:txBody>
        </p:sp>
      </p:grpSp>
      <p:grpSp>
        <p:nvGrpSpPr>
          <p:cNvPr id="81935" name="Group 1039"/>
          <p:cNvGrpSpPr>
            <a:grpSpLocks/>
          </p:cNvGrpSpPr>
          <p:nvPr/>
        </p:nvGrpSpPr>
        <p:grpSpPr bwMode="auto">
          <a:xfrm>
            <a:off x="4902200" y="4197350"/>
            <a:ext cx="3992563" cy="1857375"/>
            <a:chOff x="3088" y="2644"/>
            <a:chExt cx="2515" cy="1170"/>
          </a:xfrm>
        </p:grpSpPr>
        <p:graphicFrame>
          <p:nvGraphicFramePr>
            <p:cNvPr id="260098" name="Object 1026"/>
            <p:cNvGraphicFramePr>
              <a:graphicFrameLocks noChangeAspect="1"/>
            </p:cNvGraphicFramePr>
            <p:nvPr/>
          </p:nvGraphicFramePr>
          <p:xfrm>
            <a:off x="3088" y="2687"/>
            <a:ext cx="336" cy="240"/>
          </p:xfrm>
          <a:graphic>
            <a:graphicData uri="http://schemas.openxmlformats.org/presentationml/2006/ole">
              <p:oleObj spid="_x0000_s260098" name="Equation" r:id="rId9" imgW="533160" imgH="380880" progId="Equation.3">
                <p:embed/>
              </p:oleObj>
            </a:graphicData>
          </a:graphic>
        </p:graphicFrame>
        <p:graphicFrame>
          <p:nvGraphicFramePr>
            <p:cNvPr id="260099" name="Object 1027"/>
            <p:cNvGraphicFramePr>
              <a:graphicFrameLocks noChangeAspect="1"/>
            </p:cNvGraphicFramePr>
            <p:nvPr/>
          </p:nvGraphicFramePr>
          <p:xfrm>
            <a:off x="3283" y="3529"/>
            <a:ext cx="104" cy="128"/>
          </p:xfrm>
          <a:graphic>
            <a:graphicData uri="http://schemas.openxmlformats.org/presentationml/2006/ole">
              <p:oleObj spid="_x0000_s260099" name="Equation" r:id="rId10" imgW="164880" imgH="203040" progId="Equation.3">
                <p:embed/>
              </p:oleObj>
            </a:graphicData>
          </a:graphic>
        </p:graphicFrame>
        <p:sp>
          <p:nvSpPr>
            <p:cNvPr id="81933" name="Rectangle 1037"/>
            <p:cNvSpPr>
              <a:spLocks noChangeArrowheads="1"/>
            </p:cNvSpPr>
            <p:nvPr/>
          </p:nvSpPr>
          <p:spPr bwMode="auto">
            <a:xfrm>
              <a:off x="3395" y="2644"/>
              <a:ext cx="2208" cy="1170"/>
            </a:xfrm>
            <a:prstGeom prst="rect">
              <a:avLst/>
            </a:prstGeom>
            <a:noFill/>
            <a:ln w="9525">
              <a:noFill/>
              <a:miter lim="800000"/>
              <a:headEnd/>
              <a:tailEnd/>
            </a:ln>
            <a:effectLst/>
          </p:spPr>
          <p:txBody>
            <a:bodyPr/>
            <a:lstStyle/>
            <a:p>
              <a:pPr marL="342900" indent="-342900">
                <a:lnSpc>
                  <a:spcPct val="120000"/>
                </a:lnSpc>
                <a:spcBef>
                  <a:spcPct val="40000"/>
                </a:spcBef>
                <a:buFont typeface="Arial" charset="0"/>
                <a:buChar char=":"/>
              </a:pPr>
              <a:r>
                <a:rPr lang="en-US" sz="2000">
                  <a:latin typeface="Arial" charset="0"/>
                </a:rPr>
                <a:t>Area enclosed by median lines of the top and bot. flanges and exterior webs</a:t>
              </a:r>
            </a:p>
            <a:p>
              <a:pPr marL="342900" indent="-342900">
                <a:lnSpc>
                  <a:spcPct val="120000"/>
                </a:lnSpc>
                <a:spcBef>
                  <a:spcPct val="40000"/>
                </a:spcBef>
                <a:buFont typeface="Arial" charset="0"/>
                <a:buChar char=":"/>
              </a:pPr>
              <a:r>
                <a:rPr lang="en-US" sz="2000">
                  <a:latin typeface="Arial" charset="0"/>
                </a:rPr>
                <a:t>Axis along the median line of a component</a:t>
              </a: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BC814065-0572-4F6D-9E24-64DF621B5F48}" type="slidenum">
              <a:rPr lang="en-US"/>
              <a:pPr/>
              <a:t>64</a:t>
            </a:fld>
            <a:endParaRPr lang="en-US"/>
          </a:p>
        </p:txBody>
      </p:sp>
      <p:sp>
        <p:nvSpPr>
          <p:cNvPr id="82946" name="Rectangle 2"/>
          <p:cNvSpPr>
            <a:spLocks noGrp="1" noChangeArrowheads="1"/>
          </p:cNvSpPr>
          <p:nvPr>
            <p:ph type="title"/>
          </p:nvPr>
        </p:nvSpPr>
        <p:spPr/>
        <p:txBody>
          <a:bodyPr/>
          <a:lstStyle/>
          <a:p>
            <a:r>
              <a:rPr lang="en-US" sz="4000"/>
              <a:t>O</a:t>
            </a:r>
            <a:r>
              <a:rPr lang="en-US"/>
              <a:t>RTHOTROPIC </a:t>
            </a:r>
            <a:r>
              <a:rPr lang="en-US" sz="4000"/>
              <a:t>P</a:t>
            </a:r>
            <a:r>
              <a:rPr lang="en-US"/>
              <a:t>LATE </a:t>
            </a:r>
            <a:r>
              <a:rPr lang="en-US" sz="4000"/>
              <a:t>A</a:t>
            </a:r>
            <a:r>
              <a:rPr lang="en-US"/>
              <a:t>NALYSIS</a:t>
            </a:r>
          </a:p>
        </p:txBody>
      </p:sp>
      <p:sp>
        <p:nvSpPr>
          <p:cNvPr id="82947" name="Rectangle 3"/>
          <p:cNvSpPr>
            <a:spLocks noGrp="1" noChangeArrowheads="1"/>
          </p:cNvSpPr>
          <p:nvPr>
            <p:ph type="body" idx="1"/>
          </p:nvPr>
        </p:nvSpPr>
        <p:spPr>
          <a:xfrm>
            <a:off x="658813" y="1206500"/>
            <a:ext cx="7772400" cy="1054100"/>
          </a:xfrm>
        </p:spPr>
        <p:txBody>
          <a:bodyPr/>
          <a:lstStyle/>
          <a:p>
            <a:r>
              <a:rPr lang="en-US" sz="2600"/>
              <a:t>The bridge is modeled as an orthotropic plate with span length of </a:t>
            </a:r>
            <a:r>
              <a:rPr lang="en-US" sz="2600" i="1"/>
              <a:t>L</a:t>
            </a:r>
            <a:r>
              <a:rPr lang="en-US" sz="2600"/>
              <a:t> and width of </a:t>
            </a:r>
            <a:r>
              <a:rPr lang="en-US" sz="2600" i="1"/>
              <a:t>W</a:t>
            </a:r>
            <a:r>
              <a:rPr lang="en-US" sz="2600"/>
              <a:t>.</a:t>
            </a:r>
          </a:p>
        </p:txBody>
      </p:sp>
      <p:graphicFrame>
        <p:nvGraphicFramePr>
          <p:cNvPr id="261120" name="Object 2048"/>
          <p:cNvGraphicFramePr>
            <a:graphicFrameLocks noChangeAspect="1"/>
          </p:cNvGraphicFramePr>
          <p:nvPr/>
        </p:nvGraphicFramePr>
        <p:xfrm>
          <a:off x="2057400" y="2544763"/>
          <a:ext cx="5029200" cy="825500"/>
        </p:xfrm>
        <a:graphic>
          <a:graphicData uri="http://schemas.openxmlformats.org/presentationml/2006/ole">
            <p:oleObj spid="_x0000_s261120" name="Equation" r:id="rId4" imgW="5029200" imgH="825480" progId="Equation.3">
              <p:embed/>
            </p:oleObj>
          </a:graphicData>
        </a:graphic>
      </p:graphicFrame>
      <p:grpSp>
        <p:nvGrpSpPr>
          <p:cNvPr id="82953" name="Group 9"/>
          <p:cNvGrpSpPr>
            <a:grpSpLocks/>
          </p:cNvGrpSpPr>
          <p:nvPr/>
        </p:nvGrpSpPr>
        <p:grpSpPr bwMode="auto">
          <a:xfrm>
            <a:off x="1800225" y="3895725"/>
            <a:ext cx="5570538" cy="2147888"/>
            <a:chOff x="333" y="2288"/>
            <a:chExt cx="3509" cy="1353"/>
          </a:xfrm>
        </p:grpSpPr>
        <p:graphicFrame>
          <p:nvGraphicFramePr>
            <p:cNvPr id="261121" name="Object 2049"/>
            <p:cNvGraphicFramePr>
              <a:graphicFrameLocks noChangeAspect="1"/>
            </p:cNvGraphicFramePr>
            <p:nvPr/>
          </p:nvGraphicFramePr>
          <p:xfrm>
            <a:off x="1319" y="2310"/>
            <a:ext cx="208" cy="240"/>
          </p:xfrm>
          <a:graphic>
            <a:graphicData uri="http://schemas.openxmlformats.org/presentationml/2006/ole">
              <p:oleObj spid="_x0000_s261121" name="Equation" r:id="rId5" imgW="330120" imgH="380880" progId="Equation.3">
                <p:embed/>
              </p:oleObj>
            </a:graphicData>
          </a:graphic>
        </p:graphicFrame>
        <p:graphicFrame>
          <p:nvGraphicFramePr>
            <p:cNvPr id="261122" name="Object 2050"/>
            <p:cNvGraphicFramePr>
              <a:graphicFrameLocks noChangeAspect="1"/>
            </p:cNvGraphicFramePr>
            <p:nvPr/>
          </p:nvGraphicFramePr>
          <p:xfrm>
            <a:off x="1357" y="2659"/>
            <a:ext cx="128" cy="168"/>
          </p:xfrm>
          <a:graphic>
            <a:graphicData uri="http://schemas.openxmlformats.org/presentationml/2006/ole">
              <p:oleObj spid="_x0000_s261122" name="Equation" r:id="rId6" imgW="203040" imgH="266400" progId="Equation.3">
                <p:embed/>
              </p:oleObj>
            </a:graphicData>
          </a:graphic>
        </p:graphicFrame>
        <p:graphicFrame>
          <p:nvGraphicFramePr>
            <p:cNvPr id="261123" name="Object 2051"/>
            <p:cNvGraphicFramePr>
              <a:graphicFrameLocks noChangeAspect="1"/>
            </p:cNvGraphicFramePr>
            <p:nvPr/>
          </p:nvGraphicFramePr>
          <p:xfrm>
            <a:off x="333" y="2934"/>
            <a:ext cx="1168" cy="264"/>
          </p:xfrm>
          <a:graphic>
            <a:graphicData uri="http://schemas.openxmlformats.org/presentationml/2006/ole">
              <p:oleObj spid="_x0000_s261123" name="Equation" r:id="rId7" imgW="1854000" imgH="419040" progId="Equation.3">
                <p:embed/>
              </p:oleObj>
            </a:graphicData>
          </a:graphic>
        </p:graphicFrame>
        <p:sp>
          <p:nvSpPr>
            <p:cNvPr id="82952" name="Rectangle 8"/>
            <p:cNvSpPr>
              <a:spLocks noChangeArrowheads="1"/>
            </p:cNvSpPr>
            <p:nvPr/>
          </p:nvSpPr>
          <p:spPr bwMode="auto">
            <a:xfrm>
              <a:off x="1565" y="2288"/>
              <a:ext cx="2277" cy="1353"/>
            </a:xfrm>
            <a:prstGeom prst="rect">
              <a:avLst/>
            </a:prstGeom>
            <a:noFill/>
            <a:ln w="9525">
              <a:noFill/>
              <a:miter lim="800000"/>
              <a:headEnd/>
              <a:tailEnd/>
            </a:ln>
            <a:effectLst/>
          </p:spPr>
          <p:txBody>
            <a:bodyPr lIns="0" tIns="0" rIns="0" bIns="0"/>
            <a:lstStyle/>
            <a:p>
              <a:pPr marL="342900" indent="-342900">
                <a:lnSpc>
                  <a:spcPct val="120000"/>
                </a:lnSpc>
                <a:spcBef>
                  <a:spcPct val="40000"/>
                </a:spcBef>
                <a:buFont typeface="Arial" charset="0"/>
                <a:buChar char=":"/>
              </a:pPr>
              <a:r>
                <a:rPr lang="en-US" sz="2000">
                  <a:latin typeface="Arial" charset="0"/>
                </a:rPr>
                <a:t>Vertical displacement</a:t>
              </a:r>
            </a:p>
            <a:p>
              <a:pPr marL="342900" indent="-342900">
                <a:lnSpc>
                  <a:spcPct val="120000"/>
                </a:lnSpc>
                <a:spcBef>
                  <a:spcPct val="40000"/>
                </a:spcBef>
                <a:buFont typeface="Arial" charset="0"/>
                <a:buChar char=":"/>
              </a:pPr>
              <a:r>
                <a:rPr lang="en-US" sz="2000">
                  <a:latin typeface="Arial" charset="0"/>
                </a:rPr>
                <a:t>Distributed load on the plate</a:t>
              </a:r>
            </a:p>
            <a:p>
              <a:pPr marL="342900" indent="-342900">
                <a:lnSpc>
                  <a:spcPct val="120000"/>
                </a:lnSpc>
                <a:spcBef>
                  <a:spcPct val="40000"/>
                </a:spcBef>
                <a:buFont typeface="Arial" charset="0"/>
                <a:buChar char=":"/>
              </a:pPr>
              <a:r>
                <a:rPr lang="en-US" sz="2000">
                  <a:latin typeface="Arial" charset="0"/>
                </a:rPr>
                <a:t>Rigidities that can be obtained by using the classical lamination theory</a:t>
              </a:r>
            </a:p>
          </p:txBody>
        </p:sp>
      </p:grpSp>
      <p:sp>
        <p:nvSpPr>
          <p:cNvPr id="82954" name="Text Box 10"/>
          <p:cNvSpPr txBox="1">
            <a:spLocks noChangeArrowheads="1"/>
          </p:cNvSpPr>
          <p:nvPr/>
        </p:nvSpPr>
        <p:spPr bwMode="auto">
          <a:xfrm>
            <a:off x="1085850" y="3503613"/>
            <a:ext cx="876300" cy="396875"/>
          </a:xfrm>
          <a:prstGeom prst="rect">
            <a:avLst/>
          </a:prstGeom>
          <a:noFill/>
          <a:ln w="9525">
            <a:noFill/>
            <a:miter lim="800000"/>
            <a:headEnd/>
            <a:tailEnd/>
          </a:ln>
          <a:effectLst/>
        </p:spPr>
        <p:txBody>
          <a:bodyPr wrap="none">
            <a:spAutoFit/>
          </a:bodyPr>
          <a:lstStyle/>
          <a:p>
            <a:r>
              <a:rPr lang="en-US" sz="2000">
                <a:latin typeface="Arial" charset="0"/>
              </a:rPr>
              <a:t>where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CF0FD5C0-2CD4-4829-B97B-82BB6EB79CA2}" type="slidenum">
              <a:rPr lang="en-US"/>
              <a:pPr/>
              <a:t>65</a:t>
            </a:fld>
            <a:endParaRPr lang="en-US"/>
          </a:p>
        </p:txBody>
      </p:sp>
      <p:sp>
        <p:nvSpPr>
          <p:cNvPr id="29698" name="Rectangle 2"/>
          <p:cNvSpPr>
            <a:spLocks noGrp="1" noChangeArrowheads="1"/>
          </p:cNvSpPr>
          <p:nvPr>
            <p:ph type="title"/>
          </p:nvPr>
        </p:nvSpPr>
        <p:spPr/>
        <p:txBody>
          <a:bodyPr/>
          <a:lstStyle/>
          <a:p>
            <a:r>
              <a:rPr lang="en-US" sz="4000"/>
              <a:t>R</a:t>
            </a:r>
            <a:r>
              <a:rPr lang="en-US"/>
              <a:t>EPRESENTATIVE </a:t>
            </a:r>
            <a:r>
              <a:rPr lang="en-US" sz="4000"/>
              <a:t>U</a:t>
            </a:r>
            <a:r>
              <a:rPr lang="en-US"/>
              <a:t>NITS</a:t>
            </a:r>
            <a:br>
              <a:rPr lang="en-US"/>
            </a:br>
            <a:r>
              <a:rPr lang="en-US"/>
              <a:t>FOR THE </a:t>
            </a:r>
            <a:r>
              <a:rPr lang="en-US" sz="4000"/>
              <a:t>P</a:t>
            </a:r>
            <a:r>
              <a:rPr lang="en-US"/>
              <a:t>LATE </a:t>
            </a:r>
            <a:r>
              <a:rPr lang="en-US" sz="4000"/>
              <a:t>A</a:t>
            </a:r>
            <a:r>
              <a:rPr lang="en-US"/>
              <a:t>NALYSIS</a:t>
            </a:r>
          </a:p>
        </p:txBody>
      </p:sp>
      <p:pic>
        <p:nvPicPr>
          <p:cNvPr id="29700" name="Picture 4"/>
          <p:cNvPicPr>
            <a:picLocks noChangeAspect="1" noChangeArrowheads="1"/>
          </p:cNvPicPr>
          <p:nvPr/>
        </p:nvPicPr>
        <p:blipFill>
          <a:blip r:embed="rId3"/>
          <a:srcRect l="5031" t="2158" r="6648"/>
          <a:stretch>
            <a:fillRect/>
          </a:stretch>
        </p:blipFill>
        <p:spPr bwMode="auto">
          <a:xfrm>
            <a:off x="579438" y="1851025"/>
            <a:ext cx="4122737" cy="3424238"/>
          </a:xfrm>
          <a:prstGeom prst="rect">
            <a:avLst/>
          </a:prstGeom>
          <a:noFill/>
          <a:ln w="9525">
            <a:noFill/>
            <a:miter lim="800000"/>
            <a:headEnd/>
            <a:tailEnd/>
          </a:ln>
          <a:effectLst/>
        </p:spPr>
      </p:pic>
      <p:pic>
        <p:nvPicPr>
          <p:cNvPr id="29701" name="Picture 5"/>
          <p:cNvPicPr>
            <a:picLocks noChangeAspect="1" noChangeArrowheads="1"/>
          </p:cNvPicPr>
          <p:nvPr/>
        </p:nvPicPr>
        <p:blipFill>
          <a:blip r:embed="rId4"/>
          <a:srcRect l="23000" t="2158" r="12578"/>
          <a:stretch>
            <a:fillRect/>
          </a:stretch>
        </p:blipFill>
        <p:spPr bwMode="auto">
          <a:xfrm>
            <a:off x="5624513" y="1838325"/>
            <a:ext cx="3016250" cy="3429000"/>
          </a:xfrm>
          <a:prstGeom prst="rect">
            <a:avLst/>
          </a:prstGeom>
          <a:noFill/>
          <a:ln w="9525">
            <a:noFill/>
            <a:miter lim="800000"/>
            <a:headEnd/>
            <a:tailEnd/>
          </a:ln>
          <a:effectLst/>
        </p:spPr>
      </p:pic>
      <p:sp>
        <p:nvSpPr>
          <p:cNvPr id="29703" name="Text Box 7"/>
          <p:cNvSpPr txBox="1">
            <a:spLocks noChangeArrowheads="1"/>
          </p:cNvSpPr>
          <p:nvPr/>
        </p:nvSpPr>
        <p:spPr bwMode="auto">
          <a:xfrm>
            <a:off x="1182688" y="5511800"/>
            <a:ext cx="2965450" cy="396875"/>
          </a:xfrm>
          <a:prstGeom prst="rect">
            <a:avLst/>
          </a:prstGeom>
          <a:noFill/>
          <a:ln w="9525">
            <a:noFill/>
            <a:miter lim="800000"/>
            <a:headEnd/>
            <a:tailEnd/>
          </a:ln>
          <a:effectLst/>
        </p:spPr>
        <p:txBody>
          <a:bodyPr wrap="none">
            <a:spAutoFit/>
          </a:bodyPr>
          <a:lstStyle/>
          <a:p>
            <a:r>
              <a:rPr lang="en-US" sz="2000">
                <a:latin typeface="Arial" charset="0"/>
              </a:rPr>
              <a:t>(a) Longitudinal direction</a:t>
            </a:r>
          </a:p>
        </p:txBody>
      </p:sp>
      <p:sp>
        <p:nvSpPr>
          <p:cNvPr id="29704" name="Text Box 8"/>
          <p:cNvSpPr txBox="1">
            <a:spLocks noChangeArrowheads="1"/>
          </p:cNvSpPr>
          <p:nvPr/>
        </p:nvSpPr>
        <p:spPr bwMode="auto">
          <a:xfrm>
            <a:off x="5451475" y="5511800"/>
            <a:ext cx="2863850" cy="396875"/>
          </a:xfrm>
          <a:prstGeom prst="rect">
            <a:avLst/>
          </a:prstGeom>
          <a:noFill/>
          <a:ln w="9525">
            <a:noFill/>
            <a:miter lim="800000"/>
            <a:headEnd/>
            <a:tailEnd/>
          </a:ln>
          <a:effectLst/>
        </p:spPr>
        <p:txBody>
          <a:bodyPr wrap="none">
            <a:spAutoFit/>
          </a:bodyPr>
          <a:lstStyle/>
          <a:p>
            <a:r>
              <a:rPr lang="en-US" sz="2000">
                <a:latin typeface="Arial" charset="0"/>
              </a:rPr>
              <a:t>(b) Transverse direction</a:t>
            </a:r>
          </a:p>
        </p:txBody>
      </p:sp>
      <p:sp>
        <p:nvSpPr>
          <p:cNvPr id="29705" name="Oval 9"/>
          <p:cNvSpPr>
            <a:spLocks noChangeArrowheads="1"/>
          </p:cNvSpPr>
          <p:nvPr/>
        </p:nvSpPr>
        <p:spPr bwMode="auto">
          <a:xfrm>
            <a:off x="2286000" y="3700463"/>
            <a:ext cx="1884363" cy="1662112"/>
          </a:xfrm>
          <a:prstGeom prst="ellipse">
            <a:avLst/>
          </a:prstGeom>
          <a:noFill/>
          <a:ln w="38100">
            <a:solidFill>
              <a:srgbClr val="FF9900"/>
            </a:solidFill>
            <a:round/>
            <a:headEnd/>
            <a:tailEnd/>
          </a:ln>
          <a:effectLst/>
        </p:spPr>
        <p:txBody>
          <a:bodyPr wrap="none" anchor="ctr"/>
          <a:lstStyle/>
          <a:p>
            <a:endParaRPr lang="en-US"/>
          </a:p>
        </p:txBody>
      </p:sp>
      <p:sp>
        <p:nvSpPr>
          <p:cNvPr id="29708" name="Oval 12"/>
          <p:cNvSpPr>
            <a:spLocks noChangeArrowheads="1"/>
          </p:cNvSpPr>
          <p:nvPr/>
        </p:nvSpPr>
        <p:spPr bwMode="auto">
          <a:xfrm>
            <a:off x="5859463" y="3589338"/>
            <a:ext cx="1981200" cy="1717675"/>
          </a:xfrm>
          <a:prstGeom prst="ellipse">
            <a:avLst/>
          </a:prstGeom>
          <a:noFill/>
          <a:ln w="38100">
            <a:solidFill>
              <a:srgbClr val="FF99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7906272B-0A50-4BB3-9F52-FCC65E4E09E8}" type="slidenum">
              <a:rPr lang="en-US"/>
              <a:pPr/>
              <a:t>66</a:t>
            </a:fld>
            <a:endParaRPr lang="en-US"/>
          </a:p>
        </p:txBody>
      </p:sp>
      <p:sp>
        <p:nvSpPr>
          <p:cNvPr id="83970" name="Rectangle 2"/>
          <p:cNvSpPr>
            <a:spLocks noGrp="1" noChangeArrowheads="1"/>
          </p:cNvSpPr>
          <p:nvPr>
            <p:ph type="title"/>
          </p:nvPr>
        </p:nvSpPr>
        <p:spPr/>
        <p:txBody>
          <a:bodyPr/>
          <a:lstStyle/>
          <a:p>
            <a:r>
              <a:rPr lang="en-US" sz="4000"/>
              <a:t>S</a:t>
            </a:r>
            <a:r>
              <a:rPr lang="en-US"/>
              <a:t>IMPLE </a:t>
            </a:r>
            <a:r>
              <a:rPr lang="en-US" sz="4000"/>
              <a:t>M</a:t>
            </a:r>
            <a:r>
              <a:rPr lang="en-US"/>
              <a:t>ETHODS OF </a:t>
            </a:r>
            <a:r>
              <a:rPr lang="en-US" sz="4000"/>
              <a:t>A</a:t>
            </a:r>
            <a:r>
              <a:rPr lang="en-US"/>
              <a:t>NALYSIS (UNDER TANDEM LOAD ONLY)</a:t>
            </a:r>
          </a:p>
        </p:txBody>
      </p:sp>
      <p:grpSp>
        <p:nvGrpSpPr>
          <p:cNvPr id="83980" name="Group 12"/>
          <p:cNvGrpSpPr>
            <a:grpSpLocks/>
          </p:cNvGrpSpPr>
          <p:nvPr/>
        </p:nvGrpSpPr>
        <p:grpSpPr bwMode="auto">
          <a:xfrm>
            <a:off x="4621213" y="1512888"/>
            <a:ext cx="4384675" cy="3963987"/>
            <a:chOff x="2870" y="1376"/>
            <a:chExt cx="2762" cy="2497"/>
          </a:xfrm>
        </p:grpSpPr>
        <p:pic>
          <p:nvPicPr>
            <p:cNvPr id="83975" name="Picture 7"/>
            <p:cNvPicPr>
              <a:picLocks noChangeAspect="1" noChangeArrowheads="1"/>
            </p:cNvPicPr>
            <p:nvPr/>
          </p:nvPicPr>
          <p:blipFill>
            <a:blip r:embed="rId3"/>
            <a:srcRect/>
            <a:stretch>
              <a:fillRect/>
            </a:stretch>
          </p:blipFill>
          <p:spPr bwMode="auto">
            <a:xfrm>
              <a:off x="3162" y="1376"/>
              <a:ext cx="2470" cy="731"/>
            </a:xfrm>
            <a:prstGeom prst="rect">
              <a:avLst/>
            </a:prstGeom>
            <a:noFill/>
            <a:ln w="9525">
              <a:noFill/>
              <a:miter lim="800000"/>
              <a:headEnd/>
              <a:tailEnd/>
            </a:ln>
          </p:spPr>
        </p:pic>
        <p:pic>
          <p:nvPicPr>
            <p:cNvPr id="83978" name="Picture 10"/>
            <p:cNvPicPr>
              <a:picLocks noChangeAspect="1" noChangeArrowheads="1"/>
            </p:cNvPicPr>
            <p:nvPr/>
          </p:nvPicPr>
          <p:blipFill>
            <a:blip r:embed="rId4"/>
            <a:srcRect l="2867" t="3339" r="5733" b="3339"/>
            <a:stretch>
              <a:fillRect/>
            </a:stretch>
          </p:blipFill>
          <p:spPr bwMode="auto">
            <a:xfrm>
              <a:off x="2870" y="1552"/>
              <a:ext cx="2649" cy="2321"/>
            </a:xfrm>
            <a:prstGeom prst="rect">
              <a:avLst/>
            </a:prstGeom>
            <a:noFill/>
            <a:ln w="9525">
              <a:noFill/>
              <a:miter lim="800000"/>
              <a:headEnd/>
              <a:tailEnd/>
            </a:ln>
            <a:effectLst/>
          </p:spPr>
        </p:pic>
      </p:grpSp>
      <p:pic>
        <p:nvPicPr>
          <p:cNvPr id="83979" name="Picture 11"/>
          <p:cNvPicPr>
            <a:picLocks noChangeAspect="1" noChangeArrowheads="1"/>
          </p:cNvPicPr>
          <p:nvPr/>
        </p:nvPicPr>
        <p:blipFill>
          <a:blip r:embed="rId5"/>
          <a:srcRect l="2867" t="3339" r="5733" b="3339"/>
          <a:stretch>
            <a:fillRect/>
          </a:stretch>
        </p:blipFill>
        <p:spPr bwMode="auto">
          <a:xfrm>
            <a:off x="219075" y="1792288"/>
            <a:ext cx="4205288" cy="3684587"/>
          </a:xfrm>
          <a:prstGeom prst="rect">
            <a:avLst/>
          </a:prstGeom>
          <a:noFill/>
          <a:ln w="9525">
            <a:noFill/>
            <a:miter lim="800000"/>
            <a:headEnd/>
            <a:tailEnd/>
          </a:ln>
          <a:effectLst/>
        </p:spPr>
      </p:pic>
      <p:sp>
        <p:nvSpPr>
          <p:cNvPr id="83981" name="Text Box 13"/>
          <p:cNvSpPr txBox="1">
            <a:spLocks noChangeArrowheads="1"/>
          </p:cNvSpPr>
          <p:nvPr/>
        </p:nvSpPr>
        <p:spPr bwMode="auto">
          <a:xfrm>
            <a:off x="1141413" y="5600700"/>
            <a:ext cx="2863850" cy="396875"/>
          </a:xfrm>
          <a:prstGeom prst="rect">
            <a:avLst/>
          </a:prstGeom>
          <a:noFill/>
          <a:ln w="9525">
            <a:noFill/>
            <a:miter lim="800000"/>
            <a:headEnd/>
            <a:tailEnd/>
          </a:ln>
          <a:effectLst/>
        </p:spPr>
        <p:txBody>
          <a:bodyPr wrap="none">
            <a:spAutoFit/>
          </a:bodyPr>
          <a:lstStyle/>
          <a:p>
            <a:r>
              <a:rPr lang="en-US" sz="2000">
                <a:solidFill>
                  <a:srgbClr val="000066"/>
                </a:solidFill>
                <a:latin typeface="Arial" charset="0"/>
              </a:rPr>
              <a:t>(a) Transverse direction</a:t>
            </a:r>
          </a:p>
        </p:txBody>
      </p:sp>
      <p:sp>
        <p:nvSpPr>
          <p:cNvPr id="83982" name="Text Box 14"/>
          <p:cNvSpPr txBox="1">
            <a:spLocks noChangeArrowheads="1"/>
          </p:cNvSpPr>
          <p:nvPr/>
        </p:nvSpPr>
        <p:spPr bwMode="auto">
          <a:xfrm>
            <a:off x="5561013" y="5600700"/>
            <a:ext cx="2965450" cy="396875"/>
          </a:xfrm>
          <a:prstGeom prst="rect">
            <a:avLst/>
          </a:prstGeom>
          <a:noFill/>
          <a:ln w="9525">
            <a:noFill/>
            <a:miter lim="800000"/>
            <a:headEnd/>
            <a:tailEnd/>
          </a:ln>
          <a:effectLst/>
        </p:spPr>
        <p:txBody>
          <a:bodyPr wrap="none">
            <a:spAutoFit/>
          </a:bodyPr>
          <a:lstStyle/>
          <a:p>
            <a:r>
              <a:rPr lang="en-US" sz="2000">
                <a:solidFill>
                  <a:srgbClr val="000066"/>
                </a:solidFill>
                <a:latin typeface="Arial" charset="0"/>
              </a:rPr>
              <a:t>(b) Longitudinal direction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4FEB844-596A-4A13-BC2D-FCE06FC0AC34}" type="slidenum">
              <a:rPr lang="en-US"/>
              <a:pPr/>
              <a:t>67</a:t>
            </a:fld>
            <a:endParaRPr lang="en-US"/>
          </a:p>
        </p:txBody>
      </p:sp>
      <p:sp>
        <p:nvSpPr>
          <p:cNvPr id="23554" name="Rectangle 2"/>
          <p:cNvSpPr>
            <a:spLocks noGrp="1" noChangeArrowheads="1"/>
          </p:cNvSpPr>
          <p:nvPr>
            <p:ph type="title"/>
          </p:nvPr>
        </p:nvSpPr>
        <p:spPr/>
        <p:txBody>
          <a:bodyPr/>
          <a:lstStyle/>
          <a:p>
            <a:r>
              <a:rPr lang="en-US" sz="4000"/>
              <a:t>Summary</a:t>
            </a:r>
            <a:endParaRPr lang="en-US"/>
          </a:p>
        </p:txBody>
      </p:sp>
      <p:sp>
        <p:nvSpPr>
          <p:cNvPr id="23555" name="Rectangle 3"/>
          <p:cNvSpPr>
            <a:spLocks noGrp="1" noChangeArrowheads="1"/>
          </p:cNvSpPr>
          <p:nvPr>
            <p:ph type="body" idx="1"/>
          </p:nvPr>
        </p:nvSpPr>
        <p:spPr>
          <a:xfrm>
            <a:off x="404813" y="1081088"/>
            <a:ext cx="8374062" cy="4681537"/>
          </a:xfrm>
        </p:spPr>
        <p:txBody>
          <a:bodyPr/>
          <a:lstStyle/>
          <a:p>
            <a:pPr>
              <a:lnSpc>
                <a:spcPct val="110000"/>
              </a:lnSpc>
            </a:pPr>
            <a:r>
              <a:rPr lang="en-US" sz="2600"/>
              <a:t>Composite materials hold great promise for effective renewal of deficient bridges.</a:t>
            </a:r>
          </a:p>
          <a:p>
            <a:pPr>
              <a:lnSpc>
                <a:spcPct val="110000"/>
              </a:lnSpc>
            </a:pPr>
            <a:r>
              <a:rPr lang="en-US" sz="2600"/>
              <a:t>The hybrid FRP-concrete bridge superstructure is highly feasible from the structural engineering point of view.</a:t>
            </a:r>
          </a:p>
          <a:p>
            <a:pPr>
              <a:lnSpc>
                <a:spcPct val="110000"/>
              </a:lnSpc>
            </a:pPr>
            <a:r>
              <a:rPr lang="en-US" sz="2600"/>
              <a:t>GFRP used in this study has revealed that its stress-strain relationship is not perfectly linear-elastic.  However, for design purposes, the equivalent linear model can be used.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F483D3-BC46-4088-B3DA-4EAA46C432DE}" type="slidenum">
              <a:rPr lang="en-US"/>
              <a:pPr/>
              <a:t>68</a:t>
            </a:fld>
            <a:endParaRPr lang="en-US"/>
          </a:p>
        </p:txBody>
      </p:sp>
      <p:sp>
        <p:nvSpPr>
          <p:cNvPr id="88066" name="Rectangle 2"/>
          <p:cNvSpPr>
            <a:spLocks noGrp="1" noChangeArrowheads="1"/>
          </p:cNvSpPr>
          <p:nvPr>
            <p:ph type="title"/>
          </p:nvPr>
        </p:nvSpPr>
        <p:spPr/>
        <p:txBody>
          <a:bodyPr/>
          <a:lstStyle/>
          <a:p>
            <a:r>
              <a:rPr lang="en-US" sz="4000"/>
              <a:t>Summary</a:t>
            </a:r>
            <a:r>
              <a:rPr lang="en-US"/>
              <a:t> (CONT’D)</a:t>
            </a:r>
          </a:p>
        </p:txBody>
      </p:sp>
      <p:sp>
        <p:nvSpPr>
          <p:cNvPr id="88067" name="Rectangle 3"/>
          <p:cNvSpPr>
            <a:spLocks noGrp="1" noChangeArrowheads="1"/>
          </p:cNvSpPr>
          <p:nvPr>
            <p:ph type="body" idx="1"/>
          </p:nvPr>
        </p:nvSpPr>
        <p:spPr>
          <a:xfrm>
            <a:off x="685800" y="1524000"/>
            <a:ext cx="8021638" cy="4572000"/>
          </a:xfrm>
        </p:spPr>
        <p:txBody>
          <a:bodyPr/>
          <a:lstStyle/>
          <a:p>
            <a:pPr>
              <a:lnSpc>
                <a:spcPct val="100000"/>
              </a:lnSpc>
            </a:pPr>
            <a:r>
              <a:rPr lang="en-US" sz="2600"/>
              <a:t>As is often the case with all-composite bridges, the design of the hybrid bridge superstructure is also stiffness driven.</a:t>
            </a:r>
          </a:p>
          <a:p>
            <a:pPr>
              <a:lnSpc>
                <a:spcPct val="100000"/>
              </a:lnSpc>
            </a:pPr>
            <a:r>
              <a:rPr lang="en-US" sz="2600"/>
              <a:t>Results from a series of quasi-static tests have shown an excellent performance of the proposed hybrid bridge under live loads.</a:t>
            </a:r>
          </a:p>
          <a:p>
            <a:pPr>
              <a:lnSpc>
                <a:spcPct val="100000"/>
              </a:lnSpc>
            </a:pPr>
            <a:r>
              <a:rPr lang="en-US" sz="2600"/>
              <a:t>The beam and orthotropic plate simplified analyses have proven to be effective to accurately predict the deflection of the hybrid bridge under design loads.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9E92E-400E-43FD-8641-C353AE6B2D68}" type="slidenum">
              <a:rPr lang="en-US"/>
              <a:pPr/>
              <a:t>69</a:t>
            </a:fld>
            <a:endParaRPr lang="en-US"/>
          </a:p>
        </p:txBody>
      </p:sp>
      <p:sp>
        <p:nvSpPr>
          <p:cNvPr id="24578" name="Rectangle 2"/>
          <p:cNvSpPr>
            <a:spLocks noGrp="1" noChangeArrowheads="1"/>
          </p:cNvSpPr>
          <p:nvPr>
            <p:ph type="title"/>
          </p:nvPr>
        </p:nvSpPr>
        <p:spPr>
          <a:xfrm>
            <a:off x="1143000" y="152400"/>
            <a:ext cx="6858000" cy="1143000"/>
          </a:xfrm>
        </p:spPr>
        <p:txBody>
          <a:bodyPr/>
          <a:lstStyle/>
          <a:p>
            <a:r>
              <a:rPr lang="en-US" sz="3600"/>
              <a:t>Challenges</a:t>
            </a:r>
          </a:p>
        </p:txBody>
      </p:sp>
      <p:sp>
        <p:nvSpPr>
          <p:cNvPr id="24579" name="Rectangle 3"/>
          <p:cNvSpPr>
            <a:spLocks noGrp="1" noChangeArrowheads="1"/>
          </p:cNvSpPr>
          <p:nvPr>
            <p:ph type="body" idx="1"/>
          </p:nvPr>
        </p:nvSpPr>
        <p:spPr>
          <a:xfrm>
            <a:off x="685800" y="1524000"/>
            <a:ext cx="7881938" cy="4572000"/>
          </a:xfrm>
        </p:spPr>
        <p:txBody>
          <a:bodyPr/>
          <a:lstStyle/>
          <a:p>
            <a:pPr>
              <a:lnSpc>
                <a:spcPct val="110000"/>
              </a:lnSpc>
            </a:pPr>
            <a:r>
              <a:rPr lang="en-US" sz="2100"/>
              <a:t>A systematic way to determine design parameters should be developed.  It is also important to propose and optimize the design based on life-cycle cost as well as performance.</a:t>
            </a:r>
          </a:p>
          <a:p>
            <a:pPr>
              <a:lnSpc>
                <a:spcPct val="110000"/>
              </a:lnSpc>
            </a:pPr>
            <a:r>
              <a:rPr lang="en-US" sz="2100"/>
              <a:t>Long-term performance of FRP bridges is not yet established and should be investigated: </a:t>
            </a:r>
          </a:p>
          <a:p>
            <a:pPr>
              <a:lnSpc>
                <a:spcPct val="110000"/>
              </a:lnSpc>
              <a:buFont typeface="Wingdings" pitchFamily="2" charset="2"/>
              <a:buNone/>
            </a:pPr>
            <a:r>
              <a:rPr lang="en-US" sz="2100"/>
              <a:t>		</a:t>
            </a:r>
            <a:r>
              <a:rPr lang="en-US" sz="2100" i="1">
                <a:solidFill>
                  <a:srgbClr val="FF9900"/>
                </a:solidFill>
              </a:rPr>
              <a:t>creep, fatigue, and material degradation.</a:t>
            </a:r>
          </a:p>
          <a:p>
            <a:pPr>
              <a:lnSpc>
                <a:spcPct val="110000"/>
              </a:lnSpc>
            </a:pPr>
            <a:r>
              <a:rPr lang="en-US" sz="2100"/>
              <a:t>Thermal effects on FRP bridges is still unknown and should be investigated.</a:t>
            </a:r>
          </a:p>
          <a:p>
            <a:pPr>
              <a:lnSpc>
                <a:spcPct val="110000"/>
              </a:lnSpc>
            </a:pPr>
            <a:r>
              <a:rPr lang="en-US" sz="2100"/>
              <a:t>Quality control concerns— the material properties are highly dependent on the manufacturing process.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3593D6-D043-4678-B90C-89ED5CCCE47F}" type="slidenum">
              <a:rPr lang="en-US"/>
              <a:pPr/>
              <a:t>7</a:t>
            </a:fld>
            <a:endParaRPr lang="en-US"/>
          </a:p>
        </p:txBody>
      </p:sp>
      <p:sp>
        <p:nvSpPr>
          <p:cNvPr id="236546" name="Rectangle 2"/>
          <p:cNvSpPr>
            <a:spLocks noGrp="1" noChangeArrowheads="1"/>
          </p:cNvSpPr>
          <p:nvPr>
            <p:ph type="title"/>
          </p:nvPr>
        </p:nvSpPr>
        <p:spPr/>
        <p:txBody>
          <a:bodyPr/>
          <a:lstStyle/>
          <a:p>
            <a:r>
              <a:rPr lang="en-US"/>
              <a:t>Matrix</a:t>
            </a:r>
          </a:p>
        </p:txBody>
      </p:sp>
      <p:sp>
        <p:nvSpPr>
          <p:cNvPr id="236547" name="Rectangle 3"/>
          <p:cNvSpPr>
            <a:spLocks noGrp="1" noChangeArrowheads="1"/>
          </p:cNvSpPr>
          <p:nvPr>
            <p:ph type="body" idx="1"/>
          </p:nvPr>
        </p:nvSpPr>
        <p:spPr/>
        <p:txBody>
          <a:bodyPr/>
          <a:lstStyle/>
          <a:p>
            <a:r>
              <a:rPr lang="en-US">
                <a:solidFill>
                  <a:schemeClr val="bg2"/>
                </a:solidFill>
              </a:rPr>
              <a:t>Metallic</a:t>
            </a:r>
          </a:p>
          <a:p>
            <a:r>
              <a:rPr lang="en-US">
                <a:solidFill>
                  <a:schemeClr val="bg2"/>
                </a:solidFill>
              </a:rPr>
              <a:t>Ceramic</a:t>
            </a:r>
          </a:p>
          <a:p>
            <a:r>
              <a:rPr lang="en-US"/>
              <a:t>Polymeric</a:t>
            </a:r>
          </a:p>
          <a:p>
            <a:pPr lvl="1"/>
            <a:r>
              <a:rPr lang="en-US">
                <a:solidFill>
                  <a:srgbClr val="003399"/>
                </a:solidFill>
              </a:rPr>
              <a:t>Thermoplastic</a:t>
            </a:r>
          </a:p>
          <a:p>
            <a:pPr lvl="1"/>
            <a:r>
              <a:rPr lang="en-US">
                <a:solidFill>
                  <a:srgbClr val="003399"/>
                </a:solidFill>
              </a:rPr>
              <a:t>Thermoset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D364CDB-57F8-4C5B-B2E1-CEEE19548C7C}" type="slidenum">
              <a:rPr lang="en-US"/>
              <a:pPr/>
              <a:t>70</a:t>
            </a:fld>
            <a:endParaRPr lang="en-US"/>
          </a:p>
        </p:txBody>
      </p:sp>
      <p:sp>
        <p:nvSpPr>
          <p:cNvPr id="89090" name="Rectangle 2"/>
          <p:cNvSpPr>
            <a:spLocks noGrp="1" noChangeArrowheads="1"/>
          </p:cNvSpPr>
          <p:nvPr>
            <p:ph type="title"/>
          </p:nvPr>
        </p:nvSpPr>
        <p:spPr/>
        <p:txBody>
          <a:bodyPr/>
          <a:lstStyle/>
          <a:p>
            <a:r>
              <a:rPr lang="en-US" sz="4000"/>
              <a:t> Challenges</a:t>
            </a:r>
            <a:r>
              <a:rPr lang="en-US"/>
              <a:t> (CONT’D)</a:t>
            </a:r>
          </a:p>
        </p:txBody>
      </p:sp>
      <p:sp>
        <p:nvSpPr>
          <p:cNvPr id="89091" name="Rectangle 3"/>
          <p:cNvSpPr>
            <a:spLocks noGrp="1" noChangeArrowheads="1"/>
          </p:cNvSpPr>
          <p:nvPr>
            <p:ph type="body" idx="1"/>
          </p:nvPr>
        </p:nvSpPr>
        <p:spPr/>
        <p:txBody>
          <a:bodyPr/>
          <a:lstStyle/>
          <a:p>
            <a:r>
              <a:rPr lang="en-US" sz="2600"/>
              <a:t>Several practical aspects of FRP applications in bridges need to be addressed by researchers. The following are some of the outstanding issues:</a:t>
            </a:r>
          </a:p>
          <a:p>
            <a:pPr lvl="1"/>
            <a:r>
              <a:rPr lang="en-US" sz="2400">
                <a:solidFill>
                  <a:schemeClr val="accent1"/>
                </a:solidFill>
              </a:rPr>
              <a:t>Methods to expand lanes</a:t>
            </a:r>
          </a:p>
          <a:p>
            <a:pPr lvl="1"/>
            <a:r>
              <a:rPr lang="en-US" sz="2400">
                <a:solidFill>
                  <a:schemeClr val="accent1"/>
                </a:solidFill>
              </a:rPr>
              <a:t>Methods to cast concrete</a:t>
            </a:r>
          </a:p>
          <a:p>
            <a:pPr lvl="1"/>
            <a:r>
              <a:rPr lang="en-US" sz="2400">
                <a:solidFill>
                  <a:schemeClr val="accent1"/>
                </a:solidFill>
              </a:rPr>
              <a:t>Considerations for negative moments</a:t>
            </a:r>
          </a:p>
          <a:p>
            <a:pPr lvl="1"/>
            <a:r>
              <a:rPr lang="en-US" sz="2400">
                <a:solidFill>
                  <a:schemeClr val="accent1"/>
                </a:solidFill>
              </a:rPr>
              <a:t>Concrete barrier or steel parapet</a:t>
            </a:r>
          </a:p>
          <a:p>
            <a:pPr lvl="1"/>
            <a:r>
              <a:rPr lang="en-US" sz="2400">
                <a:solidFill>
                  <a:schemeClr val="accent1"/>
                </a:solidFill>
              </a:rPr>
              <a:t>Support conditions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84BB152-2693-4117-B7F1-7549BA10673A}" type="slidenum">
              <a:rPr lang="en-US"/>
              <a:pPr/>
              <a:t>71</a:t>
            </a:fld>
            <a:endParaRPr lang="en-US"/>
          </a:p>
        </p:txBody>
      </p:sp>
      <p:sp>
        <p:nvSpPr>
          <p:cNvPr id="91139" name="Rectangle 3"/>
          <p:cNvSpPr>
            <a:spLocks noGrp="1" noChangeArrowheads="1"/>
          </p:cNvSpPr>
          <p:nvPr>
            <p:ph type="body" idx="1"/>
          </p:nvPr>
        </p:nvSpPr>
        <p:spPr>
          <a:xfrm>
            <a:off x="700088" y="1592263"/>
            <a:ext cx="7772400" cy="3835400"/>
          </a:xfrm>
        </p:spPr>
        <p:txBody>
          <a:bodyPr/>
          <a:lstStyle/>
          <a:p>
            <a:r>
              <a:rPr lang="en-US"/>
              <a:t>There are benefits in using light FRP deck or superstructure in bridges located in moderate and seismic regions.</a:t>
            </a:r>
          </a:p>
          <a:p>
            <a:r>
              <a:rPr lang="en-US"/>
              <a:t> Automated fabrication process must be used to fabricate the FRP parts of the superstructure or deck.</a:t>
            </a:r>
          </a:p>
          <a:p>
            <a:endParaRPr lang="en-US"/>
          </a:p>
        </p:txBody>
      </p:sp>
      <p:sp>
        <p:nvSpPr>
          <p:cNvPr id="91140" name="Rectangle 4"/>
          <p:cNvSpPr>
            <a:spLocks noChangeArrowheads="1"/>
          </p:cNvSpPr>
          <p:nvPr/>
        </p:nvSpPr>
        <p:spPr bwMode="auto">
          <a:xfrm>
            <a:off x="223838" y="1625600"/>
            <a:ext cx="7772400" cy="1143000"/>
          </a:xfrm>
          <a:prstGeom prst="rect">
            <a:avLst/>
          </a:prstGeom>
          <a:noFill/>
          <a:ln w="9525">
            <a:noFill/>
            <a:miter lim="800000"/>
            <a:headEnd/>
            <a:tailEnd/>
          </a:ln>
          <a:effectLst/>
        </p:spPr>
        <p:txBody>
          <a:bodyPr anchor="ctr"/>
          <a:lstStyle/>
          <a:p>
            <a:pPr algn="ctr"/>
            <a:endParaRPr lang="en-US" sz="3200" b="1">
              <a:solidFill>
                <a:srgbClr val="FFFF00"/>
              </a:solidFill>
              <a:latin typeface="Arial" charset="0"/>
            </a:endParaRPr>
          </a:p>
        </p:txBody>
      </p:sp>
      <p:sp>
        <p:nvSpPr>
          <p:cNvPr id="91141" name="Rectangle 5"/>
          <p:cNvSpPr>
            <a:spLocks noGrp="1" noChangeArrowheads="1"/>
          </p:cNvSpPr>
          <p:nvPr>
            <p:ph type="title"/>
          </p:nvPr>
        </p:nvSpPr>
        <p:spPr>
          <a:xfrm>
            <a:off x="619125" y="388938"/>
            <a:ext cx="7772400" cy="1143000"/>
          </a:xfrm>
        </p:spPr>
        <p:txBody>
          <a:bodyPr/>
          <a:lstStyle/>
          <a:p>
            <a:r>
              <a:rPr lang="en-US" sz="3600"/>
              <a:t> Challenges</a:t>
            </a:r>
            <a:r>
              <a:rPr lang="en-US" sz="2800"/>
              <a:t> (CONT’D)</a:t>
            </a:r>
            <a:br>
              <a:rPr lang="en-US" sz="2800"/>
            </a:br>
            <a:endParaRPr lang="en-US" sz="28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6BE25FDE-B983-4C80-AB91-C8E31B3634D8}" type="slidenum">
              <a:rPr lang="en-US"/>
              <a:pPr/>
              <a:t>72</a:t>
            </a:fld>
            <a:endParaRPr lang="en-US"/>
          </a:p>
        </p:txBody>
      </p:sp>
      <p:sp>
        <p:nvSpPr>
          <p:cNvPr id="113666" name="Rectangle 2"/>
          <p:cNvSpPr>
            <a:spLocks noGrp="1" noChangeArrowheads="1"/>
          </p:cNvSpPr>
          <p:nvPr>
            <p:ph type="title"/>
          </p:nvPr>
        </p:nvSpPr>
        <p:spPr/>
        <p:txBody>
          <a:bodyPr/>
          <a:lstStyle/>
          <a:p>
            <a:r>
              <a:rPr lang="en-US" sz="2000"/>
              <a:t>AUTOMATED FABRICATION PROCESSES</a:t>
            </a:r>
          </a:p>
        </p:txBody>
      </p:sp>
      <p:sp>
        <p:nvSpPr>
          <p:cNvPr id="113667" name="Rectangle 3"/>
          <p:cNvSpPr>
            <a:spLocks noGrp="1" noChangeArrowheads="1"/>
          </p:cNvSpPr>
          <p:nvPr>
            <p:ph type="body" idx="1"/>
          </p:nvPr>
        </p:nvSpPr>
        <p:spPr>
          <a:xfrm>
            <a:off x="685800" y="1524000"/>
            <a:ext cx="7772400" cy="2259013"/>
          </a:xfrm>
        </p:spPr>
        <p:txBody>
          <a:bodyPr/>
          <a:lstStyle/>
          <a:p>
            <a:pPr>
              <a:lnSpc>
                <a:spcPct val="110000"/>
              </a:lnSpc>
            </a:pPr>
            <a:r>
              <a:rPr lang="en-US" sz="2000"/>
              <a:t>Pultrusion</a:t>
            </a:r>
          </a:p>
          <a:p>
            <a:pPr>
              <a:lnSpc>
                <a:spcPct val="110000"/>
              </a:lnSpc>
            </a:pPr>
            <a:r>
              <a:rPr lang="en-US" sz="2000"/>
              <a:t>RTM</a:t>
            </a:r>
          </a:p>
          <a:p>
            <a:pPr>
              <a:lnSpc>
                <a:spcPct val="110000"/>
              </a:lnSpc>
            </a:pPr>
            <a:r>
              <a:rPr lang="en-US" sz="2000"/>
              <a:t>VARTM</a:t>
            </a:r>
          </a:p>
          <a:p>
            <a:pPr>
              <a:lnSpc>
                <a:spcPct val="110000"/>
              </a:lnSpc>
            </a:pPr>
            <a:r>
              <a:rPr lang="en-US" sz="2000"/>
              <a:t>Use of braided fabrics</a:t>
            </a:r>
          </a:p>
          <a:p>
            <a:pPr>
              <a:lnSpc>
                <a:spcPct val="110000"/>
              </a:lnSpc>
            </a:pPr>
            <a:r>
              <a:rPr lang="en-US" sz="2000"/>
              <a:t>Filament Winding</a:t>
            </a:r>
          </a:p>
        </p:txBody>
      </p:sp>
      <p:grpSp>
        <p:nvGrpSpPr>
          <p:cNvPr id="113678" name="Group 14"/>
          <p:cNvGrpSpPr>
            <a:grpSpLocks/>
          </p:cNvGrpSpPr>
          <p:nvPr/>
        </p:nvGrpSpPr>
        <p:grpSpPr bwMode="auto">
          <a:xfrm>
            <a:off x="631825" y="1724025"/>
            <a:ext cx="7988300" cy="4524375"/>
            <a:chOff x="398" y="1086"/>
            <a:chExt cx="5032" cy="2850"/>
          </a:xfrm>
        </p:grpSpPr>
        <p:pic>
          <p:nvPicPr>
            <p:cNvPr id="113674" name="Picture 10" descr="braded_fabric2"/>
            <p:cNvPicPr>
              <a:picLocks noChangeAspect="1" noChangeArrowheads="1"/>
            </p:cNvPicPr>
            <p:nvPr/>
          </p:nvPicPr>
          <p:blipFill>
            <a:blip r:embed="rId3"/>
            <a:srcRect/>
            <a:stretch>
              <a:fillRect/>
            </a:stretch>
          </p:blipFill>
          <p:spPr bwMode="auto">
            <a:xfrm>
              <a:off x="3449" y="1086"/>
              <a:ext cx="1981" cy="1729"/>
            </a:xfrm>
            <a:prstGeom prst="rect">
              <a:avLst/>
            </a:prstGeom>
            <a:noFill/>
          </p:spPr>
        </p:pic>
        <p:pic>
          <p:nvPicPr>
            <p:cNvPr id="113677" name="Picture 13" descr="braided_process"/>
            <p:cNvPicPr>
              <a:picLocks noChangeAspect="1" noChangeArrowheads="1"/>
            </p:cNvPicPr>
            <p:nvPr/>
          </p:nvPicPr>
          <p:blipFill>
            <a:blip r:embed="rId4"/>
            <a:srcRect/>
            <a:stretch>
              <a:fillRect/>
            </a:stretch>
          </p:blipFill>
          <p:spPr bwMode="auto">
            <a:xfrm>
              <a:off x="398" y="2928"/>
              <a:ext cx="4964" cy="1008"/>
            </a:xfrm>
            <a:prstGeom prst="rect">
              <a:avLst/>
            </a:prstGeom>
            <a:noFill/>
          </p:spPr>
        </p:pic>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15CE68-AEC0-4748-8556-3EC58924C661}" type="slidenum">
              <a:rPr lang="en-US"/>
              <a:pPr/>
              <a:t>73</a:t>
            </a:fld>
            <a:endParaRPr lang="en-US"/>
          </a:p>
        </p:txBody>
      </p:sp>
      <p:sp>
        <p:nvSpPr>
          <p:cNvPr id="258050" name="Rectangle 2"/>
          <p:cNvSpPr>
            <a:spLocks noGrp="1" noChangeArrowheads="1"/>
          </p:cNvSpPr>
          <p:nvPr>
            <p:ph type="title"/>
          </p:nvPr>
        </p:nvSpPr>
        <p:spPr/>
        <p:txBody>
          <a:bodyPr/>
          <a:lstStyle/>
          <a:p>
            <a:r>
              <a:rPr lang="en-US"/>
              <a:t>Acknowledgment</a:t>
            </a:r>
          </a:p>
        </p:txBody>
      </p:sp>
      <p:sp>
        <p:nvSpPr>
          <p:cNvPr id="258051" name="Rectangle 3"/>
          <p:cNvSpPr>
            <a:spLocks noGrp="1" noChangeArrowheads="1"/>
          </p:cNvSpPr>
          <p:nvPr>
            <p:ph type="body" idx="1"/>
          </p:nvPr>
        </p:nvSpPr>
        <p:spPr/>
        <p:txBody>
          <a:bodyPr/>
          <a:lstStyle/>
          <a:p>
            <a:r>
              <a:rPr lang="en-US"/>
              <a:t>Dr. Y. Kitane</a:t>
            </a:r>
          </a:p>
          <a:p>
            <a:r>
              <a:rPr lang="en-US"/>
              <a:t>Dr. W. Alnahhal</a:t>
            </a:r>
          </a:p>
          <a:p>
            <a:r>
              <a:rPr lang="en-US"/>
              <a:t>New York State Department of Transportation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AA7A8174-8A71-4045-9BC7-C2162A38F350}" type="slidenum">
              <a:rPr lang="en-US"/>
              <a:pPr/>
              <a:t>74</a:t>
            </a:fld>
            <a:endParaRPr lang="en-US"/>
          </a:p>
        </p:txBody>
      </p:sp>
      <p:sp>
        <p:nvSpPr>
          <p:cNvPr id="57346" name="Rectangle 2"/>
          <p:cNvSpPr>
            <a:spLocks noGrp="1" noChangeArrowheads="1"/>
          </p:cNvSpPr>
          <p:nvPr>
            <p:ph type="title"/>
          </p:nvPr>
        </p:nvSpPr>
        <p:spPr>
          <a:xfrm>
            <a:off x="723900" y="239713"/>
            <a:ext cx="7772400" cy="1143000"/>
          </a:xfrm>
          <a:effectLst>
            <a:outerShdw dist="35921" dir="2700000" algn="ctr" rotWithShape="0">
              <a:schemeClr val="bg2"/>
            </a:outerShdw>
          </a:effectLst>
        </p:spPr>
        <p:txBody>
          <a:bodyPr/>
          <a:lstStyle/>
          <a:p>
            <a:r>
              <a:rPr lang="en-US" sz="5400"/>
              <a:t>T</a:t>
            </a:r>
            <a:r>
              <a:rPr lang="en-US" sz="4400"/>
              <a:t>HANK </a:t>
            </a:r>
            <a:r>
              <a:rPr lang="en-US" sz="5400"/>
              <a:t>Y</a:t>
            </a:r>
            <a:r>
              <a:rPr lang="en-US" sz="4400"/>
              <a:t>OU</a:t>
            </a:r>
          </a:p>
        </p:txBody>
      </p:sp>
      <p:pic>
        <p:nvPicPr>
          <p:cNvPr id="57351" name="Picture 7" descr="leaf2"/>
          <p:cNvPicPr>
            <a:picLocks noChangeAspect="1" noChangeArrowheads="1"/>
          </p:cNvPicPr>
          <p:nvPr/>
        </p:nvPicPr>
        <p:blipFill>
          <a:blip r:embed="rId3"/>
          <a:srcRect/>
          <a:stretch>
            <a:fillRect/>
          </a:stretch>
        </p:blipFill>
        <p:spPr bwMode="auto">
          <a:xfrm>
            <a:off x="1912938" y="2159000"/>
            <a:ext cx="5392737" cy="2514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FC1D88B2-A95F-47C5-9DA0-C80A116CA50E}" type="slidenum">
              <a:rPr lang="en-US"/>
              <a:pPr/>
              <a:t>8</a:t>
            </a:fld>
            <a:endParaRPr lang="en-US"/>
          </a:p>
        </p:txBody>
      </p:sp>
      <p:sp>
        <p:nvSpPr>
          <p:cNvPr id="254978" name="Rectangle 2"/>
          <p:cNvSpPr>
            <a:spLocks noGrp="1" noChangeArrowheads="1"/>
          </p:cNvSpPr>
          <p:nvPr>
            <p:ph type="title"/>
          </p:nvPr>
        </p:nvSpPr>
        <p:spPr/>
        <p:txBody>
          <a:bodyPr/>
          <a:lstStyle/>
          <a:p>
            <a:r>
              <a:rPr lang="en-US"/>
              <a:t>Polymer Matrix</a:t>
            </a:r>
          </a:p>
        </p:txBody>
      </p:sp>
      <p:sp>
        <p:nvSpPr>
          <p:cNvPr id="254979" name="Rectangle 3"/>
          <p:cNvSpPr>
            <a:spLocks noGrp="1" noChangeArrowheads="1"/>
          </p:cNvSpPr>
          <p:nvPr>
            <p:ph type="body" idx="1"/>
          </p:nvPr>
        </p:nvSpPr>
        <p:spPr/>
        <p:txBody>
          <a:bodyPr/>
          <a:lstStyle/>
          <a:p>
            <a:r>
              <a:rPr lang="en-US">
                <a:solidFill>
                  <a:schemeClr val="bg2"/>
                </a:solidFill>
              </a:rPr>
              <a:t> </a:t>
            </a:r>
            <a:endParaRPr lang="en-US">
              <a:solidFill>
                <a:srgbClr val="003399"/>
              </a:solidFill>
            </a:endParaRPr>
          </a:p>
        </p:txBody>
      </p:sp>
      <p:pic>
        <p:nvPicPr>
          <p:cNvPr id="254981" name="Picture 5"/>
          <p:cNvPicPr>
            <a:picLocks noChangeAspect="1" noChangeArrowheads="1"/>
          </p:cNvPicPr>
          <p:nvPr/>
        </p:nvPicPr>
        <p:blipFill>
          <a:blip r:embed="rId3"/>
          <a:srcRect/>
          <a:stretch>
            <a:fillRect/>
          </a:stretch>
        </p:blipFill>
        <p:spPr bwMode="auto">
          <a:xfrm>
            <a:off x="1006475" y="1966913"/>
            <a:ext cx="7331075" cy="4686300"/>
          </a:xfrm>
          <a:prstGeom prst="rect">
            <a:avLst/>
          </a:prstGeom>
          <a:noFill/>
          <a:ln w="9525">
            <a:noFill/>
            <a:miter lim="800000"/>
            <a:headEnd/>
            <a:tailEnd/>
          </a:ln>
        </p:spPr>
      </p:pic>
      <p:sp>
        <p:nvSpPr>
          <p:cNvPr id="254982" name="Rectangle 6"/>
          <p:cNvSpPr>
            <a:spLocks noChangeArrowheads="1"/>
          </p:cNvSpPr>
          <p:nvPr/>
        </p:nvSpPr>
        <p:spPr bwMode="auto">
          <a:xfrm>
            <a:off x="776288" y="1987550"/>
            <a:ext cx="1376362" cy="441325"/>
          </a:xfrm>
          <a:prstGeom prst="rect">
            <a:avLst/>
          </a:prstGeom>
          <a:solidFill>
            <a:schemeClr val="accent1"/>
          </a:solidFill>
          <a:ln w="9525">
            <a:solidFill>
              <a:schemeClr val="accent1"/>
            </a:solidFill>
            <a:miter lim="800000"/>
            <a:headEnd/>
            <a:tailEnd/>
          </a:ln>
          <a:effectLst/>
        </p:spPr>
        <p:txBody>
          <a:bodyPr wrap="none" anchor="ctr"/>
          <a:lstStyle/>
          <a:p>
            <a:pPr algn="ctr"/>
            <a:r>
              <a:rPr lang="en-US"/>
              <a:t>Linear</a:t>
            </a:r>
          </a:p>
        </p:txBody>
      </p:sp>
      <p:sp>
        <p:nvSpPr>
          <p:cNvPr id="254983" name="Rectangle 7"/>
          <p:cNvSpPr>
            <a:spLocks noChangeArrowheads="1"/>
          </p:cNvSpPr>
          <p:nvPr/>
        </p:nvSpPr>
        <p:spPr bwMode="auto">
          <a:xfrm>
            <a:off x="6510338" y="2001838"/>
            <a:ext cx="1376362" cy="441325"/>
          </a:xfrm>
          <a:prstGeom prst="rect">
            <a:avLst/>
          </a:prstGeom>
          <a:solidFill>
            <a:schemeClr val="accent1"/>
          </a:solidFill>
          <a:ln w="9525">
            <a:solidFill>
              <a:schemeClr val="accent1"/>
            </a:solidFill>
            <a:miter lim="800000"/>
            <a:headEnd/>
            <a:tailEnd/>
          </a:ln>
          <a:effectLst/>
        </p:spPr>
        <p:txBody>
          <a:bodyPr wrap="none" anchor="ctr"/>
          <a:lstStyle/>
          <a:p>
            <a:pPr algn="ctr"/>
            <a:r>
              <a:rPr lang="en-US">
                <a:solidFill>
                  <a:srgbClr val="FFFF00"/>
                </a:solidFill>
              </a:rPr>
              <a:t>Branched</a:t>
            </a:r>
          </a:p>
        </p:txBody>
      </p:sp>
      <p:sp>
        <p:nvSpPr>
          <p:cNvPr id="254984" name="Rectangle 8"/>
          <p:cNvSpPr>
            <a:spLocks noChangeArrowheads="1"/>
          </p:cNvSpPr>
          <p:nvPr/>
        </p:nvSpPr>
        <p:spPr bwMode="auto">
          <a:xfrm>
            <a:off x="1477963" y="4649788"/>
            <a:ext cx="2182812" cy="430212"/>
          </a:xfrm>
          <a:prstGeom prst="rect">
            <a:avLst/>
          </a:prstGeom>
          <a:solidFill>
            <a:schemeClr val="accent1"/>
          </a:solidFill>
          <a:ln w="9525">
            <a:solidFill>
              <a:schemeClr val="accent1"/>
            </a:solidFill>
            <a:miter lim="800000"/>
            <a:headEnd/>
            <a:tailEnd/>
          </a:ln>
          <a:effectLst/>
        </p:spPr>
        <p:txBody>
          <a:bodyPr wrap="none" anchor="ctr"/>
          <a:lstStyle/>
          <a:p>
            <a:pPr algn="ctr"/>
            <a:r>
              <a:rPr lang="en-US"/>
              <a:t>Cross-linked</a:t>
            </a:r>
          </a:p>
        </p:txBody>
      </p:sp>
      <p:sp>
        <p:nvSpPr>
          <p:cNvPr id="254985" name="Rectangle 9"/>
          <p:cNvSpPr>
            <a:spLocks noChangeArrowheads="1"/>
          </p:cNvSpPr>
          <p:nvPr/>
        </p:nvSpPr>
        <p:spPr bwMode="auto">
          <a:xfrm>
            <a:off x="5688013" y="6245225"/>
            <a:ext cx="2182812" cy="430213"/>
          </a:xfrm>
          <a:prstGeom prst="rect">
            <a:avLst/>
          </a:prstGeom>
          <a:solidFill>
            <a:schemeClr val="accent1"/>
          </a:solidFill>
          <a:ln w="9525">
            <a:solidFill>
              <a:schemeClr val="accent1"/>
            </a:solidFill>
            <a:miter lim="800000"/>
            <a:headEnd/>
            <a:tailEnd/>
          </a:ln>
          <a:effectLst/>
        </p:spPr>
        <p:txBody>
          <a:bodyPr wrap="none" anchor="ctr"/>
          <a:lstStyle/>
          <a:p>
            <a:pPr algn="ctr"/>
            <a:r>
              <a:rPr lang="en-US"/>
              <a:t>Network</a:t>
            </a:r>
          </a:p>
        </p:txBody>
      </p:sp>
      <p:sp>
        <p:nvSpPr>
          <p:cNvPr id="254986" name="Rectangle 10"/>
          <p:cNvSpPr>
            <a:spLocks noChangeArrowheads="1"/>
          </p:cNvSpPr>
          <p:nvPr/>
        </p:nvSpPr>
        <p:spPr bwMode="auto">
          <a:xfrm>
            <a:off x="3536950" y="1111250"/>
            <a:ext cx="2216150" cy="701675"/>
          </a:xfrm>
          <a:prstGeom prst="rect">
            <a:avLst/>
          </a:prstGeom>
          <a:noFill/>
          <a:ln w="9525">
            <a:noFill/>
            <a:miter lim="800000"/>
            <a:headEnd/>
            <a:tailEnd/>
          </a:ln>
          <a:effectLst/>
        </p:spPr>
        <p:txBody>
          <a:bodyPr wrap="none">
            <a:spAutoFit/>
          </a:bodyPr>
          <a:lstStyle/>
          <a:p>
            <a:r>
              <a:rPr lang="en-US" sz="4000" b="1">
                <a:solidFill>
                  <a:srgbClr val="FF3300"/>
                </a:solidFill>
              </a:rPr>
              <a:t>Poly  </a:t>
            </a:r>
            <a:r>
              <a:rPr lang="en-US" sz="4000" b="1" i="1">
                <a:solidFill>
                  <a:srgbClr val="FF3300"/>
                </a:solidFill>
              </a:rPr>
              <a:t>mer</a:t>
            </a:r>
          </a:p>
        </p:txBody>
      </p:sp>
      <p:pic>
        <p:nvPicPr>
          <p:cNvPr id="254987" name="Picture 11" descr="FRP_specific2"/>
          <p:cNvPicPr>
            <a:picLocks noChangeAspect="1" noChangeArrowheads="1"/>
          </p:cNvPicPr>
          <p:nvPr/>
        </p:nvPicPr>
        <p:blipFill>
          <a:blip r:embed="rId4"/>
          <a:srcRect/>
          <a:stretch>
            <a:fillRect/>
          </a:stretch>
        </p:blipFill>
        <p:spPr bwMode="auto">
          <a:xfrm>
            <a:off x="171450" y="2305050"/>
            <a:ext cx="8737600" cy="4094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1000"/>
                                  </p:iterate>
                                  <p:childTnLst>
                                    <p:set>
                                      <p:cBhvr>
                                        <p:cTn id="6" dur="1" fill="hold">
                                          <p:stCondLst>
                                            <p:cond delay="0"/>
                                          </p:stCondLst>
                                        </p:cTn>
                                        <p:tgtEl>
                                          <p:spTgt spid="254986"/>
                                        </p:tgtEl>
                                        <p:attrNameLst>
                                          <p:attrName>style.visibility</p:attrName>
                                        </p:attrNameLst>
                                      </p:cBhvr>
                                      <p:to>
                                        <p:strVal val="visible"/>
                                      </p:to>
                                    </p:set>
                                    <p:animEffect transition="in" filter="fade">
                                      <p:cBhvr>
                                        <p:cTn id="7" dur="2000"/>
                                        <p:tgtEl>
                                          <p:spTgt spid="254986"/>
                                        </p:tgtEl>
                                      </p:cBhvr>
                                    </p:animEffect>
                                  </p:childTnLst>
                                  <p:subTnLst>
                                    <p:animClr clrSpc="rgb" dir="cw">
                                      <p:cBhvr override="childStyle">
                                        <p:cTn dur="1" fill="hold" display="0" masterRel="nextClick" afterEffect="1"/>
                                        <p:tgtEl>
                                          <p:spTgt spid="254986"/>
                                        </p:tgtEl>
                                        <p:attrNameLst>
                                          <p:attrName>ppt_c</p:attrName>
                                        </p:attrNameLst>
                                      </p:cBhvr>
                                      <p:to>
                                        <a:schemeClr val="bg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981"/>
                                        </p:tgtEl>
                                        <p:attrNameLst>
                                          <p:attrName>style.visibility</p:attrName>
                                        </p:attrNameLst>
                                      </p:cBhvr>
                                      <p:to>
                                        <p:strVal val="visible"/>
                                      </p:to>
                                    </p:set>
                                    <p:animEffect transition="in" filter="fade">
                                      <p:cBhvr>
                                        <p:cTn id="12" dur="2000"/>
                                        <p:tgtEl>
                                          <p:spTgt spid="2549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4982"/>
                                        </p:tgtEl>
                                        <p:attrNameLst>
                                          <p:attrName>style.visibility</p:attrName>
                                        </p:attrNameLst>
                                      </p:cBhvr>
                                      <p:to>
                                        <p:strVal val="visible"/>
                                      </p:to>
                                    </p:set>
                                    <p:animEffect transition="in" filter="wipe(down)">
                                      <p:cBhvr>
                                        <p:cTn id="17" dur="500"/>
                                        <p:tgtEl>
                                          <p:spTgt spid="2549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4983"/>
                                        </p:tgtEl>
                                        <p:attrNameLst>
                                          <p:attrName>style.visibility</p:attrName>
                                        </p:attrNameLst>
                                      </p:cBhvr>
                                      <p:to>
                                        <p:strVal val="visible"/>
                                      </p:to>
                                    </p:set>
                                    <p:animEffect transition="in" filter="wipe(down)">
                                      <p:cBhvr>
                                        <p:cTn id="22" dur="500"/>
                                        <p:tgtEl>
                                          <p:spTgt spid="2549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4984"/>
                                        </p:tgtEl>
                                        <p:attrNameLst>
                                          <p:attrName>style.visibility</p:attrName>
                                        </p:attrNameLst>
                                      </p:cBhvr>
                                      <p:to>
                                        <p:strVal val="visible"/>
                                      </p:to>
                                    </p:set>
                                    <p:animEffect transition="in" filter="wipe(down)">
                                      <p:cBhvr>
                                        <p:cTn id="27" dur="500"/>
                                        <p:tgtEl>
                                          <p:spTgt spid="2549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4985"/>
                                        </p:tgtEl>
                                        <p:attrNameLst>
                                          <p:attrName>style.visibility</p:attrName>
                                        </p:attrNameLst>
                                      </p:cBhvr>
                                      <p:to>
                                        <p:strVal val="visible"/>
                                      </p:to>
                                    </p:set>
                                    <p:animEffect transition="in" filter="wipe(down)">
                                      <p:cBhvr>
                                        <p:cTn id="32" dur="500"/>
                                        <p:tgtEl>
                                          <p:spTgt spid="25498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54987"/>
                                        </p:tgtEl>
                                        <p:attrNameLst>
                                          <p:attrName>style.visibility</p:attrName>
                                        </p:attrNameLst>
                                      </p:cBhvr>
                                      <p:to>
                                        <p:strVal val="visible"/>
                                      </p:to>
                                    </p:set>
                                    <p:animEffect transition="in" filter="dissolve">
                                      <p:cBhvr>
                                        <p:cTn id="37" dur="500"/>
                                        <p:tgtEl>
                                          <p:spTgt spid="254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2" grpId="0" animBg="1"/>
      <p:bldP spid="254983" grpId="0" animBg="1"/>
      <p:bldP spid="254984" grpId="0" animBg="1"/>
      <p:bldP spid="254985" grpId="0" animBg="1"/>
      <p:bldP spid="2549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D78BF30-79D6-4E16-979C-F1F439C6FAAB}" type="slidenum">
              <a:rPr lang="en-US"/>
              <a:pPr/>
              <a:t>9</a:t>
            </a:fld>
            <a:endParaRPr lang="en-US"/>
          </a:p>
        </p:txBody>
      </p:sp>
      <p:sp>
        <p:nvSpPr>
          <p:cNvPr id="227332" name="Rectangle 4"/>
          <p:cNvSpPr>
            <a:spLocks noGrp="1" noChangeArrowheads="1"/>
          </p:cNvSpPr>
          <p:nvPr>
            <p:ph type="title"/>
          </p:nvPr>
        </p:nvSpPr>
        <p:spPr/>
        <p:txBody>
          <a:bodyPr/>
          <a:lstStyle/>
          <a:p>
            <a:r>
              <a:rPr lang="en-US"/>
              <a:t>Composites Categories</a:t>
            </a:r>
          </a:p>
        </p:txBody>
      </p:sp>
      <p:sp>
        <p:nvSpPr>
          <p:cNvPr id="227333" name="Rectangle 5"/>
          <p:cNvSpPr>
            <a:spLocks noGrp="1" noChangeArrowheads="1"/>
          </p:cNvSpPr>
          <p:nvPr>
            <p:ph type="body" sz="half" idx="1"/>
          </p:nvPr>
        </p:nvSpPr>
        <p:spPr/>
        <p:txBody>
          <a:bodyPr/>
          <a:lstStyle/>
          <a:p>
            <a:pPr>
              <a:lnSpc>
                <a:spcPct val="100000"/>
              </a:lnSpc>
              <a:buFont typeface="Wingdings" pitchFamily="2" charset="2"/>
              <a:buNone/>
            </a:pPr>
            <a:r>
              <a:rPr lang="en-US" sz="2200">
                <a:solidFill>
                  <a:srgbClr val="008000"/>
                </a:solidFill>
              </a:rPr>
              <a:t>Reinforced Plastics</a:t>
            </a:r>
          </a:p>
          <a:p>
            <a:pPr>
              <a:lnSpc>
                <a:spcPct val="100000"/>
              </a:lnSpc>
            </a:pPr>
            <a:r>
              <a:rPr lang="en-US" sz="2200"/>
              <a:t>Low strength and stiffness</a:t>
            </a:r>
          </a:p>
          <a:p>
            <a:pPr>
              <a:lnSpc>
                <a:spcPct val="100000"/>
              </a:lnSpc>
            </a:pPr>
            <a:r>
              <a:rPr lang="en-US" sz="2200"/>
              <a:t>Inexpensive</a:t>
            </a:r>
          </a:p>
          <a:p>
            <a:pPr>
              <a:lnSpc>
                <a:spcPct val="100000"/>
              </a:lnSpc>
            </a:pPr>
            <a:r>
              <a:rPr lang="en-US" sz="2200"/>
              <a:t>Glass fibers is primary reinforcement</a:t>
            </a:r>
          </a:p>
          <a:p>
            <a:pPr>
              <a:lnSpc>
                <a:spcPct val="100000"/>
              </a:lnSpc>
            </a:pPr>
            <a:r>
              <a:rPr lang="en-US" sz="2200"/>
              <a:t>Applications:	</a:t>
            </a:r>
          </a:p>
          <a:p>
            <a:pPr lvl="1">
              <a:lnSpc>
                <a:spcPct val="90000"/>
              </a:lnSpc>
              <a:buClr>
                <a:srgbClr val="008000"/>
              </a:buClr>
              <a:buFontTx/>
              <a:buChar char="o"/>
            </a:pPr>
            <a:r>
              <a:rPr lang="en-US" sz="2000"/>
              <a:t>Boat Hulls	</a:t>
            </a:r>
          </a:p>
          <a:p>
            <a:pPr lvl="1">
              <a:lnSpc>
                <a:spcPct val="90000"/>
              </a:lnSpc>
              <a:buClr>
                <a:srgbClr val="008000"/>
              </a:buClr>
              <a:buFontTx/>
              <a:buChar char="o"/>
            </a:pPr>
            <a:r>
              <a:rPr lang="en-US" sz="2000"/>
              <a:t>Corrugated sheets</a:t>
            </a:r>
          </a:p>
          <a:p>
            <a:pPr lvl="1">
              <a:lnSpc>
                <a:spcPct val="90000"/>
              </a:lnSpc>
              <a:buClr>
                <a:srgbClr val="008000"/>
              </a:buClr>
              <a:buFontTx/>
              <a:buChar char="o"/>
            </a:pPr>
            <a:r>
              <a:rPr lang="en-US" sz="2000"/>
              <a:t>Piping</a:t>
            </a:r>
          </a:p>
          <a:p>
            <a:pPr lvl="1">
              <a:lnSpc>
                <a:spcPct val="90000"/>
              </a:lnSpc>
              <a:buClr>
                <a:srgbClr val="008000"/>
              </a:buClr>
              <a:buFontTx/>
              <a:buChar char="o"/>
            </a:pPr>
            <a:r>
              <a:rPr lang="en-US" sz="2000"/>
              <a:t>Automotive panels</a:t>
            </a:r>
          </a:p>
          <a:p>
            <a:pPr lvl="1">
              <a:lnSpc>
                <a:spcPct val="90000"/>
              </a:lnSpc>
              <a:buClr>
                <a:srgbClr val="008000"/>
              </a:buClr>
              <a:buFontTx/>
              <a:buChar char="o"/>
            </a:pPr>
            <a:r>
              <a:rPr lang="en-US" sz="2000"/>
              <a:t>Sporting goods</a:t>
            </a:r>
          </a:p>
        </p:txBody>
      </p:sp>
      <p:sp>
        <p:nvSpPr>
          <p:cNvPr id="227334" name="Rectangle 6"/>
          <p:cNvSpPr>
            <a:spLocks noGrp="1" noChangeArrowheads="1"/>
          </p:cNvSpPr>
          <p:nvPr>
            <p:ph type="body" sz="half" idx="2"/>
          </p:nvPr>
        </p:nvSpPr>
        <p:spPr/>
        <p:txBody>
          <a:bodyPr/>
          <a:lstStyle/>
          <a:p>
            <a:pPr>
              <a:lnSpc>
                <a:spcPct val="100000"/>
              </a:lnSpc>
              <a:buFont typeface="Wingdings" pitchFamily="2" charset="2"/>
              <a:buNone/>
            </a:pPr>
            <a:r>
              <a:rPr lang="en-US" sz="2200">
                <a:solidFill>
                  <a:srgbClr val="008000"/>
                </a:solidFill>
              </a:rPr>
              <a:t>Advanced Composites</a:t>
            </a:r>
          </a:p>
          <a:p>
            <a:pPr>
              <a:lnSpc>
                <a:spcPct val="100000"/>
              </a:lnSpc>
            </a:pPr>
            <a:r>
              <a:rPr lang="en-US" sz="2200"/>
              <a:t>High strength and stiffness</a:t>
            </a:r>
          </a:p>
          <a:p>
            <a:pPr>
              <a:lnSpc>
                <a:spcPct val="100000"/>
              </a:lnSpc>
            </a:pPr>
            <a:r>
              <a:rPr lang="en-US" sz="2200"/>
              <a:t>Expensive</a:t>
            </a:r>
          </a:p>
          <a:p>
            <a:pPr>
              <a:lnSpc>
                <a:spcPct val="100000"/>
              </a:lnSpc>
            </a:pPr>
            <a:r>
              <a:rPr lang="en-US" sz="2200"/>
              <a:t>High performance reinforcement such as: graphite, aramid, kevlar</a:t>
            </a:r>
          </a:p>
          <a:p>
            <a:pPr>
              <a:lnSpc>
                <a:spcPct val="100000"/>
              </a:lnSpc>
            </a:pPr>
            <a:r>
              <a:rPr lang="en-US" sz="2200"/>
              <a:t>Applications:	Aerospace industry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8636</TotalTime>
  <Words>2080</Words>
  <Application>Microsoft PowerPoint</Application>
  <PresentationFormat>On-screen Show (4:3)</PresentationFormat>
  <Paragraphs>564</Paragraphs>
  <Slides>74</Slides>
  <Notes>74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1" baseType="lpstr">
      <vt:lpstr>Times New Roman</vt:lpstr>
      <vt:lpstr>Arial</vt:lpstr>
      <vt:lpstr>Wingdings</vt:lpstr>
      <vt:lpstr>Verdana</vt:lpstr>
      <vt:lpstr>Symbol</vt:lpstr>
      <vt:lpstr>Default Design</vt:lpstr>
      <vt:lpstr>Microsoft Equation 3.0</vt:lpstr>
      <vt:lpstr>Advanced Composite Material Applications in Structural Engineering  Advances and Challenges  </vt:lpstr>
      <vt:lpstr>OUTLINE</vt:lpstr>
      <vt:lpstr>What are Composite Materials?</vt:lpstr>
      <vt:lpstr>Composites Architecture</vt:lpstr>
      <vt:lpstr>Reinforcement</vt:lpstr>
      <vt:lpstr>Reinforcement (cont’d)</vt:lpstr>
      <vt:lpstr>Matrix</vt:lpstr>
      <vt:lpstr>Polymer Matrix</vt:lpstr>
      <vt:lpstr>Composites Categories</vt:lpstr>
      <vt:lpstr>Typical Applications in Structural Engineering</vt:lpstr>
      <vt:lpstr>FRP COMPOSITES IN STRUCTURAL APPLICATIONS</vt:lpstr>
      <vt:lpstr>CONDITIONS OF U.S. HIGHWAY BRIDGES</vt:lpstr>
      <vt:lpstr>Demand for FRP in Bridge Applications</vt:lpstr>
      <vt:lpstr>GLASS FIBER REINFORCED POLYMER (GFRP) BOX SECTIONS</vt:lpstr>
      <vt:lpstr>BRIDGE APPLICATIONS – 1 (TOM’S CREEK BRIDGE)</vt:lpstr>
      <vt:lpstr>BRIDGE APPLICATIONS – 2 (TECH 21 BRIDGE)</vt:lpstr>
      <vt:lpstr>BRIDGE APPLICATIONS – 3 (KINGS STORMWATER CHANNEL BRIDGE)</vt:lpstr>
      <vt:lpstr>BRIDGE APPLICATIONS – 4 (TOOWOOMBA BRIDGE)</vt:lpstr>
      <vt:lpstr>MARKET SHARE (FRP COMPOSITES)</vt:lpstr>
      <vt:lpstr>FRP COMPOSITE SHIPMENTS</vt:lpstr>
      <vt:lpstr>Recent Development of FRP Bridge Deck and Superstructure Systems</vt:lpstr>
      <vt:lpstr>Hybrid-FRP-Concrete Bridge Deck and Superstructure System</vt:lpstr>
      <vt:lpstr>BASIC CONCEPT OF PROPOSED HYBRID FRP-CONCRETE BRIDGE</vt:lpstr>
      <vt:lpstr>PROPOSED HYBRID BRIDGE SUPERSTRUCTURE</vt:lpstr>
      <vt:lpstr>DISPLACEMENT AND STRENGTH CHECKS</vt:lpstr>
      <vt:lpstr>TSAI-HILL FAILURE INDEX</vt:lpstr>
      <vt:lpstr>EXPERIMENTAL PROGRAM</vt:lpstr>
      <vt:lpstr>TEST SPECIMEN</vt:lpstr>
      <vt:lpstr>STACKING SEQUENCES</vt:lpstr>
      <vt:lpstr>FABRICATION – 1</vt:lpstr>
      <vt:lpstr>FABRICATION – 2</vt:lpstr>
      <vt:lpstr>SHEAR KEYS</vt:lpstr>
      <vt:lpstr>MATERIALS – GFRP</vt:lpstr>
      <vt:lpstr>GFRP – TENSION</vt:lpstr>
      <vt:lpstr>GFRP – COMPRESSION</vt:lpstr>
      <vt:lpstr>GFRP – SHEAR</vt:lpstr>
      <vt:lpstr>MATERIALS - CONCRETE</vt:lpstr>
      <vt:lpstr>TEST SETUP</vt:lpstr>
      <vt:lpstr>FLEXURAL LOADING CONFIGURATION</vt:lpstr>
      <vt:lpstr>NONDESTRUCTIVE FLEXURE (TEST PROTOCOL)</vt:lpstr>
      <vt:lpstr>NONDESTRUCTIVE FLEXURE (FORCE-DISPLACEMENT)</vt:lpstr>
      <vt:lpstr>NONDESTRUCTIVE FLEXURE (TOP SURFACE DEFORMATION)</vt:lpstr>
      <vt:lpstr>NONDESTRUCTIVE FLEXURE (STRAIN RESULTS)</vt:lpstr>
      <vt:lpstr>FATIGUE LOADING (TEST PROTOCOL)</vt:lpstr>
      <vt:lpstr>FATIGUE LOADING (TEST RESULTS)</vt:lpstr>
      <vt:lpstr>DESTRUCTIVE FLEXURE (TEST PROTOCOL)</vt:lpstr>
      <vt:lpstr>DESTRUCTIVE FLEXURE (TEST RESULTS – 1)</vt:lpstr>
      <vt:lpstr>CHANGE OF A LOADING CONDITION</vt:lpstr>
      <vt:lpstr>DESTRUCTIVE FLEXURE (TEST RESULTS – 2)</vt:lpstr>
      <vt:lpstr>DESTRUCTIVE FLEXURE (FAILURE MODES)</vt:lpstr>
      <vt:lpstr>SHEAR TEST</vt:lpstr>
      <vt:lpstr>BEARING TEST</vt:lpstr>
      <vt:lpstr>BEARING TEST (FAILURE MODE)</vt:lpstr>
      <vt:lpstr>FINITE ELEMENT ANALYSIS</vt:lpstr>
      <vt:lpstr>FINITE ELEMENT DISCRITIZATION (LINEAR ANALYSIS)</vt:lpstr>
      <vt:lpstr>LINEAR FEA RESULTS (FLEXURE – 1)</vt:lpstr>
      <vt:lpstr>LINEAR FEA RESULTS  (FLEXURE – 2)</vt:lpstr>
      <vt:lpstr>LINEAR FEA RESULTS (FLEXURE – 3)</vt:lpstr>
      <vt:lpstr>FINITE ELEMENT DISCRETIZATION (NONLINEAR ANALYSIS)</vt:lpstr>
      <vt:lpstr>NONLINEAR FEA RESULTS – 1</vt:lpstr>
      <vt:lpstr>NONLINEAR FEA RESULTS – 2 (DAMAGED AREA)</vt:lpstr>
      <vt:lpstr>SIMPLE METHODS OF ANALYSIS</vt:lpstr>
      <vt:lpstr>BEAM ANALYSIS</vt:lpstr>
      <vt:lpstr>ORTHOTROPIC PLATE ANALYSIS</vt:lpstr>
      <vt:lpstr>REPRESENTATIVE UNITS FOR THE PLATE ANALYSIS</vt:lpstr>
      <vt:lpstr>SIMPLE METHODS OF ANALYSIS (UNDER TANDEM LOAD ONLY)</vt:lpstr>
      <vt:lpstr>Summary</vt:lpstr>
      <vt:lpstr>Summary (CONT’D)</vt:lpstr>
      <vt:lpstr>Challenges</vt:lpstr>
      <vt:lpstr> Challenges (CONT’D)</vt:lpstr>
      <vt:lpstr> Challenges (CONT’D) </vt:lpstr>
      <vt:lpstr>AUTOMATED FABRICATION PROCESSES</vt:lpstr>
      <vt:lpstr>Acknowledgment</vt:lpstr>
      <vt:lpstr>THANK YOU</vt:lpstr>
    </vt:vector>
  </TitlesOfParts>
  <Company>University at Buffalo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Hybrid FRP-Concrete Bridge Superstructure System</dc:title>
  <dc:creator>Yasuo Kitane</dc:creator>
  <cp:lastModifiedBy>Amjad J. Aref</cp:lastModifiedBy>
  <cp:revision>375</cp:revision>
  <dcterms:created xsi:type="dcterms:W3CDTF">2002-12-30T20:17:48Z</dcterms:created>
  <dcterms:modified xsi:type="dcterms:W3CDTF">2008-09-18T14:12:52Z</dcterms:modified>
</cp:coreProperties>
</file>