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364" r:id="rId4"/>
    <p:sldId id="366" r:id="rId5"/>
    <p:sldId id="367" r:id="rId6"/>
    <p:sldId id="368" r:id="rId7"/>
    <p:sldId id="369" r:id="rId8"/>
    <p:sldId id="377" r:id="rId9"/>
    <p:sldId id="365" r:id="rId10"/>
    <p:sldId id="370" r:id="rId11"/>
    <p:sldId id="298" r:id="rId12"/>
    <p:sldId id="259" r:id="rId13"/>
    <p:sldId id="376" r:id="rId14"/>
    <p:sldId id="299" r:id="rId15"/>
    <p:sldId id="342" r:id="rId16"/>
    <p:sldId id="343" r:id="rId17"/>
    <p:sldId id="345" r:id="rId18"/>
    <p:sldId id="344" r:id="rId19"/>
    <p:sldId id="304" r:id="rId20"/>
    <p:sldId id="305" r:id="rId21"/>
    <p:sldId id="375" r:id="rId22"/>
    <p:sldId id="261" r:id="rId23"/>
    <p:sldId id="320" r:id="rId24"/>
    <p:sldId id="290" r:id="rId25"/>
    <p:sldId id="321" r:id="rId26"/>
    <p:sldId id="322" r:id="rId27"/>
    <p:sldId id="262" r:id="rId28"/>
    <p:sldId id="263" r:id="rId29"/>
    <p:sldId id="277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81" r:id="rId40"/>
    <p:sldId id="282" r:id="rId41"/>
    <p:sldId id="288" r:id="rId42"/>
    <p:sldId id="306" r:id="rId43"/>
    <p:sldId id="349" r:id="rId44"/>
    <p:sldId id="289" r:id="rId45"/>
    <p:sldId id="286" r:id="rId46"/>
    <p:sldId id="284" r:id="rId47"/>
    <p:sldId id="285" r:id="rId48"/>
    <p:sldId id="346" r:id="rId49"/>
    <p:sldId id="287" r:id="rId50"/>
    <p:sldId id="371" r:id="rId51"/>
    <p:sldId id="372" r:id="rId52"/>
    <p:sldId id="373" r:id="rId53"/>
    <p:sldId id="374" r:id="rId54"/>
    <p:sldId id="273" r:id="rId55"/>
    <p:sldId id="291" r:id="rId56"/>
    <p:sldId id="293" r:id="rId57"/>
    <p:sldId id="294" r:id="rId58"/>
    <p:sldId id="308" r:id="rId59"/>
    <p:sldId id="292" r:id="rId60"/>
    <p:sldId id="296" r:id="rId61"/>
    <p:sldId id="297" r:id="rId62"/>
    <p:sldId id="274" r:id="rId63"/>
    <p:sldId id="326" r:id="rId64"/>
    <p:sldId id="327" r:id="rId65"/>
    <p:sldId id="278" r:id="rId66"/>
    <p:sldId id="328" r:id="rId67"/>
    <p:sldId id="275" r:id="rId68"/>
    <p:sldId id="330" r:id="rId69"/>
    <p:sldId id="276" r:id="rId70"/>
    <p:sldId id="331" r:id="rId71"/>
    <p:sldId id="333" r:id="rId72"/>
    <p:sldId id="354" r:id="rId73"/>
    <p:sldId id="378" r:id="rId74"/>
    <p:sldId id="303" r:id="rId7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3300"/>
    <a:srgbClr val="000066"/>
    <a:srgbClr val="3333CC"/>
    <a:srgbClr val="0000CC"/>
    <a:srgbClr val="339966"/>
    <a:srgbClr val="00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5" autoAdjust="0"/>
  </p:normalViewPr>
  <p:slideViewPr>
    <p:cSldViewPr snapToGrid="0">
      <p:cViewPr varScale="1">
        <p:scale>
          <a:sx n="68" d="100"/>
          <a:sy n="68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56"/>
    </p:cViewPr>
  </p:sorterViewPr>
  <p:notesViewPr>
    <p:cSldViewPr snapToGrid="0">
      <p:cViewPr varScale="1">
        <p:scale>
          <a:sx n="61" d="100"/>
          <a:sy n="61" d="100"/>
        </p:scale>
        <p:origin x="-1698" y="-6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C987F056-E38C-4A3E-9093-114DF181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652EE66D-2FCB-47A9-B211-3B874273A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D580A-B6F8-4844-9E7B-4BFEA71A0A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92796-1BA1-4BBF-B983-56DF1C2EF7B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39368-15C3-4C9A-A9FD-6C77F532A43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B85A3-9B6D-437B-9E23-43E773E7200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AB69B-707F-4389-B5AD-BF364E9B97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35530-0F6D-4DFE-8CC0-2C9F8273197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F9F60-54F9-4A1C-8838-822FF127E24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16FC-E69B-47EC-8697-CB5FC5CC7C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91CF-850D-4934-ABC0-1A1EE115135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E136E-FB65-42F6-8F8A-56653B14204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C09BC-E48B-4B2D-8331-15C27740871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0C87C-F17E-40F4-B048-7EC5951BEBD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6CA34-F224-4812-B24D-840B9F37F0C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E5B9B-B379-42DC-8AAD-9656338A184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A6BD4-7278-45D5-B042-4BF028B43CC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F4CE6-B668-4BBD-81AA-E7FE5FC954C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70121-1F15-4D51-B423-5E59AAC596D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17D97-1FBC-4DA2-830C-DBC498A1553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A4D6-5E2A-42DC-9904-18FAED4DE6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C7340-6761-4C27-819D-D7B5ABFF379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388B8-AD29-4E92-B12F-7A3BA74B863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9482C-856E-4125-8160-0D9784EE074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AEF89-C7A7-4A88-87FD-F7E8194661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73C63-8A41-4F84-BDF4-D300637D251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0A457-A0F8-4AC6-8B25-1493893BC81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07404-BA1E-44FD-B7F8-157D66D8DC3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A215C-2130-413B-BAE0-34ED7D1C4C3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E34DA-3380-42A7-9414-9A96D7F81F6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9357E-79D5-478A-A9C6-44B7AC259F1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D28FB-1767-4253-9579-13D7E8B9B6B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4D232-102C-44ED-9249-7600E585AA5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3BB5C-0909-40FC-8E43-291655EB2A8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5D4CE-49E6-4330-84CF-0525C8BDCAB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8D1E1-B6A3-4133-8562-0E389A01EFF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C1FE4-65FD-4B81-BFA9-F240F41B45B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3F60E-5178-45B6-A560-20AC61ED2D6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39D39-CC11-4D21-9A58-4728E6E8A16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1DD4B-29CE-4F04-9451-B13E8D97376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0E4E8-58B2-420E-B926-C4A255A836B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AE997-EFA9-4120-B47C-76A105AD102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C9D7B-82D3-4AF7-9CEA-D91B70D9ECD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E5D7A-0619-44F4-8DAB-6E2549B2F03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B6385-AEC8-4B75-A12B-783FE23621C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1FB79-C780-4E5E-A976-50A516EB29A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BEE45-E77F-4478-82B4-F3DB9D712F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4EC94-45F8-4DC7-9D66-46F1E80A969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6A7DD-43DB-4A03-B75B-6F030A33269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83DC2-5A54-49FB-B3C0-DD58AE411EE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7EBFF-D48A-4187-8A96-2FF0197B5C8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3E748-A792-49BB-92C4-BE9BCEA840E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14670-E1E2-4FA1-AA0E-21978D537F5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97304-447D-4D03-BEA2-571566C5182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C5183-EA64-44AE-938C-D6478F53269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87FF8-1B2B-4147-AA69-54D4455675B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6EB9A-7A93-47CA-9CEA-AD0C174A2CB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17A2D-DE8B-4CE4-B655-3E9B5D27B9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336FE-8311-4844-8ACE-33BA7C69DE0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3B8BD-EECF-4534-A0DC-A5872F1664C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7250-73D7-40EA-AE39-2AE49B52D6D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97629-57DD-4CBC-9A6A-05B1BC28A9F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835C-86F5-40A1-9793-18A8AF9767D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9D602-8AAA-4BC9-B9CA-898A8F361B4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22C81-B177-4653-A8C9-EEB1DBDF46C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67DD-61E7-4E36-BBE7-C045B88383F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3943A-6C3C-4D8E-8C8A-4FAC2134F32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B83E5-231B-4592-B61D-03B3DF4AF43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669E3-5FF4-4A72-85AF-B37F38A35F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6646D-01D9-41CB-A14D-A2B6F257553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871FE-B558-4AF7-88BC-F6C21410C03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BBF74-6303-4099-8F28-A7403B9FEBA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167A6-9E48-4D7A-B69A-E8730E396BD7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2823F-6289-4CA4-AE52-F9DC12299A3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52F1A-CE38-493F-9557-C5301AC2DD5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D105F-B549-4ACB-B1BD-7F12172CA9F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4782-1785-47E9-A49C-CDBF473A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26CF-96C0-40F9-9980-03637A18C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5F53-6DED-4AE8-AE5B-CF79F353C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403B-0219-481C-A093-42A0884E5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D480-34B4-4A24-ACD5-03E18A94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C42E-25D0-44E1-B8D0-F87E71421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FC50-A84E-4974-BD22-7E86FDFD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C683-68C5-493E-A073-B49357A0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A74C-48F2-42CD-ADB7-80EFD109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EBDD-703E-4E5E-9D50-EF79D615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4FE2-D843-4BE9-BEF7-049BAD6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124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83BAB9CC-EC56-4DA3-9916-6DC9FF9D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0" descr="1line_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743200" y="6248400"/>
            <a:ext cx="36560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G:\Aref\short%20bridge.wm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60.jpeg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7AC83B-EC94-4429-B167-B64921B5603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3263"/>
            <a:ext cx="9144000" cy="2276475"/>
          </a:xfrm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sz="3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Advanced Composite Material Applications in Structural Engineering</a:t>
            </a:r>
            <a:br>
              <a:rPr lang="en-US" sz="3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35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500" b="0" i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Advances and Challenges</a:t>
            </a:r>
            <a:r>
              <a:rPr lang="en-US" sz="3500" b="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500" b="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2438" y="3275013"/>
            <a:ext cx="7991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66"/>
                </a:solidFill>
                <a:latin typeface="Verdana" pitchFamily="34" charset="0"/>
              </a:rPr>
              <a:t>By</a:t>
            </a:r>
          </a:p>
          <a:p>
            <a:pPr algn="ctr"/>
            <a:endParaRPr lang="en-US">
              <a:solidFill>
                <a:srgbClr val="000066"/>
              </a:solidFill>
              <a:latin typeface="Verdana" pitchFamily="34" charset="0"/>
            </a:endParaRPr>
          </a:p>
          <a:p>
            <a:pPr algn="ctr"/>
            <a:r>
              <a:rPr lang="en-US" sz="3200">
                <a:solidFill>
                  <a:srgbClr val="000066"/>
                </a:solidFill>
                <a:latin typeface="Verdana" pitchFamily="34" charset="0"/>
              </a:rPr>
              <a:t>Amjad  J. Aref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Verdana" pitchFamily="34" charset="0"/>
              </a:rPr>
              <a:t>Professor</a:t>
            </a:r>
          </a:p>
          <a:p>
            <a:pPr algn="ctr"/>
            <a:endParaRPr lang="en-US">
              <a:solidFill>
                <a:srgbClr val="000066"/>
              </a:solidFill>
              <a:latin typeface="Verdana" pitchFamily="34" charset="0"/>
            </a:endParaRPr>
          </a:p>
          <a:p>
            <a:pPr algn="ctr"/>
            <a:endParaRPr lang="en-US">
              <a:solidFill>
                <a:srgbClr val="000066"/>
              </a:solidFill>
              <a:latin typeface="Verdana" pitchFamily="34" charset="0"/>
            </a:endParaRPr>
          </a:p>
          <a:p>
            <a:pPr algn="ctr"/>
            <a:r>
              <a:rPr lang="en-US" sz="1800">
                <a:solidFill>
                  <a:srgbClr val="339966"/>
                </a:solidFill>
                <a:latin typeface="Verdana" pitchFamily="34" charset="0"/>
              </a:rPr>
              <a:t>Structural Engineering Lecture Series – October 26,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3C137C-A615-48B0-A3FB-5AF4DDCAF85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Applications in Structural Engineering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Retrofitting of beams and columns</a:t>
            </a:r>
          </a:p>
          <a:p>
            <a:pPr eaLnBrk="1" hangingPunct="1"/>
            <a:r>
              <a:rPr lang="en-US" smtClean="0"/>
              <a:t>Seismic Retrofitting</a:t>
            </a:r>
          </a:p>
          <a:p>
            <a:pPr eaLnBrk="1" hangingPunct="1"/>
            <a:r>
              <a:rPr lang="en-US" smtClean="0"/>
              <a:t>New applications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/>
              <a:t>Bridge Deck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/>
              <a:t>Bridge Superstructure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6BAF00-A9BA-4164-8748-00DCF0DCEA0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FRP</a:t>
            </a:r>
            <a:r>
              <a:rPr lang="en-US" smtClean="0"/>
              <a:t> </a:t>
            </a:r>
            <a:r>
              <a:rPr lang="en-US" sz="4000" smtClean="0"/>
              <a:t>C</a:t>
            </a:r>
            <a:r>
              <a:rPr lang="en-US" smtClean="0"/>
              <a:t>OMPOSITES IN </a:t>
            </a:r>
            <a:r>
              <a:rPr lang="en-US" sz="4000" smtClean="0"/>
              <a:t>S</a:t>
            </a:r>
            <a:r>
              <a:rPr lang="en-US" smtClean="0"/>
              <a:t>TRUCTURAL </a:t>
            </a:r>
            <a:r>
              <a:rPr lang="en-US" sz="4000" smtClean="0"/>
              <a:t>A</a:t>
            </a:r>
            <a:r>
              <a:rPr lang="en-US" smtClean="0"/>
              <a:t>PPLICATIONS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1828800"/>
            <a:ext cx="4024312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Advantages</a:t>
            </a:r>
          </a:p>
          <a:p>
            <a:pPr lvl="1" eaLnBrk="1" hangingPunct="1"/>
            <a:r>
              <a:rPr lang="en-US" sz="2200" smtClean="0"/>
              <a:t>High specific strength and stiffness</a:t>
            </a:r>
          </a:p>
          <a:p>
            <a:pPr lvl="1" eaLnBrk="1" hangingPunct="1"/>
            <a:r>
              <a:rPr lang="en-US" sz="2200" smtClean="0"/>
              <a:t>Corrosion resistance</a:t>
            </a:r>
          </a:p>
          <a:p>
            <a:pPr lvl="1" eaLnBrk="1" hangingPunct="1"/>
            <a:r>
              <a:rPr lang="en-US" sz="2200" smtClean="0"/>
              <a:t>Tailored properties</a:t>
            </a:r>
          </a:p>
          <a:p>
            <a:pPr lvl="1" eaLnBrk="1" hangingPunct="1"/>
            <a:r>
              <a:rPr lang="en-US" sz="2200" smtClean="0"/>
              <a:t>Enhanced fatigue life</a:t>
            </a:r>
          </a:p>
          <a:p>
            <a:pPr lvl="1" eaLnBrk="1" hangingPunct="1"/>
            <a:r>
              <a:rPr lang="en-US" sz="2200" smtClean="0"/>
              <a:t>Lightweight</a:t>
            </a:r>
          </a:p>
          <a:p>
            <a:pPr lvl="1" eaLnBrk="1" hangingPunct="1"/>
            <a:r>
              <a:rPr lang="en-US" sz="2200" smtClean="0"/>
              <a:t>Ease of installation</a:t>
            </a:r>
          </a:p>
          <a:p>
            <a:pPr lvl="1" eaLnBrk="1" hangingPunct="1"/>
            <a:r>
              <a:rPr lang="en-US" sz="2200" smtClean="0"/>
              <a:t>Lower life-cycle costs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0088" y="1828800"/>
            <a:ext cx="4135437" cy="42957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>
                <a:solidFill>
                  <a:srgbClr val="000066"/>
                </a:solidFill>
              </a:rPr>
              <a:t>Factors preventing FRP from being widely accepted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200" smtClean="0"/>
              <a:t>High initial costs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200" smtClean="0"/>
              <a:t>No specifications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200" smtClean="0"/>
              <a:t>No widely accepted structural components and systems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200" smtClean="0"/>
              <a:t>Insufficient data on long-term environmental durability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22E3AA-4573-44CE-A576-256F13D5BEA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</a:t>
            </a:r>
            <a:r>
              <a:rPr lang="en-US" smtClean="0"/>
              <a:t>ONDITIONS OF </a:t>
            </a:r>
            <a:r>
              <a:rPr lang="en-US" sz="4000" smtClean="0"/>
              <a:t>U</a:t>
            </a:r>
            <a:r>
              <a:rPr lang="en-US" smtClean="0"/>
              <a:t>.</a:t>
            </a:r>
            <a:r>
              <a:rPr lang="en-US" sz="4000" smtClean="0"/>
              <a:t>S</a:t>
            </a:r>
            <a:r>
              <a:rPr lang="en-US" smtClean="0"/>
              <a:t>. </a:t>
            </a:r>
            <a:r>
              <a:rPr lang="en-US" sz="4000" smtClean="0"/>
              <a:t>H</a:t>
            </a:r>
            <a:r>
              <a:rPr lang="en-US" smtClean="0"/>
              <a:t>IGHWAY </a:t>
            </a:r>
            <a:r>
              <a:rPr lang="en-US" sz="4000" smtClean="0"/>
              <a:t>B</a:t>
            </a:r>
            <a:r>
              <a:rPr lang="en-US" smtClean="0"/>
              <a:t>RIDGES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14800" cy="3048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600" b="1" smtClean="0"/>
              <a:t>28%</a:t>
            </a:r>
            <a:r>
              <a:rPr lang="en-US" sz="2600" smtClean="0"/>
              <a:t> of 590,000 public bridges are classified as “deficient”.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smtClean="0"/>
              <a:t>The annual cost to improve bridge conditions is estimated to be </a:t>
            </a:r>
            <a:r>
              <a:rPr lang="en-US" sz="2600" b="1" smtClean="0"/>
              <a:t>$10.6 billion</a:t>
            </a:r>
            <a:r>
              <a:rPr lang="en-US" sz="2600" smtClean="0"/>
              <a:t>.</a:t>
            </a:r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 l="3540" t="1541" r="3540" b="3081"/>
          <a:stretch>
            <a:fillRect/>
          </a:stretch>
        </p:blipFill>
        <p:spPr bwMode="auto">
          <a:xfrm>
            <a:off x="4329113" y="2057400"/>
            <a:ext cx="4633912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28600" y="4549775"/>
            <a:ext cx="4119563" cy="1514475"/>
            <a:chOff x="144" y="2866"/>
            <a:chExt cx="2595" cy="954"/>
          </a:xfrm>
        </p:grpSpPr>
        <p:sp>
          <p:nvSpPr>
            <p:cNvPr id="37897" name="AutoShape 5"/>
            <p:cNvSpPr>
              <a:spLocks noChangeArrowheads="1"/>
            </p:cNvSpPr>
            <p:nvPr/>
          </p:nvSpPr>
          <p:spPr bwMode="auto">
            <a:xfrm>
              <a:off x="1240" y="2866"/>
              <a:ext cx="336" cy="2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Text Box 6"/>
            <p:cNvSpPr txBox="1">
              <a:spLocks noChangeArrowheads="1"/>
            </p:cNvSpPr>
            <p:nvPr/>
          </p:nvSpPr>
          <p:spPr bwMode="auto">
            <a:xfrm>
              <a:off x="144" y="3072"/>
              <a:ext cx="259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  <a:latin typeface="Arial" charset="0"/>
                </a:rPr>
                <a:t>Need for bridge systems that</a:t>
              </a:r>
            </a:p>
            <a:p>
              <a:r>
                <a:rPr lang="en-US" i="1">
                  <a:solidFill>
                    <a:srgbClr val="FF0000"/>
                  </a:solidFill>
                  <a:latin typeface="Arial" charset="0"/>
                </a:rPr>
                <a:t>have long-term durability and</a:t>
              </a:r>
            </a:p>
            <a:p>
              <a:r>
                <a:rPr lang="en-US" i="1">
                  <a:solidFill>
                    <a:srgbClr val="FF0000"/>
                  </a:solidFill>
                  <a:latin typeface="Arial" charset="0"/>
                </a:rPr>
                <a:t>require less maintenance</a:t>
              </a:r>
            </a:p>
          </p:txBody>
        </p:sp>
      </p:grp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706438" y="1870075"/>
            <a:ext cx="73501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1593850" y="4419600"/>
            <a:ext cx="19145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5199063" y="577215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(Source: National Bridge Inventory)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E351EE-8653-4505-A32E-8995E1C9FC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for FRP in Bridge Applications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3300"/>
                </a:solidFill>
              </a:rPr>
              <a:t>Is it necessary to use expensive FRP materials for bridge renewal?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/>
              <a:t>Given the massive investment to renew deficient bridges (28% of all bridges are deficient), repeating the same designs, materials, etc. may not be a prudent approach.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/>
              <a:t>Consider the fact that the average life span of a bridge in the U.S. is 42 years.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600" smtClean="0"/>
              <a:t>FRP materials, if designed properly, could provide new bridges that last over 100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D595C4-1B9E-4A87-9AD9-5048400A2D2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</a:t>
            </a:r>
            <a:r>
              <a:rPr lang="en-US" smtClean="0"/>
              <a:t>LASS </a:t>
            </a:r>
            <a:r>
              <a:rPr lang="en-US" sz="4000" smtClean="0"/>
              <a:t>F</a:t>
            </a:r>
            <a:r>
              <a:rPr lang="en-US" smtClean="0"/>
              <a:t>IBER </a:t>
            </a:r>
            <a:r>
              <a:rPr lang="en-US" sz="4000" smtClean="0"/>
              <a:t>R</a:t>
            </a:r>
            <a:r>
              <a:rPr lang="en-US" smtClean="0"/>
              <a:t>EINFORCED </a:t>
            </a:r>
            <a:r>
              <a:rPr lang="en-US" sz="4000" smtClean="0"/>
              <a:t>P</a:t>
            </a:r>
            <a:r>
              <a:rPr lang="en-US" smtClean="0"/>
              <a:t>OLYMER (</a:t>
            </a:r>
            <a:r>
              <a:rPr lang="en-US" sz="4000" smtClean="0"/>
              <a:t>GFRP</a:t>
            </a:r>
            <a:r>
              <a:rPr lang="en-US" smtClean="0"/>
              <a:t>) </a:t>
            </a:r>
            <a:r>
              <a:rPr lang="en-US" sz="4000" smtClean="0"/>
              <a:t>B</a:t>
            </a:r>
            <a:r>
              <a:rPr lang="en-US" smtClean="0"/>
              <a:t>OX </a:t>
            </a:r>
            <a:r>
              <a:rPr lang="en-US" sz="4000" smtClean="0"/>
              <a:t>S</a:t>
            </a:r>
            <a:r>
              <a:rPr lang="en-US" smtClean="0"/>
              <a:t>ECTIONS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33413" y="1690688"/>
            <a:ext cx="5784850" cy="42402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/>
              <a:t>The compressive flange is weaker than the tensile flange.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A failure of a GFRP box section usually occurs in a catastrophic manner.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/>
              <a:t>The design of a GFRP box section is usually governed by stiffness instead of strength.</a:t>
            </a:r>
          </a:p>
        </p:txBody>
      </p:sp>
      <p:grpSp>
        <p:nvGrpSpPr>
          <p:cNvPr id="53260" name="Group 1036"/>
          <p:cNvGrpSpPr>
            <a:grpSpLocks/>
          </p:cNvGrpSpPr>
          <p:nvPr/>
        </p:nvGrpSpPr>
        <p:grpSpPr bwMode="auto">
          <a:xfrm>
            <a:off x="6013450" y="1884363"/>
            <a:ext cx="3025775" cy="3921125"/>
            <a:chOff x="3788" y="1187"/>
            <a:chExt cx="1906" cy="2470"/>
          </a:xfrm>
        </p:grpSpPr>
        <p:grpSp>
          <p:nvGrpSpPr>
            <p:cNvPr id="41989" name="Group 1035"/>
            <p:cNvGrpSpPr>
              <a:grpSpLocks/>
            </p:cNvGrpSpPr>
            <p:nvPr/>
          </p:nvGrpSpPr>
          <p:grpSpPr bwMode="auto">
            <a:xfrm>
              <a:off x="3788" y="1187"/>
              <a:ext cx="541" cy="2470"/>
              <a:chOff x="3788" y="1187"/>
              <a:chExt cx="541" cy="2470"/>
            </a:xfrm>
          </p:grpSpPr>
          <p:grpSp>
            <p:nvGrpSpPr>
              <p:cNvPr id="41991" name="Group 1032"/>
              <p:cNvGrpSpPr>
                <a:grpSpLocks/>
              </p:cNvGrpSpPr>
              <p:nvPr/>
            </p:nvGrpSpPr>
            <p:grpSpPr bwMode="auto">
              <a:xfrm>
                <a:off x="3788" y="1187"/>
                <a:ext cx="223" cy="2470"/>
                <a:chOff x="3884" y="1178"/>
                <a:chExt cx="223" cy="2470"/>
              </a:xfrm>
            </p:grpSpPr>
            <p:sp>
              <p:nvSpPr>
                <p:cNvPr id="41993" name="Line 1028"/>
                <p:cNvSpPr>
                  <a:spLocks noChangeShapeType="1"/>
                </p:cNvSpPr>
                <p:nvPr/>
              </p:nvSpPr>
              <p:spPr bwMode="auto">
                <a:xfrm>
                  <a:off x="3884" y="1196"/>
                  <a:ext cx="209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94" name="Line 1029"/>
                <p:cNvSpPr>
                  <a:spLocks noChangeShapeType="1"/>
                </p:cNvSpPr>
                <p:nvPr/>
              </p:nvSpPr>
              <p:spPr bwMode="auto">
                <a:xfrm>
                  <a:off x="4093" y="1178"/>
                  <a:ext cx="0" cy="247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95" name="Line 1030"/>
                <p:cNvSpPr>
                  <a:spLocks noChangeShapeType="1"/>
                </p:cNvSpPr>
                <p:nvPr/>
              </p:nvSpPr>
              <p:spPr bwMode="auto">
                <a:xfrm>
                  <a:off x="3898" y="3631"/>
                  <a:ext cx="209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992" name="AutoShape 1033"/>
              <p:cNvSpPr>
                <a:spLocks noChangeArrowheads="1"/>
              </p:cNvSpPr>
              <p:nvPr/>
            </p:nvSpPr>
            <p:spPr bwMode="auto">
              <a:xfrm>
                <a:off x="4014" y="2312"/>
                <a:ext cx="315" cy="262"/>
              </a:xfrm>
              <a:prstGeom prst="rightArrow">
                <a:avLst>
                  <a:gd name="adj1" fmla="val 42750"/>
                  <a:gd name="adj2" fmla="val 60115"/>
                </a:avLst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0" name="Text Box 1034"/>
            <p:cNvSpPr txBox="1">
              <a:spLocks noChangeArrowheads="1"/>
            </p:cNvSpPr>
            <p:nvPr/>
          </p:nvSpPr>
          <p:spPr bwMode="auto">
            <a:xfrm>
              <a:off x="4264" y="1854"/>
              <a:ext cx="143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Hybrid design</a:t>
              </a:r>
            </a:p>
            <a:p>
              <a:pPr algn="ctr"/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or</a:t>
              </a:r>
            </a:p>
            <a:p>
              <a:pPr algn="ctr"/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Special structural</a:t>
              </a:r>
            </a:p>
            <a:p>
              <a:pPr algn="ctr"/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B9D69-9D70-4A26-B46F-EC6A25334A5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RIDGE </a:t>
            </a:r>
            <a:r>
              <a:rPr lang="en-US" sz="4000" smtClean="0"/>
              <a:t>A</a:t>
            </a:r>
            <a:r>
              <a:rPr lang="en-US" smtClean="0"/>
              <a:t>PPLICATIONS – 1</a:t>
            </a:r>
            <a:br>
              <a:rPr lang="en-US" smtClean="0"/>
            </a:br>
            <a:r>
              <a:rPr lang="en-US" smtClean="0"/>
              <a:t>(TOM’S CREEK BRIDGE)</a:t>
            </a:r>
          </a:p>
        </p:txBody>
      </p:sp>
      <p:pic>
        <p:nvPicPr>
          <p:cNvPr id="44035" name="Picture 1049" descr="toms_creek_cross_sec"/>
          <p:cNvPicPr>
            <a:picLocks noChangeAspect="1" noChangeArrowheads="1"/>
          </p:cNvPicPr>
          <p:nvPr/>
        </p:nvPicPr>
        <p:blipFill>
          <a:blip r:embed="rId3"/>
          <a:srcRect l="1439" r="2692" b="7068"/>
          <a:stretch>
            <a:fillRect/>
          </a:stretch>
        </p:blipFill>
        <p:spPr bwMode="auto">
          <a:xfrm>
            <a:off x="868363" y="3759200"/>
            <a:ext cx="740568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1056"/>
          <p:cNvSpPr>
            <a:spLocks noGrp="1" noChangeArrowheads="1"/>
          </p:cNvSpPr>
          <p:nvPr>
            <p:ph type="body" idx="1"/>
          </p:nvPr>
        </p:nvSpPr>
        <p:spPr>
          <a:xfrm>
            <a:off x="3455988" y="1358900"/>
            <a:ext cx="4876800" cy="22034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smtClean="0"/>
              <a:t>Virginia Tech and Strongwell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Pultruded composite beam (hybrid design of glass and carbon fibers and vinyl ester matrix)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Span : 5.33 m , Width : 7.32 m</a:t>
            </a:r>
          </a:p>
        </p:txBody>
      </p:sp>
      <p:grpSp>
        <p:nvGrpSpPr>
          <p:cNvPr id="44037" name="Group 1061"/>
          <p:cNvGrpSpPr>
            <a:grpSpLocks/>
          </p:cNvGrpSpPr>
          <p:nvPr/>
        </p:nvGrpSpPr>
        <p:grpSpPr bwMode="auto">
          <a:xfrm>
            <a:off x="900113" y="1377950"/>
            <a:ext cx="2033587" cy="2266950"/>
            <a:chOff x="664" y="824"/>
            <a:chExt cx="1281" cy="1428"/>
          </a:xfrm>
        </p:grpSpPr>
        <p:grpSp>
          <p:nvGrpSpPr>
            <p:cNvPr id="44038" name="Group 1041"/>
            <p:cNvGrpSpPr>
              <a:grpSpLocks/>
            </p:cNvGrpSpPr>
            <p:nvPr/>
          </p:nvGrpSpPr>
          <p:grpSpPr bwMode="auto">
            <a:xfrm>
              <a:off x="1117" y="1124"/>
              <a:ext cx="828" cy="1125"/>
              <a:chOff x="1218" y="1869"/>
              <a:chExt cx="828" cy="1125"/>
            </a:xfrm>
          </p:grpSpPr>
          <p:sp>
            <p:nvSpPr>
              <p:cNvPr id="44048" name="Rectangle 1042"/>
              <p:cNvSpPr>
                <a:spLocks noChangeArrowheads="1"/>
              </p:cNvSpPr>
              <p:nvPr/>
            </p:nvSpPr>
            <p:spPr bwMode="auto">
              <a:xfrm>
                <a:off x="1218" y="1869"/>
                <a:ext cx="828" cy="9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9" name="Rectangle 1043"/>
              <p:cNvSpPr>
                <a:spLocks noChangeArrowheads="1"/>
              </p:cNvSpPr>
              <p:nvPr/>
            </p:nvSpPr>
            <p:spPr bwMode="auto">
              <a:xfrm>
                <a:off x="1218" y="2901"/>
                <a:ext cx="828" cy="9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Rectangle 1044"/>
              <p:cNvSpPr>
                <a:spLocks noChangeArrowheads="1"/>
              </p:cNvSpPr>
              <p:nvPr/>
            </p:nvSpPr>
            <p:spPr bwMode="auto">
              <a:xfrm>
                <a:off x="1422" y="1962"/>
                <a:ext cx="69" cy="93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1" name="Rectangle 1045"/>
              <p:cNvSpPr>
                <a:spLocks noChangeArrowheads="1"/>
              </p:cNvSpPr>
              <p:nvPr/>
            </p:nvSpPr>
            <p:spPr bwMode="auto">
              <a:xfrm>
                <a:off x="1782" y="1962"/>
                <a:ext cx="69" cy="93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Rectangle 1046"/>
              <p:cNvSpPr>
                <a:spLocks noChangeArrowheads="1"/>
              </p:cNvSpPr>
              <p:nvPr/>
            </p:nvSpPr>
            <p:spPr bwMode="auto">
              <a:xfrm>
                <a:off x="1491" y="2073"/>
                <a:ext cx="285" cy="3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3" name="Rectangle 1047"/>
              <p:cNvSpPr>
                <a:spLocks noChangeArrowheads="1"/>
              </p:cNvSpPr>
              <p:nvPr/>
            </p:nvSpPr>
            <p:spPr bwMode="auto">
              <a:xfrm>
                <a:off x="1494" y="2760"/>
                <a:ext cx="285" cy="3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39" name="Group 1054"/>
            <p:cNvGrpSpPr>
              <a:grpSpLocks/>
            </p:cNvGrpSpPr>
            <p:nvPr/>
          </p:nvGrpSpPr>
          <p:grpSpPr bwMode="auto">
            <a:xfrm>
              <a:off x="664" y="1116"/>
              <a:ext cx="409" cy="1136"/>
              <a:chOff x="175" y="898"/>
              <a:chExt cx="409" cy="1136"/>
            </a:xfrm>
          </p:grpSpPr>
          <p:sp>
            <p:nvSpPr>
              <p:cNvPr id="44044" name="Line 1050"/>
              <p:cNvSpPr>
                <a:spLocks noChangeShapeType="1"/>
              </p:cNvSpPr>
              <p:nvPr/>
            </p:nvSpPr>
            <p:spPr bwMode="auto">
              <a:xfrm>
                <a:off x="498" y="898"/>
                <a:ext cx="0" cy="1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Text Box 1051"/>
              <p:cNvSpPr txBox="1">
                <a:spLocks noChangeArrowheads="1"/>
              </p:cNvSpPr>
              <p:nvPr/>
            </p:nvSpPr>
            <p:spPr bwMode="auto">
              <a:xfrm>
                <a:off x="175" y="1295"/>
                <a:ext cx="33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203</a:t>
                </a:r>
              </a:p>
              <a:p>
                <a:r>
                  <a:rPr lang="en-US" sz="1600">
                    <a:latin typeface="Arial" charset="0"/>
                  </a:rPr>
                  <a:t>mm</a:t>
                </a:r>
              </a:p>
            </p:txBody>
          </p:sp>
          <p:sp>
            <p:nvSpPr>
              <p:cNvPr id="44046" name="Line 1052"/>
              <p:cNvSpPr>
                <a:spLocks noChangeShapeType="1"/>
              </p:cNvSpPr>
              <p:nvPr/>
            </p:nvSpPr>
            <p:spPr bwMode="auto">
              <a:xfrm>
                <a:off x="419" y="909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Line 1053"/>
              <p:cNvSpPr>
                <a:spLocks noChangeShapeType="1"/>
              </p:cNvSpPr>
              <p:nvPr/>
            </p:nvSpPr>
            <p:spPr bwMode="auto">
              <a:xfrm>
                <a:off x="410" y="203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0" name="Line 1057"/>
            <p:cNvSpPr>
              <a:spLocks noChangeShapeType="1"/>
            </p:cNvSpPr>
            <p:nvPr/>
          </p:nvSpPr>
          <p:spPr bwMode="auto">
            <a:xfrm flipV="1">
              <a:off x="1113" y="9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Line 1058"/>
            <p:cNvSpPr>
              <a:spLocks noChangeShapeType="1"/>
            </p:cNvSpPr>
            <p:nvPr/>
          </p:nvSpPr>
          <p:spPr bwMode="auto">
            <a:xfrm flipV="1">
              <a:off x="1944" y="9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1059"/>
            <p:cNvSpPr>
              <a:spLocks noChangeShapeType="1"/>
            </p:cNvSpPr>
            <p:nvPr/>
          </p:nvSpPr>
          <p:spPr bwMode="auto">
            <a:xfrm>
              <a:off x="1116" y="1020"/>
              <a:ext cx="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Text Box 1060"/>
            <p:cNvSpPr txBox="1">
              <a:spLocks noChangeArrowheads="1"/>
            </p:cNvSpPr>
            <p:nvPr/>
          </p:nvSpPr>
          <p:spPr bwMode="auto">
            <a:xfrm>
              <a:off x="1241" y="824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152 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488F2A5-38A0-422D-ABB4-EE1EB1AC076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RIDGE </a:t>
            </a:r>
            <a:r>
              <a:rPr lang="en-US" sz="4000" smtClean="0"/>
              <a:t>A</a:t>
            </a:r>
            <a:r>
              <a:rPr lang="en-US" smtClean="0"/>
              <a:t>PPLICATIONS – 2</a:t>
            </a:r>
            <a:br>
              <a:rPr lang="en-US" smtClean="0"/>
            </a:br>
            <a:r>
              <a:rPr lang="en-US" smtClean="0"/>
              <a:t>(TECH 21 BRIDGE)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5950" y="1247775"/>
            <a:ext cx="8299450" cy="27574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smtClean="0"/>
              <a:t>LJB Engineers &amp; Architects, Inc. and Martin Marietta Materials 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Length : 10.1 m, Width : 7.3 m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E-glass fiber reinforcement and polyester matrix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Deck : pultruded trapezoidal tubes between two face sheets (tubes run parallel with the traffic direction)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Stringer : three U-shaped structural beams</a:t>
            </a:r>
          </a:p>
        </p:txBody>
      </p:sp>
      <p:pic>
        <p:nvPicPr>
          <p:cNvPr id="46084" name="Picture 1028" descr="tech21_bridge"/>
          <p:cNvPicPr>
            <a:picLocks noChangeAspect="1" noChangeArrowheads="1"/>
          </p:cNvPicPr>
          <p:nvPr/>
        </p:nvPicPr>
        <p:blipFill>
          <a:blip r:embed="rId3"/>
          <a:srcRect t="36415" r="22966"/>
          <a:stretch>
            <a:fillRect/>
          </a:stretch>
        </p:blipFill>
        <p:spPr bwMode="auto">
          <a:xfrm>
            <a:off x="4691063" y="4106863"/>
            <a:ext cx="41497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1034"/>
          <p:cNvGrpSpPr>
            <a:grpSpLocks/>
          </p:cNvGrpSpPr>
          <p:nvPr/>
        </p:nvGrpSpPr>
        <p:grpSpPr bwMode="auto">
          <a:xfrm>
            <a:off x="314325" y="4354513"/>
            <a:ext cx="4067175" cy="1841500"/>
            <a:chOff x="171" y="2473"/>
            <a:chExt cx="2562" cy="1160"/>
          </a:xfrm>
        </p:grpSpPr>
        <p:pic>
          <p:nvPicPr>
            <p:cNvPr id="46086" name="Picture 1029" descr="tech21_beam"/>
            <p:cNvPicPr>
              <a:picLocks noChangeAspect="1" noChangeArrowheads="1"/>
            </p:cNvPicPr>
            <p:nvPr/>
          </p:nvPicPr>
          <p:blipFill>
            <a:blip r:embed="rId4"/>
            <a:srcRect l="6000" t="45166" r="57001" b="32500"/>
            <a:stretch>
              <a:fillRect/>
            </a:stretch>
          </p:blipFill>
          <p:spPr bwMode="auto">
            <a:xfrm>
              <a:off x="171" y="2473"/>
              <a:ext cx="2562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7" name="Line 1030"/>
            <p:cNvSpPr>
              <a:spLocks noChangeShapeType="1"/>
            </p:cNvSpPr>
            <p:nvPr/>
          </p:nvSpPr>
          <p:spPr bwMode="auto">
            <a:xfrm>
              <a:off x="2156" y="2575"/>
              <a:ext cx="0" cy="96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1031"/>
            <p:cNvSpPr>
              <a:spLocks noChangeShapeType="1"/>
            </p:cNvSpPr>
            <p:nvPr/>
          </p:nvSpPr>
          <p:spPr bwMode="auto">
            <a:xfrm>
              <a:off x="2016" y="2575"/>
              <a:ext cx="27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1032"/>
            <p:cNvSpPr>
              <a:spLocks noChangeShapeType="1"/>
            </p:cNvSpPr>
            <p:nvPr/>
          </p:nvSpPr>
          <p:spPr bwMode="auto">
            <a:xfrm>
              <a:off x="1754" y="3543"/>
              <a:ext cx="51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Text Box 1033"/>
            <p:cNvSpPr txBox="1">
              <a:spLocks noChangeArrowheads="1"/>
            </p:cNvSpPr>
            <p:nvPr/>
          </p:nvSpPr>
          <p:spPr bwMode="auto">
            <a:xfrm>
              <a:off x="2237" y="2860"/>
              <a:ext cx="3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838</a:t>
              </a:r>
            </a:p>
            <a:p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5B582A-BE37-4081-8B7D-ACD6EF8B471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RIDGE </a:t>
            </a:r>
            <a:r>
              <a:rPr lang="en-US" sz="4000" smtClean="0"/>
              <a:t>A</a:t>
            </a:r>
            <a:r>
              <a:rPr lang="en-US" smtClean="0"/>
              <a:t>PPLICATIONS – 3</a:t>
            </a:r>
            <a:br>
              <a:rPr lang="en-US" smtClean="0"/>
            </a:br>
            <a:r>
              <a:rPr lang="en-US" sz="2800" smtClean="0"/>
              <a:t>(KINGS STORMWATER CHANNEL BRIDGE)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663" y="1385888"/>
            <a:ext cx="5437187" cy="3032125"/>
          </a:xfrm>
        </p:spPr>
        <p:txBody>
          <a:bodyPr lIns="0" tIns="0" rIns="0" bIns="0"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UC San Diego, </a:t>
            </a:r>
            <a:r>
              <a:rPr lang="en-US" sz="2200" smtClean="0">
                <a:latin typeface="Verdana" pitchFamily="34" charset="0"/>
              </a:rPr>
              <a:t>Alliant TechSystems, Inc., and Martin Marietta </a:t>
            </a:r>
            <a:endParaRPr lang="en-US" sz="2200" smtClean="0"/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Span: 2 x 10 m, Width: 13 m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Six longitudinal concrete filled carbon tube girders (carbon/epoxy system)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GFRP deck panel (pultruded trapezoidal E-glass/epoxy tubes with a top skin layer 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endParaRPr lang="en-US" sz="2200" smtClean="0"/>
          </a:p>
        </p:txBody>
      </p:sp>
      <p:sp>
        <p:nvSpPr>
          <p:cNvPr id="48132" name="Rectangle 1029"/>
          <p:cNvSpPr>
            <a:spLocks noChangeArrowheads="1"/>
          </p:cNvSpPr>
          <p:nvPr/>
        </p:nvSpPr>
        <p:spPr bwMode="auto">
          <a:xfrm>
            <a:off x="165735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3" name="Rectangle 1031"/>
          <p:cNvSpPr>
            <a:spLocks noChangeArrowheads="1"/>
          </p:cNvSpPr>
          <p:nvPr/>
        </p:nvSpPr>
        <p:spPr bwMode="auto">
          <a:xfrm>
            <a:off x="165735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138" y="1657350"/>
            <a:ext cx="3235325" cy="205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5" name="Rectangle 1034"/>
          <p:cNvSpPr>
            <a:spLocks noChangeArrowheads="1"/>
          </p:cNvSpPr>
          <p:nvPr/>
        </p:nvSpPr>
        <p:spPr bwMode="auto">
          <a:xfrm>
            <a:off x="185737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6" name="Rectangle 1036"/>
          <p:cNvSpPr>
            <a:spLocks noChangeArrowheads="1"/>
          </p:cNvSpPr>
          <p:nvPr/>
        </p:nvSpPr>
        <p:spPr bwMode="auto">
          <a:xfrm>
            <a:off x="18573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8137" name="Group 1040"/>
          <p:cNvGrpSpPr>
            <a:grpSpLocks/>
          </p:cNvGrpSpPr>
          <p:nvPr/>
        </p:nvGrpSpPr>
        <p:grpSpPr bwMode="auto">
          <a:xfrm>
            <a:off x="949325" y="4470400"/>
            <a:ext cx="4000500" cy="1695450"/>
            <a:chOff x="615" y="2816"/>
            <a:chExt cx="2520" cy="1068"/>
          </a:xfrm>
        </p:grpSpPr>
        <p:pic>
          <p:nvPicPr>
            <p:cNvPr id="48141" name="Picture 1033" descr="tube"/>
            <p:cNvPicPr>
              <a:picLocks noChangeAspect="1" noChangeArrowheads="1"/>
            </p:cNvPicPr>
            <p:nvPr/>
          </p:nvPicPr>
          <p:blipFill>
            <a:blip r:embed="rId4"/>
            <a:srcRect t="1500" r="23242" b="11000"/>
            <a:stretch>
              <a:fillRect/>
            </a:stretch>
          </p:blipFill>
          <p:spPr bwMode="auto">
            <a:xfrm>
              <a:off x="615" y="2816"/>
              <a:ext cx="1313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2" name="Text Box 1037"/>
            <p:cNvSpPr txBox="1">
              <a:spLocks noChangeArrowheads="1"/>
            </p:cNvSpPr>
            <p:nvPr/>
          </p:nvSpPr>
          <p:spPr bwMode="auto">
            <a:xfrm>
              <a:off x="1899" y="3480"/>
              <a:ext cx="12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Arial" charset="0"/>
                </a:rPr>
                <a:t>Filament wound CFRP tube</a:t>
              </a:r>
            </a:p>
          </p:txBody>
        </p:sp>
      </p:grpSp>
      <p:grpSp>
        <p:nvGrpSpPr>
          <p:cNvPr id="48138" name="Group 1039"/>
          <p:cNvGrpSpPr>
            <a:grpSpLocks/>
          </p:cNvGrpSpPr>
          <p:nvPr/>
        </p:nvGrpSpPr>
        <p:grpSpPr bwMode="auto">
          <a:xfrm>
            <a:off x="5237163" y="4241800"/>
            <a:ext cx="3455987" cy="1884363"/>
            <a:chOff x="3186" y="2655"/>
            <a:chExt cx="2177" cy="1187"/>
          </a:xfrm>
        </p:grpSpPr>
        <p:pic>
          <p:nvPicPr>
            <p:cNvPr id="48139" name="Picture 1035" descr="PMCDCKS"/>
            <p:cNvPicPr>
              <a:picLocks noChangeAspect="1" noChangeArrowheads="1"/>
            </p:cNvPicPr>
            <p:nvPr/>
          </p:nvPicPr>
          <p:blipFill>
            <a:blip r:embed="rId5"/>
            <a:srcRect l="7408" t="25635" r="9596" b="7614"/>
            <a:stretch>
              <a:fillRect/>
            </a:stretch>
          </p:blipFill>
          <p:spPr bwMode="auto">
            <a:xfrm>
              <a:off x="3186" y="2655"/>
              <a:ext cx="216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Text Box 1038"/>
            <p:cNvSpPr txBox="1">
              <a:spLocks noChangeArrowheads="1"/>
            </p:cNvSpPr>
            <p:nvPr/>
          </p:nvSpPr>
          <p:spPr bwMode="auto">
            <a:xfrm>
              <a:off x="4479" y="3611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GFRP deck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2FD0F05-E290-4E0A-BDBE-D3551DFF61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RIDGE </a:t>
            </a:r>
            <a:r>
              <a:rPr lang="en-US" sz="4000" smtClean="0"/>
              <a:t>A</a:t>
            </a:r>
            <a:r>
              <a:rPr lang="en-US" smtClean="0"/>
              <a:t>PPLICATIONS – 4</a:t>
            </a:r>
            <a:br>
              <a:rPr lang="en-US" smtClean="0"/>
            </a:br>
            <a:r>
              <a:rPr lang="en-US" smtClean="0"/>
              <a:t>(TOOWOOMBA BRIDGE)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1813" y="1358900"/>
            <a:ext cx="8297862" cy="19240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University of Southern Queensland, Wagners Composite Fibre Technologies, and Huntsman Composites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Span : 10 m, Width : 5.0 m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sz="2200" smtClean="0"/>
              <a:t>Hybrid box beams : prefabricated concrete, GFRP, and CFRP</a:t>
            </a:r>
          </a:p>
        </p:txBody>
      </p:sp>
      <p:pic>
        <p:nvPicPr>
          <p:cNvPr id="50180" name="Picture 1029" descr="toowoomba"/>
          <p:cNvPicPr>
            <a:picLocks noChangeAspect="1" noChangeArrowheads="1"/>
          </p:cNvPicPr>
          <p:nvPr/>
        </p:nvPicPr>
        <p:blipFill>
          <a:blip r:embed="rId3"/>
          <a:srcRect t="20741" r="1852" b="11687"/>
          <a:stretch>
            <a:fillRect/>
          </a:stretch>
        </p:blipFill>
        <p:spPr bwMode="auto">
          <a:xfrm>
            <a:off x="3333750" y="3286125"/>
            <a:ext cx="54848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1" name="Group 1057"/>
          <p:cNvGrpSpPr>
            <a:grpSpLocks/>
          </p:cNvGrpSpPr>
          <p:nvPr/>
        </p:nvGrpSpPr>
        <p:grpSpPr bwMode="auto">
          <a:xfrm>
            <a:off x="557213" y="3122613"/>
            <a:ext cx="2503487" cy="3663950"/>
            <a:chOff x="351" y="2012"/>
            <a:chExt cx="1577" cy="2308"/>
          </a:xfrm>
        </p:grpSpPr>
        <p:grpSp>
          <p:nvGrpSpPr>
            <p:cNvPr id="50182" name="Group 1037"/>
            <p:cNvGrpSpPr>
              <a:grpSpLocks/>
            </p:cNvGrpSpPr>
            <p:nvPr/>
          </p:nvGrpSpPr>
          <p:grpSpPr bwMode="auto">
            <a:xfrm>
              <a:off x="600" y="2374"/>
              <a:ext cx="806" cy="1296"/>
              <a:chOff x="426" y="1771"/>
              <a:chExt cx="806" cy="1296"/>
            </a:xfrm>
          </p:grpSpPr>
          <p:sp>
            <p:nvSpPr>
              <p:cNvPr id="50201" name="Rectangle 1031"/>
              <p:cNvSpPr>
                <a:spLocks noChangeArrowheads="1"/>
              </p:cNvSpPr>
              <p:nvPr/>
            </p:nvSpPr>
            <p:spPr bwMode="auto">
              <a:xfrm>
                <a:off x="428" y="1771"/>
                <a:ext cx="804" cy="23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" name="Rectangle 1032"/>
              <p:cNvSpPr>
                <a:spLocks noChangeArrowheads="1"/>
              </p:cNvSpPr>
              <p:nvPr/>
            </p:nvSpPr>
            <p:spPr bwMode="auto">
              <a:xfrm>
                <a:off x="426" y="2059"/>
                <a:ext cx="58" cy="92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Rectangle 1033"/>
              <p:cNvSpPr>
                <a:spLocks noChangeArrowheads="1"/>
              </p:cNvSpPr>
              <p:nvPr/>
            </p:nvSpPr>
            <p:spPr bwMode="auto">
              <a:xfrm>
                <a:off x="1174" y="2059"/>
                <a:ext cx="58" cy="92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" name="Rectangle 1034"/>
              <p:cNvSpPr>
                <a:spLocks noChangeArrowheads="1"/>
              </p:cNvSpPr>
              <p:nvPr/>
            </p:nvSpPr>
            <p:spPr bwMode="auto">
              <a:xfrm>
                <a:off x="426" y="2001"/>
                <a:ext cx="806" cy="5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" name="Rectangle 1035"/>
              <p:cNvSpPr>
                <a:spLocks noChangeArrowheads="1"/>
              </p:cNvSpPr>
              <p:nvPr/>
            </p:nvSpPr>
            <p:spPr bwMode="auto">
              <a:xfrm>
                <a:off x="426" y="2980"/>
                <a:ext cx="806" cy="5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6" name="Rectangle 1036"/>
              <p:cNvSpPr>
                <a:spLocks noChangeArrowheads="1"/>
              </p:cNvSpPr>
              <p:nvPr/>
            </p:nvSpPr>
            <p:spPr bwMode="auto">
              <a:xfrm>
                <a:off x="426" y="3038"/>
                <a:ext cx="806" cy="2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83" name="Line 1038"/>
            <p:cNvSpPr>
              <a:spLocks noChangeShapeType="1"/>
            </p:cNvSpPr>
            <p:nvPr/>
          </p:nvSpPr>
          <p:spPr bwMode="auto">
            <a:xfrm>
              <a:off x="610" y="3785"/>
              <a:ext cx="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Line 1039"/>
            <p:cNvSpPr>
              <a:spLocks noChangeShapeType="1"/>
            </p:cNvSpPr>
            <p:nvPr/>
          </p:nvSpPr>
          <p:spPr bwMode="auto">
            <a:xfrm>
              <a:off x="1527" y="2608"/>
              <a:ext cx="0" cy="1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1040"/>
            <p:cNvSpPr>
              <a:spLocks noChangeShapeType="1"/>
            </p:cNvSpPr>
            <p:nvPr/>
          </p:nvSpPr>
          <p:spPr bwMode="auto">
            <a:xfrm>
              <a:off x="1527" y="2371"/>
              <a:ext cx="0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1041"/>
            <p:cNvSpPr>
              <a:spLocks noChangeShapeType="1"/>
            </p:cNvSpPr>
            <p:nvPr/>
          </p:nvSpPr>
          <p:spPr bwMode="auto">
            <a:xfrm>
              <a:off x="601" y="3699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Line 1042"/>
            <p:cNvSpPr>
              <a:spLocks noChangeShapeType="1"/>
            </p:cNvSpPr>
            <p:nvPr/>
          </p:nvSpPr>
          <p:spPr bwMode="auto">
            <a:xfrm>
              <a:off x="1404" y="3699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043"/>
            <p:cNvSpPr>
              <a:spLocks noChangeShapeType="1"/>
            </p:cNvSpPr>
            <p:nvPr/>
          </p:nvSpPr>
          <p:spPr bwMode="auto">
            <a:xfrm>
              <a:off x="1439" y="3673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044"/>
            <p:cNvSpPr>
              <a:spLocks noChangeShapeType="1"/>
            </p:cNvSpPr>
            <p:nvPr/>
          </p:nvSpPr>
          <p:spPr bwMode="auto">
            <a:xfrm>
              <a:off x="1439" y="2617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Line 1045"/>
            <p:cNvSpPr>
              <a:spLocks noChangeShapeType="1"/>
            </p:cNvSpPr>
            <p:nvPr/>
          </p:nvSpPr>
          <p:spPr bwMode="auto">
            <a:xfrm>
              <a:off x="1439" y="2372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046"/>
            <p:cNvSpPr txBox="1">
              <a:spLocks noChangeArrowheads="1"/>
            </p:cNvSpPr>
            <p:nvPr/>
          </p:nvSpPr>
          <p:spPr bwMode="auto">
            <a:xfrm>
              <a:off x="822" y="3836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350</a:t>
              </a:r>
            </a:p>
          </p:txBody>
        </p:sp>
        <p:sp>
          <p:nvSpPr>
            <p:cNvPr id="50192" name="Text Box 1047"/>
            <p:cNvSpPr txBox="1">
              <a:spLocks noChangeArrowheads="1"/>
            </p:cNvSpPr>
            <p:nvPr/>
          </p:nvSpPr>
          <p:spPr bwMode="auto">
            <a:xfrm>
              <a:off x="1572" y="2971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450</a:t>
              </a:r>
            </a:p>
          </p:txBody>
        </p:sp>
        <p:sp>
          <p:nvSpPr>
            <p:cNvPr id="50193" name="Text Box 1048"/>
            <p:cNvSpPr txBox="1">
              <a:spLocks noChangeArrowheads="1"/>
            </p:cNvSpPr>
            <p:nvPr/>
          </p:nvSpPr>
          <p:spPr bwMode="auto">
            <a:xfrm>
              <a:off x="1572" y="237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100</a:t>
              </a:r>
            </a:p>
          </p:txBody>
        </p:sp>
        <p:sp>
          <p:nvSpPr>
            <p:cNvPr id="50194" name="Text Box 1049"/>
            <p:cNvSpPr txBox="1">
              <a:spLocks noChangeArrowheads="1"/>
            </p:cNvSpPr>
            <p:nvPr/>
          </p:nvSpPr>
          <p:spPr bwMode="auto">
            <a:xfrm>
              <a:off x="351" y="4089"/>
              <a:ext cx="1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(dimensions in mm)</a:t>
              </a:r>
            </a:p>
          </p:txBody>
        </p:sp>
        <p:sp>
          <p:nvSpPr>
            <p:cNvPr id="50195" name="Line 1050"/>
            <p:cNvSpPr>
              <a:spLocks noChangeShapeType="1"/>
            </p:cNvSpPr>
            <p:nvPr/>
          </p:nvSpPr>
          <p:spPr bwMode="auto">
            <a:xfrm flipH="1">
              <a:off x="933" y="2233"/>
              <a:ext cx="78" cy="27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1051"/>
            <p:cNvSpPr txBox="1">
              <a:spLocks noChangeArrowheads="1"/>
            </p:cNvSpPr>
            <p:nvPr/>
          </p:nvSpPr>
          <p:spPr bwMode="auto">
            <a:xfrm>
              <a:off x="718" y="2012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Arial" charset="0"/>
                </a:rPr>
                <a:t>concrete</a:t>
              </a:r>
            </a:p>
          </p:txBody>
        </p:sp>
        <p:sp>
          <p:nvSpPr>
            <p:cNvPr id="50197" name="Line 1052"/>
            <p:cNvSpPr>
              <a:spLocks noChangeShapeType="1"/>
            </p:cNvSpPr>
            <p:nvPr/>
          </p:nvSpPr>
          <p:spPr bwMode="auto">
            <a:xfrm flipH="1" flipV="1">
              <a:off x="653" y="2852"/>
              <a:ext cx="201" cy="2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Text Box 1053"/>
            <p:cNvSpPr txBox="1">
              <a:spLocks noChangeArrowheads="1"/>
            </p:cNvSpPr>
            <p:nvPr/>
          </p:nvSpPr>
          <p:spPr bwMode="auto">
            <a:xfrm>
              <a:off x="805" y="3024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Arial" charset="0"/>
                </a:rPr>
                <a:t>GFRP</a:t>
              </a:r>
            </a:p>
          </p:txBody>
        </p:sp>
        <p:sp>
          <p:nvSpPr>
            <p:cNvPr id="50199" name="Line 1054"/>
            <p:cNvSpPr>
              <a:spLocks noChangeShapeType="1"/>
            </p:cNvSpPr>
            <p:nvPr/>
          </p:nvSpPr>
          <p:spPr bwMode="auto">
            <a:xfrm flipV="1">
              <a:off x="723" y="3672"/>
              <a:ext cx="105" cy="27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Text Box 1055"/>
            <p:cNvSpPr txBox="1">
              <a:spLocks noChangeArrowheads="1"/>
            </p:cNvSpPr>
            <p:nvPr/>
          </p:nvSpPr>
          <p:spPr bwMode="auto">
            <a:xfrm>
              <a:off x="377" y="3932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99"/>
                  </a:solidFill>
                  <a:latin typeface="Arial" charset="0"/>
                </a:rPr>
                <a:t>CFRP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9C26122-7885-44B3-B23E-ECDBC8FE436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22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</a:t>
            </a:r>
            <a:r>
              <a:rPr lang="en-US" smtClean="0"/>
              <a:t>ARKET </a:t>
            </a:r>
            <a:r>
              <a:rPr lang="en-US" sz="4000" smtClean="0"/>
              <a:t>S</a:t>
            </a:r>
            <a:r>
              <a:rPr lang="en-US" smtClean="0"/>
              <a:t>HARE (FRP COMPOSITES)</a:t>
            </a:r>
          </a:p>
        </p:txBody>
      </p:sp>
      <p:pic>
        <p:nvPicPr>
          <p:cNvPr id="52227" name="Picture 2051"/>
          <p:cNvPicPr>
            <a:picLocks noChangeAspect="1" noChangeArrowheads="1"/>
          </p:cNvPicPr>
          <p:nvPr/>
        </p:nvPicPr>
        <p:blipFill>
          <a:blip r:embed="rId3"/>
          <a:srcRect l="19130" t="4878" r="21957" b="9105"/>
          <a:stretch>
            <a:fillRect/>
          </a:stretch>
        </p:blipFill>
        <p:spPr bwMode="auto">
          <a:xfrm>
            <a:off x="1647825" y="1457325"/>
            <a:ext cx="54022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E27CA1-3406-4B9D-9D31-97B4FCDF1D3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</a:t>
            </a:r>
            <a:r>
              <a:rPr lang="en-US" smtClean="0"/>
              <a:t>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581150"/>
            <a:ext cx="7597775" cy="4475163"/>
          </a:xfrm>
        </p:spPr>
        <p:txBody>
          <a:bodyPr/>
          <a:lstStyle/>
          <a:p>
            <a:pPr eaLnBrk="1" hangingPunct="1"/>
            <a:r>
              <a:rPr lang="en-US" sz="2800" smtClean="0"/>
              <a:t>Introduction: </a:t>
            </a:r>
            <a:r>
              <a:rPr lang="en-US" sz="2800" i="1" smtClean="0">
                <a:solidFill>
                  <a:srgbClr val="339966"/>
                </a:solidFill>
              </a:rPr>
              <a:t>What are Composite Materials?</a:t>
            </a:r>
            <a:r>
              <a:rPr lang="en-US" sz="2800" smtClean="0"/>
              <a:t>  </a:t>
            </a:r>
          </a:p>
          <a:p>
            <a:pPr eaLnBrk="1" hangingPunct="1"/>
            <a:r>
              <a:rPr lang="en-US" sz="2800" smtClean="0"/>
              <a:t>Bridge Applications  </a:t>
            </a:r>
          </a:p>
          <a:p>
            <a:pPr eaLnBrk="1" hangingPunct="1"/>
            <a:r>
              <a:rPr lang="en-US" sz="2800" smtClean="0"/>
              <a:t>Final Remarks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167340-4B23-40FE-8C0D-29A510259C5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FRP</a:t>
            </a:r>
            <a:r>
              <a:rPr lang="en-US" smtClean="0"/>
              <a:t> </a:t>
            </a:r>
            <a:r>
              <a:rPr lang="en-US" sz="4000" smtClean="0"/>
              <a:t>C</a:t>
            </a:r>
            <a:r>
              <a:rPr lang="en-US" smtClean="0"/>
              <a:t>OMPOSITE </a:t>
            </a:r>
            <a:r>
              <a:rPr lang="en-US" sz="4000" smtClean="0"/>
              <a:t>S</a:t>
            </a:r>
            <a:r>
              <a:rPr lang="en-US" smtClean="0"/>
              <a:t>HIPMENTS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 l="2507" t="3081" r="2507" b="1541"/>
          <a:stretch>
            <a:fillRect/>
          </a:stretch>
        </p:blipFill>
        <p:spPr bwMode="auto">
          <a:xfrm>
            <a:off x="1633538" y="1363663"/>
            <a:ext cx="587851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9540877-FBD8-45BC-BEBA-A04A3B9966E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4988" y="595313"/>
            <a:ext cx="8331200" cy="18319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Recent Development of FRP Bridge Deck and Superstructure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2743328-1D98-4A24-AFE6-147F164746A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Hybrid-FRP-Concrete Bridge Deck and Superstructure System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572000"/>
          </a:xfrm>
        </p:spPr>
        <p:txBody>
          <a:bodyPr/>
          <a:lstStyle/>
          <a:p>
            <a:pPr eaLnBrk="1" hangingPunct="1"/>
            <a:r>
              <a:rPr lang="en-US" sz="2600" smtClean="0"/>
              <a:t>The system is developed at UB by an optimum selection of concrete and FRP.</a:t>
            </a:r>
          </a:p>
          <a:p>
            <a:pPr eaLnBrk="1" hangingPunct="1"/>
            <a:r>
              <a:rPr lang="en-US" sz="2600" smtClean="0"/>
              <a:t>The system is validated analytically and experimentally to assess the feasibility of the proposed hybrid bridge superstructure and deck.</a:t>
            </a:r>
          </a:p>
          <a:p>
            <a:pPr eaLnBrk="1" hangingPunct="1"/>
            <a:r>
              <a:rPr lang="en-US" sz="2600" smtClean="0"/>
              <a:t>Simple methods of analysis for the proposed hybrid bridge superstructure were developed.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9AC780-7F80-4C28-8C6C-9A497A210F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152400"/>
            <a:ext cx="7951787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ASIC </a:t>
            </a:r>
            <a:r>
              <a:rPr lang="en-US" sz="4000" smtClean="0"/>
              <a:t>C</a:t>
            </a:r>
            <a:r>
              <a:rPr lang="en-US" smtClean="0"/>
              <a:t>ONCEPT OF </a:t>
            </a:r>
            <a:r>
              <a:rPr lang="en-US" sz="4000" smtClean="0"/>
              <a:t>P</a:t>
            </a:r>
            <a:r>
              <a:rPr lang="en-US" smtClean="0"/>
              <a:t>ROPOSED </a:t>
            </a:r>
            <a:r>
              <a:rPr lang="en-US" sz="4000" smtClean="0"/>
              <a:t>H</a:t>
            </a:r>
            <a:r>
              <a:rPr lang="en-US" smtClean="0"/>
              <a:t>YBRID </a:t>
            </a:r>
            <a:r>
              <a:rPr lang="en-US" sz="4000" smtClean="0"/>
              <a:t>FRP</a:t>
            </a:r>
            <a:r>
              <a:rPr lang="en-US" smtClean="0"/>
              <a:t>-</a:t>
            </a:r>
            <a:r>
              <a:rPr lang="en-US" sz="4000" smtClean="0"/>
              <a:t>C</a:t>
            </a:r>
            <a:r>
              <a:rPr lang="en-US" smtClean="0"/>
              <a:t>ONCRETE </a:t>
            </a:r>
            <a:r>
              <a:rPr lang="en-US" sz="4000" smtClean="0"/>
              <a:t>B</a:t>
            </a:r>
            <a:r>
              <a:rPr lang="en-US" smtClean="0"/>
              <a:t>RIDGE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9713"/>
            <a:ext cx="5056188" cy="4475162"/>
          </a:xfrm>
        </p:spPr>
        <p:txBody>
          <a:bodyPr rIns="0"/>
          <a:lstStyle/>
          <a:p>
            <a:pPr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smtClean="0"/>
              <a:t>Single span with a span length of 18.3 m</a:t>
            </a:r>
          </a:p>
          <a:p>
            <a:pPr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smtClean="0"/>
              <a:t>AASHTO LRFD Bridge Specifications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smtClean="0"/>
              <a:t>Live load deflection check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US" sz="1800" smtClean="0"/>
              <a:t>     </a:t>
            </a:r>
            <a:r>
              <a:rPr lang="en-US" sz="1600" i="1" smtClean="0">
                <a:solidFill>
                  <a:srgbClr val="FF0000"/>
                </a:solidFill>
              </a:rPr>
              <a:t>d</a:t>
            </a:r>
            <a:r>
              <a:rPr lang="en-US" sz="1600" i="1" baseline="-25000" smtClean="0">
                <a:solidFill>
                  <a:srgbClr val="FF0000"/>
                </a:solidFill>
              </a:rPr>
              <a:t>LL</a:t>
            </a:r>
            <a:r>
              <a:rPr lang="en-US" sz="1600" i="1" smtClean="0">
                <a:solidFill>
                  <a:srgbClr val="FF0000"/>
                </a:solidFill>
              </a:rPr>
              <a:t>&lt;L/800 under (1+IM)Truck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smtClean="0"/>
              <a:t>Service I limit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US" sz="1800" smtClean="0"/>
              <a:t>     </a:t>
            </a:r>
            <a:r>
              <a:rPr lang="en-US" sz="1600" i="1" smtClean="0"/>
              <a:t>DC+DW+Lane+(1+IM)Truck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smtClean="0"/>
              <a:t>Strength I limit</a:t>
            </a:r>
          </a:p>
          <a:p>
            <a:pPr lvl="1" eaLnBrk="1" hangingPunct="1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US" sz="1800" smtClean="0"/>
              <a:t>     </a:t>
            </a:r>
            <a:r>
              <a:rPr lang="en-US" sz="1600" i="1" smtClean="0"/>
              <a:t>1.25DC+1.5DW+1.75[Lane+(1+IM)Truck]</a:t>
            </a:r>
          </a:p>
          <a:p>
            <a:pPr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smtClean="0"/>
              <a:t>Concrete should fail first in flexure.</a:t>
            </a:r>
          </a:p>
          <a:p>
            <a:pPr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smtClean="0"/>
              <a:t>A strength reduction factor for GFRP  was taken as 0.4.</a:t>
            </a:r>
          </a:p>
        </p:txBody>
      </p:sp>
      <p:grpSp>
        <p:nvGrpSpPr>
          <p:cNvPr id="60420" name="Group 32"/>
          <p:cNvGrpSpPr>
            <a:grpSpLocks/>
          </p:cNvGrpSpPr>
          <p:nvPr/>
        </p:nvGrpSpPr>
        <p:grpSpPr bwMode="auto">
          <a:xfrm>
            <a:off x="5059363" y="1700213"/>
            <a:ext cx="3668712" cy="2089150"/>
            <a:chOff x="3187" y="1071"/>
            <a:chExt cx="2311" cy="1316"/>
          </a:xfrm>
        </p:grpSpPr>
        <p:pic>
          <p:nvPicPr>
            <p:cNvPr id="60442" name="Picture 5" descr="prototyp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37" t="11209" r="9341" b="13544"/>
            <a:stretch>
              <a:fillRect/>
            </a:stretch>
          </p:blipFill>
          <p:spPr bwMode="auto">
            <a:xfrm>
              <a:off x="3187" y="1071"/>
              <a:ext cx="2183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3" name="Text Box 6"/>
            <p:cNvSpPr txBox="1">
              <a:spLocks noChangeArrowheads="1"/>
            </p:cNvSpPr>
            <p:nvPr/>
          </p:nvSpPr>
          <p:spPr bwMode="auto">
            <a:xfrm>
              <a:off x="4483" y="1915"/>
              <a:ext cx="72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latin typeface="Arial" charset="0"/>
                </a:rPr>
                <a:t>18288 </a:t>
              </a:r>
              <a:r>
                <a:rPr lang="en-US" sz="1600" i="1">
                  <a:latin typeface="Arial" charset="0"/>
                </a:rPr>
                <a:t>mm</a:t>
              </a:r>
            </a:p>
          </p:txBody>
        </p:sp>
        <p:grpSp>
          <p:nvGrpSpPr>
            <p:cNvPr id="60444" name="Group 7"/>
            <p:cNvGrpSpPr>
              <a:grpSpLocks/>
            </p:cNvGrpSpPr>
            <p:nvPr/>
          </p:nvGrpSpPr>
          <p:grpSpPr bwMode="auto">
            <a:xfrm>
              <a:off x="3722" y="1411"/>
              <a:ext cx="1776" cy="976"/>
              <a:chOff x="3792" y="1584"/>
              <a:chExt cx="1680" cy="968"/>
            </a:xfrm>
          </p:grpSpPr>
          <p:sp>
            <p:nvSpPr>
              <p:cNvPr id="60445" name="Line 8"/>
              <p:cNvSpPr>
                <a:spLocks noChangeShapeType="1"/>
              </p:cNvSpPr>
              <p:nvPr/>
            </p:nvSpPr>
            <p:spPr bwMode="auto">
              <a:xfrm flipV="1">
                <a:off x="3867" y="1606"/>
                <a:ext cx="1528" cy="9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6" name="Line 9"/>
              <p:cNvSpPr>
                <a:spLocks noChangeShapeType="1"/>
              </p:cNvSpPr>
              <p:nvPr/>
            </p:nvSpPr>
            <p:spPr bwMode="auto">
              <a:xfrm>
                <a:off x="3792" y="2512"/>
                <a:ext cx="168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Line 10"/>
              <p:cNvSpPr>
                <a:spLocks noChangeShapeType="1"/>
              </p:cNvSpPr>
              <p:nvPr/>
            </p:nvSpPr>
            <p:spPr bwMode="auto">
              <a:xfrm>
                <a:off x="5304" y="1584"/>
                <a:ext cx="168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0421" name="Group 11"/>
          <p:cNvGrpSpPr>
            <a:grpSpLocks/>
          </p:cNvGrpSpPr>
          <p:nvPr/>
        </p:nvGrpSpPr>
        <p:grpSpPr bwMode="auto">
          <a:xfrm>
            <a:off x="5191125" y="4059238"/>
            <a:ext cx="3810000" cy="1581150"/>
            <a:chOff x="3360" y="2980"/>
            <a:chExt cx="2400" cy="996"/>
          </a:xfrm>
        </p:grpSpPr>
        <p:pic>
          <p:nvPicPr>
            <p:cNvPr id="60423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3264"/>
              <a:ext cx="1968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424" name="Group 13"/>
            <p:cNvGrpSpPr>
              <a:grpSpLocks/>
            </p:cNvGrpSpPr>
            <p:nvPr/>
          </p:nvGrpSpPr>
          <p:grpSpPr bwMode="auto">
            <a:xfrm>
              <a:off x="5120" y="3314"/>
              <a:ext cx="243" cy="426"/>
              <a:chOff x="5120" y="3314"/>
              <a:chExt cx="243" cy="426"/>
            </a:xfrm>
          </p:grpSpPr>
          <p:grpSp>
            <p:nvGrpSpPr>
              <p:cNvPr id="60437" name="Group 14"/>
              <p:cNvGrpSpPr>
                <a:grpSpLocks/>
              </p:cNvGrpSpPr>
              <p:nvPr/>
            </p:nvGrpSpPr>
            <p:grpSpPr bwMode="auto">
              <a:xfrm>
                <a:off x="5134" y="3314"/>
                <a:ext cx="134" cy="113"/>
                <a:chOff x="5134" y="3314"/>
                <a:chExt cx="134" cy="113"/>
              </a:xfrm>
            </p:grpSpPr>
            <p:sp>
              <p:nvSpPr>
                <p:cNvPr id="60439" name="Line 15"/>
                <p:cNvSpPr>
                  <a:spLocks noChangeShapeType="1"/>
                </p:cNvSpPr>
                <p:nvPr/>
              </p:nvSpPr>
              <p:spPr bwMode="auto">
                <a:xfrm>
                  <a:off x="5134" y="3314"/>
                  <a:ext cx="13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0" name="Line 16"/>
                <p:cNvSpPr>
                  <a:spLocks noChangeShapeType="1"/>
                </p:cNvSpPr>
                <p:nvPr/>
              </p:nvSpPr>
              <p:spPr bwMode="auto">
                <a:xfrm>
                  <a:off x="5134" y="3362"/>
                  <a:ext cx="13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1" name="Line 17"/>
                <p:cNvSpPr>
                  <a:spLocks noChangeShapeType="1"/>
                </p:cNvSpPr>
                <p:nvPr/>
              </p:nvSpPr>
              <p:spPr bwMode="auto">
                <a:xfrm>
                  <a:off x="5227" y="3314"/>
                  <a:ext cx="0" cy="1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38" name="Text Box 18"/>
              <p:cNvSpPr txBox="1">
                <a:spLocks noChangeArrowheads="1"/>
              </p:cNvSpPr>
              <p:nvPr/>
            </p:nvSpPr>
            <p:spPr bwMode="auto">
              <a:xfrm>
                <a:off x="5120" y="3440"/>
                <a:ext cx="243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en-US" sz="1600">
                    <a:latin typeface="Arial" charset="0"/>
                  </a:rPr>
                  <a:t>99</a:t>
                </a:r>
                <a:r>
                  <a:rPr lang="en-US" sz="1600" i="1">
                    <a:latin typeface="Arial" charset="0"/>
                  </a:rPr>
                  <a:t>mm</a:t>
                </a:r>
              </a:p>
            </p:txBody>
          </p:sp>
        </p:grpSp>
        <p:grpSp>
          <p:nvGrpSpPr>
            <p:cNvPr id="60425" name="Group 19"/>
            <p:cNvGrpSpPr>
              <a:grpSpLocks/>
            </p:cNvGrpSpPr>
            <p:nvPr/>
          </p:nvGrpSpPr>
          <p:grpSpPr bwMode="auto">
            <a:xfrm>
              <a:off x="4980" y="3292"/>
              <a:ext cx="780" cy="529"/>
              <a:chOff x="4980" y="3292"/>
              <a:chExt cx="780" cy="529"/>
            </a:xfrm>
          </p:grpSpPr>
          <p:grpSp>
            <p:nvGrpSpPr>
              <p:cNvPr id="60432" name="Group 20"/>
              <p:cNvGrpSpPr>
                <a:grpSpLocks/>
              </p:cNvGrpSpPr>
              <p:nvPr/>
            </p:nvGrpSpPr>
            <p:grpSpPr bwMode="auto">
              <a:xfrm>
                <a:off x="4980" y="3292"/>
                <a:ext cx="505" cy="529"/>
                <a:chOff x="4980" y="3292"/>
                <a:chExt cx="505" cy="529"/>
              </a:xfrm>
            </p:grpSpPr>
            <p:sp>
              <p:nvSpPr>
                <p:cNvPr id="60434" name="Line 21"/>
                <p:cNvSpPr>
                  <a:spLocks noChangeShapeType="1"/>
                </p:cNvSpPr>
                <p:nvPr/>
              </p:nvSpPr>
              <p:spPr bwMode="auto">
                <a:xfrm>
                  <a:off x="5129" y="3292"/>
                  <a:ext cx="35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5" name="Line 22"/>
                <p:cNvSpPr>
                  <a:spLocks noChangeShapeType="1"/>
                </p:cNvSpPr>
                <p:nvPr/>
              </p:nvSpPr>
              <p:spPr bwMode="auto">
                <a:xfrm>
                  <a:off x="4980" y="3821"/>
                  <a:ext cx="50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6" name="Line 23"/>
                <p:cNvSpPr>
                  <a:spLocks noChangeShapeType="1"/>
                </p:cNvSpPr>
                <p:nvPr/>
              </p:nvSpPr>
              <p:spPr bwMode="auto">
                <a:xfrm>
                  <a:off x="5432" y="3295"/>
                  <a:ext cx="0" cy="5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33" name="Text Box 24"/>
              <p:cNvSpPr txBox="1">
                <a:spLocks noChangeArrowheads="1"/>
              </p:cNvSpPr>
              <p:nvPr/>
            </p:nvSpPr>
            <p:spPr bwMode="auto">
              <a:xfrm>
                <a:off x="5428" y="3411"/>
                <a:ext cx="332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1600">
                    <a:latin typeface="Arial" charset="0"/>
                  </a:rPr>
                  <a:t>1160</a:t>
                </a:r>
              </a:p>
              <a:p>
                <a:pPr algn="ctr" eaLnBrk="0" hangingPunct="0"/>
                <a:r>
                  <a:rPr lang="en-US" sz="1600" i="1">
                    <a:latin typeface="Arial" charset="0"/>
                  </a:rPr>
                  <a:t>mm</a:t>
                </a:r>
              </a:p>
            </p:txBody>
          </p:sp>
        </p:grpSp>
        <p:grpSp>
          <p:nvGrpSpPr>
            <p:cNvPr id="60426" name="Group 25"/>
            <p:cNvGrpSpPr>
              <a:grpSpLocks/>
            </p:cNvGrpSpPr>
            <p:nvPr/>
          </p:nvGrpSpPr>
          <p:grpSpPr bwMode="auto">
            <a:xfrm>
              <a:off x="3360" y="2980"/>
              <a:ext cx="1756" cy="250"/>
              <a:chOff x="3360" y="2980"/>
              <a:chExt cx="1756" cy="250"/>
            </a:xfrm>
          </p:grpSpPr>
          <p:sp>
            <p:nvSpPr>
              <p:cNvPr id="60427" name="Text Box 26"/>
              <p:cNvSpPr txBox="1">
                <a:spLocks noChangeArrowheads="1"/>
              </p:cNvSpPr>
              <p:nvPr/>
            </p:nvSpPr>
            <p:spPr bwMode="auto">
              <a:xfrm>
                <a:off x="3934" y="2980"/>
                <a:ext cx="67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3785 </a:t>
                </a:r>
                <a:r>
                  <a:rPr lang="en-US" sz="1600" i="1">
                    <a:latin typeface="Arial" charset="0"/>
                  </a:rPr>
                  <a:t>mm</a:t>
                </a:r>
              </a:p>
            </p:txBody>
          </p:sp>
          <p:grpSp>
            <p:nvGrpSpPr>
              <p:cNvPr id="60428" name="Group 27"/>
              <p:cNvGrpSpPr>
                <a:grpSpLocks/>
              </p:cNvGrpSpPr>
              <p:nvPr/>
            </p:nvGrpSpPr>
            <p:grpSpPr bwMode="auto">
              <a:xfrm>
                <a:off x="3360" y="3137"/>
                <a:ext cx="1756" cy="93"/>
                <a:chOff x="3456" y="3081"/>
                <a:chExt cx="1272" cy="93"/>
              </a:xfrm>
            </p:grpSpPr>
            <p:sp>
              <p:nvSpPr>
                <p:cNvPr id="6042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456" y="3084"/>
                  <a:ext cx="0" cy="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0" name="Line 29"/>
                <p:cNvSpPr>
                  <a:spLocks noChangeShapeType="1"/>
                </p:cNvSpPr>
                <p:nvPr/>
              </p:nvSpPr>
              <p:spPr bwMode="auto">
                <a:xfrm>
                  <a:off x="3459" y="3126"/>
                  <a:ext cx="126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728" y="3081"/>
                  <a:ext cx="0" cy="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0422" name="Text Box 31"/>
          <p:cNvSpPr txBox="1">
            <a:spLocks noChangeArrowheads="1"/>
          </p:cNvSpPr>
          <p:nvPr/>
        </p:nvSpPr>
        <p:spPr bwMode="auto">
          <a:xfrm>
            <a:off x="4849813" y="5757863"/>
            <a:ext cx="419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Simple-span one-lane hybrid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F5DBA5F-303D-41B0-983D-BFAC0D082BE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</a:t>
            </a:r>
            <a:r>
              <a:rPr lang="en-US" smtClean="0"/>
              <a:t>ROPOSED </a:t>
            </a:r>
            <a:r>
              <a:rPr lang="en-US" sz="4000" smtClean="0"/>
              <a:t>H</a:t>
            </a:r>
            <a:r>
              <a:rPr lang="en-US" smtClean="0"/>
              <a:t>YBRID </a:t>
            </a:r>
            <a:r>
              <a:rPr lang="en-US" sz="4000" smtClean="0"/>
              <a:t>B</a:t>
            </a:r>
            <a:r>
              <a:rPr lang="en-US" smtClean="0"/>
              <a:t>RIDGE </a:t>
            </a:r>
            <a:r>
              <a:rPr lang="en-US" sz="4000" smtClean="0"/>
              <a:t>S</a:t>
            </a:r>
            <a:r>
              <a:rPr lang="en-US" smtClean="0"/>
              <a:t>UPERSTRUCTURE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54150"/>
            <a:ext cx="5486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Advantages include:</a:t>
            </a:r>
          </a:p>
          <a:p>
            <a:pPr lvl="1" eaLnBrk="1" hangingPunct="1"/>
            <a:r>
              <a:rPr lang="en-US" sz="2400" smtClean="0"/>
              <a:t>Increase in stiffness</a:t>
            </a:r>
          </a:p>
          <a:p>
            <a:pPr lvl="1" eaLnBrk="1" hangingPunct="1"/>
            <a:r>
              <a:rPr lang="en-US" sz="2400" smtClean="0"/>
              <a:t>Corrosion resistance</a:t>
            </a:r>
          </a:p>
          <a:p>
            <a:pPr lvl="1" eaLnBrk="1" hangingPunct="1"/>
            <a:r>
              <a:rPr lang="en-US" sz="2400" smtClean="0"/>
              <a:t>Cost-effectiveness</a:t>
            </a:r>
          </a:p>
          <a:p>
            <a:pPr lvl="1" eaLnBrk="1" hangingPunct="1"/>
            <a:r>
              <a:rPr lang="en-US" sz="2400" smtClean="0"/>
              <a:t>Lightweight</a:t>
            </a:r>
          </a:p>
          <a:p>
            <a:pPr lvl="1" eaLnBrk="1" hangingPunct="1"/>
            <a:r>
              <a:rPr lang="en-US" sz="2400" smtClean="0"/>
              <a:t>Local deformation reduction</a:t>
            </a:r>
          </a:p>
          <a:p>
            <a:pPr lvl="1" eaLnBrk="1" hangingPunct="1"/>
            <a:r>
              <a:rPr lang="en-US" sz="2400" smtClean="0"/>
              <a:t>High torsional rigidity</a:t>
            </a:r>
          </a:p>
          <a:p>
            <a:pPr lvl="1" eaLnBrk="1" hangingPunct="1"/>
            <a:r>
              <a:rPr lang="en-US" sz="2400" smtClean="0"/>
              <a:t>Pre-fabrication</a:t>
            </a:r>
          </a:p>
          <a:p>
            <a:pPr lvl="1" eaLnBrk="1" hangingPunct="1"/>
            <a:r>
              <a:rPr lang="en-US" sz="2400" smtClean="0"/>
              <a:t>Short construction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97F67B2-775F-4AA2-83A7-C46C0D744AF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</a:t>
            </a:r>
            <a:r>
              <a:rPr lang="en-US" smtClean="0"/>
              <a:t>ISPLACEMENT AND </a:t>
            </a:r>
            <a:r>
              <a:rPr lang="en-US" sz="4000" smtClean="0"/>
              <a:t>S</a:t>
            </a:r>
            <a:r>
              <a:rPr lang="en-US" smtClean="0"/>
              <a:t>TRENGTH </a:t>
            </a:r>
            <a:r>
              <a:rPr lang="en-US" sz="4000" smtClean="0"/>
              <a:t>C</a:t>
            </a:r>
            <a:r>
              <a:rPr lang="en-US" smtClean="0"/>
              <a:t>HECKS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68438"/>
            <a:ext cx="6705600" cy="860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2400" smtClean="0"/>
              <a:t>Deflection check: 0.61 x L/800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2400" smtClean="0"/>
              <a:t>Max. failure index : 0.107 (safety factor=3.1)</a:t>
            </a:r>
          </a:p>
        </p:txBody>
      </p:sp>
      <p:pic>
        <p:nvPicPr>
          <p:cNvPr id="64516" name="Picture 1030" descr="d_che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608263"/>
            <a:ext cx="426878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031" descr="fail_index_st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38" y="2790825"/>
            <a:ext cx="411321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1032"/>
          <p:cNvSpPr txBox="1">
            <a:spLocks noChangeArrowheads="1"/>
          </p:cNvSpPr>
          <p:nvPr/>
        </p:nvSpPr>
        <p:spPr bwMode="auto">
          <a:xfrm>
            <a:off x="323850" y="5414963"/>
            <a:ext cx="347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(a) Live load deflection check</a:t>
            </a:r>
          </a:p>
        </p:txBody>
      </p:sp>
      <p:sp>
        <p:nvSpPr>
          <p:cNvPr id="64519" name="Text Box 1033"/>
          <p:cNvSpPr txBox="1">
            <a:spLocks noChangeArrowheads="1"/>
          </p:cNvSpPr>
          <p:nvPr/>
        </p:nvSpPr>
        <p:spPr bwMode="auto">
          <a:xfrm>
            <a:off x="5186363" y="5414963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(b) Tsai-Hill Failure index </a:t>
            </a:r>
          </a:p>
          <a:p>
            <a:r>
              <a:rPr lang="en-US" sz="2000">
                <a:latin typeface="Arial" charset="0"/>
              </a:rPr>
              <a:t>      under Strength I limit</a:t>
            </a:r>
          </a:p>
        </p:txBody>
      </p:sp>
      <p:grpSp>
        <p:nvGrpSpPr>
          <p:cNvPr id="76814" name="Group 1038"/>
          <p:cNvGrpSpPr>
            <a:grpSpLocks/>
          </p:cNvGrpSpPr>
          <p:nvPr/>
        </p:nvGrpSpPr>
        <p:grpSpPr bwMode="auto">
          <a:xfrm>
            <a:off x="4835525" y="2963863"/>
            <a:ext cx="3589338" cy="2009775"/>
            <a:chOff x="3046" y="1815"/>
            <a:chExt cx="2261" cy="1266"/>
          </a:xfrm>
        </p:grpSpPr>
        <p:sp>
          <p:nvSpPr>
            <p:cNvPr id="64521" name="Oval 1034"/>
            <p:cNvSpPr>
              <a:spLocks noChangeArrowheads="1"/>
            </p:cNvSpPr>
            <p:nvPr/>
          </p:nvSpPr>
          <p:spPr bwMode="auto">
            <a:xfrm>
              <a:off x="3884" y="2295"/>
              <a:ext cx="611" cy="297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Oval 1036"/>
            <p:cNvSpPr>
              <a:spLocks noChangeArrowheads="1"/>
            </p:cNvSpPr>
            <p:nvPr/>
          </p:nvSpPr>
          <p:spPr bwMode="auto">
            <a:xfrm>
              <a:off x="3046" y="2784"/>
              <a:ext cx="611" cy="297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1037"/>
            <p:cNvSpPr>
              <a:spLocks noChangeArrowheads="1"/>
            </p:cNvSpPr>
            <p:nvPr/>
          </p:nvSpPr>
          <p:spPr bwMode="auto">
            <a:xfrm>
              <a:off x="4696" y="1815"/>
              <a:ext cx="611" cy="297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C216410-84AA-4226-BF4E-C1C7301209C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78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</a:t>
            </a:r>
            <a:r>
              <a:rPr lang="en-US" smtClean="0"/>
              <a:t>SAI-</a:t>
            </a:r>
            <a:r>
              <a:rPr lang="en-US" sz="4000" smtClean="0"/>
              <a:t>H</a:t>
            </a:r>
            <a:r>
              <a:rPr lang="en-US" smtClean="0"/>
              <a:t>ILL </a:t>
            </a:r>
            <a:r>
              <a:rPr lang="en-US" sz="4000" smtClean="0"/>
              <a:t>F</a:t>
            </a:r>
            <a:r>
              <a:rPr lang="en-US" smtClean="0"/>
              <a:t>AILURE </a:t>
            </a:r>
            <a:r>
              <a:rPr lang="en-US" sz="4000" smtClean="0"/>
              <a:t>I</a:t>
            </a:r>
            <a:r>
              <a:rPr lang="en-US" smtClean="0"/>
              <a:t>NDEX</a:t>
            </a:r>
          </a:p>
        </p:txBody>
      </p:sp>
      <p:graphicFrame>
        <p:nvGraphicFramePr>
          <p:cNvPr id="77828" name="Object 1028"/>
          <p:cNvGraphicFramePr>
            <a:graphicFrameLocks noChangeAspect="1"/>
          </p:cNvGraphicFramePr>
          <p:nvPr/>
        </p:nvGraphicFramePr>
        <p:xfrm>
          <a:off x="2895600" y="1289050"/>
          <a:ext cx="3352800" cy="762000"/>
        </p:xfrm>
        <a:graphic>
          <a:graphicData uri="http://schemas.openxmlformats.org/presentationml/2006/ole">
            <p:oleObj spid="_x0000_s77828" name="Equation" r:id="rId4" imgW="3352680" imgH="761760" progId="Equation.3">
              <p:embed/>
            </p:oleObj>
          </a:graphicData>
        </a:graphic>
      </p:graphicFrame>
      <p:sp>
        <p:nvSpPr>
          <p:cNvPr id="77846" name="Text Box 1030"/>
          <p:cNvSpPr txBox="1">
            <a:spLocks noChangeArrowheads="1"/>
          </p:cNvSpPr>
          <p:nvPr/>
        </p:nvSpPr>
        <p:spPr bwMode="auto">
          <a:xfrm>
            <a:off x="1474788" y="2339975"/>
            <a:ext cx="218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Failure condition :</a:t>
            </a:r>
          </a:p>
        </p:txBody>
      </p:sp>
      <p:graphicFrame>
        <p:nvGraphicFramePr>
          <p:cNvPr id="77831" name="Object 1031"/>
          <p:cNvGraphicFramePr>
            <a:graphicFrameLocks noChangeAspect="1"/>
          </p:cNvGraphicFramePr>
          <p:nvPr/>
        </p:nvGraphicFramePr>
        <p:xfrm>
          <a:off x="3897313" y="2360613"/>
          <a:ext cx="1104900" cy="368300"/>
        </p:xfrm>
        <a:graphic>
          <a:graphicData uri="http://schemas.openxmlformats.org/presentationml/2006/ole">
            <p:oleObj spid="_x0000_s77831" name="Equation" r:id="rId5" imgW="1104840" imgH="368280" progId="Equation.3">
              <p:embed/>
            </p:oleObj>
          </a:graphicData>
        </a:graphic>
      </p:graphicFrame>
      <p:sp>
        <p:nvSpPr>
          <p:cNvPr id="77847" name="Text Box 1032"/>
          <p:cNvSpPr txBox="1">
            <a:spLocks noChangeArrowheads="1"/>
          </p:cNvSpPr>
          <p:nvPr/>
        </p:nvSpPr>
        <p:spPr bwMode="auto">
          <a:xfrm>
            <a:off x="1474788" y="2921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where</a:t>
            </a:r>
          </a:p>
        </p:txBody>
      </p:sp>
      <p:graphicFrame>
        <p:nvGraphicFramePr>
          <p:cNvPr id="77833" name="Object 1033"/>
          <p:cNvGraphicFramePr>
            <a:graphicFrameLocks noChangeAspect="1"/>
          </p:cNvGraphicFramePr>
          <p:nvPr/>
        </p:nvGraphicFramePr>
        <p:xfrm>
          <a:off x="3035300" y="3262313"/>
          <a:ext cx="3073400" cy="381000"/>
        </p:xfrm>
        <a:graphic>
          <a:graphicData uri="http://schemas.openxmlformats.org/presentationml/2006/ole">
            <p:oleObj spid="_x0000_s77833" name="Equation" r:id="rId6" imgW="3073320" imgH="380880" progId="Equation.3">
              <p:embed/>
            </p:oleObj>
          </a:graphicData>
        </a:graphic>
      </p:graphicFrame>
      <p:graphicFrame>
        <p:nvGraphicFramePr>
          <p:cNvPr id="77835" name="Object 1035"/>
          <p:cNvGraphicFramePr>
            <a:graphicFrameLocks noChangeAspect="1"/>
          </p:cNvGraphicFramePr>
          <p:nvPr/>
        </p:nvGraphicFramePr>
        <p:xfrm>
          <a:off x="1671638" y="4957763"/>
          <a:ext cx="1511300" cy="330200"/>
        </p:xfrm>
        <a:graphic>
          <a:graphicData uri="http://schemas.openxmlformats.org/presentationml/2006/ole">
            <p:oleObj spid="_x0000_s77835" name="Equation" r:id="rId7" imgW="1511280" imgH="330120" progId="Equation.3">
              <p:embed/>
            </p:oleObj>
          </a:graphicData>
        </a:graphic>
      </p:graphicFrame>
      <p:sp>
        <p:nvSpPr>
          <p:cNvPr id="77848" name="Rectangle 1038"/>
          <p:cNvSpPr>
            <a:spLocks noChangeArrowheads="1"/>
          </p:cNvSpPr>
          <p:nvPr/>
        </p:nvSpPr>
        <p:spPr bwMode="auto">
          <a:xfrm>
            <a:off x="3262313" y="4903788"/>
            <a:ext cx="42957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40000"/>
              </a:spcAft>
              <a:buFont typeface="Arial" charset="0"/>
              <a:buChar char=":"/>
            </a:pPr>
            <a:r>
              <a:rPr lang="en-US" sz="2000">
                <a:latin typeface="Arial" charset="0"/>
              </a:rPr>
              <a:t>Strengths in the principal 1 and 2 directions and in-plane shear</a:t>
            </a:r>
          </a:p>
          <a:p>
            <a:pPr marL="342900" indent="-342900">
              <a:spcAft>
                <a:spcPct val="40000"/>
              </a:spcAft>
              <a:buFont typeface="Arial" charset="0"/>
              <a:buChar char=":"/>
            </a:pPr>
            <a:r>
              <a:rPr lang="en-US" sz="2000">
                <a:latin typeface="Arial" charset="0"/>
              </a:rPr>
              <a:t>Tensile and compressive directions</a:t>
            </a:r>
          </a:p>
        </p:txBody>
      </p:sp>
      <p:grpSp>
        <p:nvGrpSpPr>
          <p:cNvPr id="77849" name="Group 1042"/>
          <p:cNvGrpSpPr>
            <a:grpSpLocks/>
          </p:cNvGrpSpPr>
          <p:nvPr/>
        </p:nvGrpSpPr>
        <p:grpSpPr bwMode="auto">
          <a:xfrm>
            <a:off x="1655763" y="3871913"/>
            <a:ext cx="5832475" cy="889000"/>
            <a:chOff x="1139" y="2509"/>
            <a:chExt cx="3674" cy="560"/>
          </a:xfrm>
        </p:grpSpPr>
        <p:graphicFrame>
          <p:nvGraphicFramePr>
            <p:cNvPr id="77839" name="Object 1039"/>
            <p:cNvGraphicFramePr>
              <a:graphicFrameLocks noChangeAspect="1"/>
            </p:cNvGraphicFramePr>
            <p:nvPr/>
          </p:nvGraphicFramePr>
          <p:xfrm>
            <a:off x="1139" y="2509"/>
            <a:ext cx="1720" cy="560"/>
          </p:xfrm>
          <a:graphic>
            <a:graphicData uri="http://schemas.openxmlformats.org/presentationml/2006/ole">
              <p:oleObj spid="_x0000_s77839" name="Equation" r:id="rId8" imgW="2730240" imgH="888840" progId="Equation.3">
                <p:embed/>
              </p:oleObj>
            </a:graphicData>
          </a:graphic>
        </p:graphicFrame>
        <p:graphicFrame>
          <p:nvGraphicFramePr>
            <p:cNvPr id="77840" name="Object 1040"/>
            <p:cNvGraphicFramePr>
              <a:graphicFrameLocks noChangeAspect="1"/>
            </p:cNvGraphicFramePr>
            <p:nvPr/>
          </p:nvGraphicFramePr>
          <p:xfrm>
            <a:off x="3181" y="2509"/>
            <a:ext cx="1632" cy="560"/>
          </p:xfrm>
          <a:graphic>
            <a:graphicData uri="http://schemas.openxmlformats.org/presentationml/2006/ole">
              <p:oleObj spid="_x0000_s77840" name="Equation" r:id="rId9" imgW="2590560" imgH="888840" progId="Equation.3">
                <p:embed/>
              </p:oleObj>
            </a:graphicData>
          </a:graphic>
        </p:graphicFrame>
      </p:grpSp>
      <p:graphicFrame>
        <p:nvGraphicFramePr>
          <p:cNvPr id="77841" name="Object 1041"/>
          <p:cNvGraphicFramePr>
            <a:graphicFrameLocks noChangeAspect="1"/>
          </p:cNvGraphicFramePr>
          <p:nvPr/>
        </p:nvGraphicFramePr>
        <p:xfrm>
          <a:off x="4483100" y="3133725"/>
          <a:ext cx="177800" cy="368300"/>
        </p:xfrm>
        <a:graphic>
          <a:graphicData uri="http://schemas.openxmlformats.org/presentationml/2006/ole">
            <p:oleObj spid="_x0000_s77841" name="Equation" r:id="rId10" imgW="177480" imgH="368280" progId="Equation.3">
              <p:embed/>
            </p:oleObj>
          </a:graphicData>
        </a:graphic>
      </p:graphicFrame>
      <p:graphicFrame>
        <p:nvGraphicFramePr>
          <p:cNvPr id="77843" name="Object 1043"/>
          <p:cNvGraphicFramePr>
            <a:graphicFrameLocks noChangeAspect="1"/>
          </p:cNvGraphicFramePr>
          <p:nvPr/>
        </p:nvGraphicFramePr>
        <p:xfrm>
          <a:off x="2176463" y="5703888"/>
          <a:ext cx="1003300" cy="279400"/>
        </p:xfrm>
        <a:graphic>
          <a:graphicData uri="http://schemas.openxmlformats.org/presentationml/2006/ole">
            <p:oleObj spid="_x0000_s77843" name="Equation" r:id="rId11" imgW="1002960" imgH="279360" progId="Equation.3">
              <p:embed/>
            </p:oleObj>
          </a:graphicData>
        </a:graphic>
      </p:graphicFrame>
      <p:sp>
        <p:nvSpPr>
          <p:cNvPr id="77850" name="AutoShape 10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1850" y="6013450"/>
            <a:ext cx="346075" cy="276225"/>
          </a:xfrm>
          <a:prstGeom prst="actionButtonBackPreviou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1045"/>
          <p:cNvSpPr>
            <a:spLocks noChangeArrowheads="1"/>
          </p:cNvSpPr>
          <p:nvPr/>
        </p:nvSpPr>
        <p:spPr bwMode="auto">
          <a:xfrm>
            <a:off x="2701925" y="1233488"/>
            <a:ext cx="3684588" cy="8858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Line 1046"/>
          <p:cNvSpPr>
            <a:spLocks noChangeShapeType="1"/>
          </p:cNvSpPr>
          <p:nvPr/>
        </p:nvSpPr>
        <p:spPr bwMode="auto">
          <a:xfrm>
            <a:off x="3824288" y="2757488"/>
            <a:ext cx="12049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409BCC-FD3F-4C4E-9196-673CC3A2B67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</a:t>
            </a:r>
            <a:r>
              <a:rPr lang="en-US" smtClean="0"/>
              <a:t>XPERIMENTAL </a:t>
            </a:r>
            <a:r>
              <a:rPr lang="en-US" sz="4000" smtClean="0"/>
              <a:t>P</a:t>
            </a:r>
            <a:r>
              <a:rPr lang="en-US" smtClean="0"/>
              <a:t>ROGRAM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657600" cy="4876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"/>
              </a:spcBef>
            </a:pPr>
            <a:r>
              <a:rPr lang="en-US" sz="2600" smtClean="0"/>
              <a:t>Materials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/>
              <a:t>GFRP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/>
              <a:t>Concrete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</a:pPr>
            <a:r>
              <a:rPr lang="en-US" sz="2600" smtClean="0"/>
              <a:t>Non-destructive tests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/>
              <a:t>Flexure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>
                <a:solidFill>
                  <a:schemeClr val="folHlink"/>
                </a:solidFill>
              </a:rPr>
              <a:t>Off-axis flexure</a:t>
            </a:r>
          </a:p>
          <a:p>
            <a:pPr eaLnBrk="1" hangingPunct="1">
              <a:spcBef>
                <a:spcPct val="5000"/>
              </a:spcBef>
            </a:pPr>
            <a:r>
              <a:rPr lang="en-US" sz="2600" smtClean="0"/>
              <a:t>Fatigue test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</a:pPr>
            <a:r>
              <a:rPr lang="en-US" sz="2600" smtClean="0"/>
              <a:t>Destructive tests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/>
              <a:t>Flexure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>
                <a:solidFill>
                  <a:schemeClr val="folHlink"/>
                </a:solidFill>
              </a:rPr>
              <a:t>Shear</a:t>
            </a:r>
          </a:p>
          <a:p>
            <a:pPr lvl="1" eaLnBrk="1" hangingPunct="1">
              <a:spcBef>
                <a:spcPct val="5000"/>
              </a:spcBef>
            </a:pPr>
            <a:r>
              <a:rPr lang="en-US" sz="2400" smtClean="0">
                <a:solidFill>
                  <a:schemeClr val="folHlink"/>
                </a:solidFill>
              </a:rPr>
              <a:t>Bearing</a:t>
            </a:r>
          </a:p>
        </p:txBody>
      </p:sp>
      <p:pic>
        <p:nvPicPr>
          <p:cNvPr id="80900" name="Picture 4" descr="setup2_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913" y="2112963"/>
            <a:ext cx="4505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1C1601-0E93-457D-B428-15E0C1854A0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</a:t>
            </a:r>
            <a:r>
              <a:rPr lang="en-US" smtClean="0"/>
              <a:t>EST </a:t>
            </a:r>
            <a:r>
              <a:rPr lang="en-US" sz="4000" smtClean="0"/>
              <a:t>S</a:t>
            </a:r>
            <a:r>
              <a:rPr lang="en-US" smtClean="0"/>
              <a:t>PECIMEN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267200" cy="12192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600" smtClean="0"/>
              <a:t>One-fifth scale model</a:t>
            </a:r>
          </a:p>
          <a:p>
            <a:pPr eaLnBrk="1" hangingPunct="1">
              <a:spcBef>
                <a:spcPct val="10000"/>
              </a:spcBef>
            </a:pPr>
            <a:r>
              <a:rPr lang="en-US" sz="2600" smtClean="0"/>
              <a:t>Span length = 3658 mm</a:t>
            </a:r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/>
          <a:srcRect l="8240" t="25168" r="8240" b="24689"/>
          <a:stretch>
            <a:fillRect/>
          </a:stretch>
        </p:blipFill>
        <p:spPr bwMode="auto">
          <a:xfrm>
            <a:off x="1008063" y="2743200"/>
            <a:ext cx="712946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477000" y="5791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(dimensions in </a:t>
            </a:r>
            <a:r>
              <a:rPr lang="en-US" sz="2000" i="1">
                <a:latin typeface="Arial" charset="0"/>
              </a:rPr>
              <a:t>mm</a:t>
            </a:r>
            <a:r>
              <a:rPr lang="en-US" sz="20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1B00B14-60F8-49A4-B421-89C2DC5CB07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</a:t>
            </a:r>
            <a:r>
              <a:rPr lang="en-US" smtClean="0"/>
              <a:t>TACKING </a:t>
            </a:r>
            <a:r>
              <a:rPr lang="en-US" sz="4000" smtClean="0"/>
              <a:t>S</a:t>
            </a:r>
            <a:r>
              <a:rPr lang="en-US" smtClean="0"/>
              <a:t>EQUENCES</a:t>
            </a:r>
          </a:p>
        </p:txBody>
      </p:sp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/>
          <a:srcRect l="9047" t="31061" r="12578" b="23970"/>
          <a:stretch>
            <a:fillRect/>
          </a:stretch>
        </p:blipFill>
        <p:spPr bwMode="auto">
          <a:xfrm>
            <a:off x="990600" y="2362200"/>
            <a:ext cx="72517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590800" y="4267200"/>
          <a:ext cx="622300" cy="381000"/>
        </p:xfrm>
        <a:graphic>
          <a:graphicData uri="http://schemas.openxmlformats.org/presentationml/2006/ole">
            <p:oleObj spid="_x0000_s28678" name="Equation" r:id="rId5" imgW="622080" imgH="38088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6019800" y="3581400"/>
          <a:ext cx="1536700" cy="381000"/>
        </p:xfrm>
        <a:graphic>
          <a:graphicData uri="http://schemas.openxmlformats.org/presentationml/2006/ole">
            <p:oleObj spid="_x0000_s28679" name="Equation" r:id="rId6" imgW="1536480" imgH="38088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867400" y="4648200"/>
          <a:ext cx="685800" cy="381000"/>
        </p:xfrm>
        <a:graphic>
          <a:graphicData uri="http://schemas.openxmlformats.org/presentationml/2006/ole">
            <p:oleObj spid="_x0000_s28680" name="Equation" r:id="rId7" imgW="685800" imgH="380880" progId="Equation.3">
              <p:embed/>
            </p:oleObj>
          </a:graphicData>
        </a:graphic>
      </p:graphicFrame>
      <p:sp>
        <p:nvSpPr>
          <p:cNvPr id="286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85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Thickness of one layer = 0.33-0.40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6B036C-1C18-4FA2-9B12-45E24D6FCA8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Composite Materials?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100" smtClean="0"/>
              <a:t>Composite structures are often called fiber reinforced polymer (FRP) structures, and polymer matrix composites (PMC). 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smtClean="0"/>
              <a:t>Composite materials are man-made, and must contain at least two constituents that are distinct chemically and physically. 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smtClean="0"/>
              <a:t>Intended to achieve an increase in certain properties such as stiffness, strength, fracture toughness among others, or decrease certain properties such as weight and corrosion.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EE5BC38-1F51-40D3-939D-EB87B2E5628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ABRICATION – 1</a:t>
            </a:r>
          </a:p>
        </p:txBody>
      </p:sp>
      <p:pic>
        <p:nvPicPr>
          <p:cNvPr id="88067" name="Picture 4" descr="layu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268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 descr="squee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3005138"/>
            <a:ext cx="4268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4124164-D175-4CDB-A7A0-F141E798471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ABRICATION – 2</a:t>
            </a:r>
          </a:p>
        </p:txBody>
      </p:sp>
      <p:pic>
        <p:nvPicPr>
          <p:cNvPr id="90115" name="Picture 4" descr="bond_laying"/>
          <p:cNvPicPr>
            <a:picLocks noChangeAspect="1" noChangeArrowheads="1"/>
          </p:cNvPicPr>
          <p:nvPr/>
        </p:nvPicPr>
        <p:blipFill>
          <a:blip r:embed="rId3"/>
          <a:srcRect l="4750" t="4083" r="2000"/>
          <a:stretch>
            <a:fillRect/>
          </a:stretch>
        </p:blipFill>
        <p:spPr bwMode="auto">
          <a:xfrm>
            <a:off x="457200" y="1524000"/>
            <a:ext cx="4140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curi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5475" y="2917825"/>
            <a:ext cx="4268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C01B6F-9B25-4E03-918A-0EDD9987A03F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</a:t>
            </a:r>
            <a:r>
              <a:rPr lang="en-US" smtClean="0"/>
              <a:t>HEAR </a:t>
            </a:r>
            <a:r>
              <a:rPr lang="en-US" sz="4000" smtClean="0"/>
              <a:t>K</a:t>
            </a:r>
            <a:r>
              <a:rPr lang="en-US" smtClean="0"/>
              <a:t>EYS</a:t>
            </a:r>
          </a:p>
        </p:txBody>
      </p:sp>
      <p:pic>
        <p:nvPicPr>
          <p:cNvPr id="92163" name="Picture 5" descr="shear_key1"/>
          <p:cNvPicPr>
            <a:picLocks noChangeAspect="1" noChangeArrowheads="1"/>
          </p:cNvPicPr>
          <p:nvPr/>
        </p:nvPicPr>
        <p:blipFill>
          <a:blip r:embed="rId3"/>
          <a:srcRect t="5315" r="19403" b="12651"/>
          <a:stretch>
            <a:fillRect/>
          </a:stretch>
        </p:blipFill>
        <p:spPr bwMode="auto">
          <a:xfrm>
            <a:off x="5513388" y="1550988"/>
            <a:ext cx="29543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4" name="Group 17"/>
          <p:cNvGrpSpPr>
            <a:grpSpLocks/>
          </p:cNvGrpSpPr>
          <p:nvPr/>
        </p:nvGrpSpPr>
        <p:grpSpPr bwMode="auto">
          <a:xfrm>
            <a:off x="685800" y="1219200"/>
            <a:ext cx="4170363" cy="3195638"/>
            <a:chOff x="384" y="1536"/>
            <a:chExt cx="2627" cy="2013"/>
          </a:xfrm>
        </p:grpSpPr>
        <p:pic>
          <p:nvPicPr>
            <p:cNvPr id="92169" name="Picture 4" descr="shear_key3"/>
            <p:cNvPicPr>
              <a:picLocks noChangeAspect="1" noChangeArrowheads="1"/>
            </p:cNvPicPr>
            <p:nvPr/>
          </p:nvPicPr>
          <p:blipFill>
            <a:blip r:embed="rId4"/>
            <a:srcRect l="12195" t="12706" r="2374"/>
            <a:stretch>
              <a:fillRect/>
            </a:stretch>
          </p:blipFill>
          <p:spPr bwMode="auto">
            <a:xfrm>
              <a:off x="384" y="1536"/>
              <a:ext cx="2627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170" name="Group 16"/>
            <p:cNvGrpSpPr>
              <a:grpSpLocks/>
            </p:cNvGrpSpPr>
            <p:nvPr/>
          </p:nvGrpSpPr>
          <p:grpSpPr bwMode="auto">
            <a:xfrm>
              <a:off x="384" y="1776"/>
              <a:ext cx="1149" cy="1381"/>
              <a:chOff x="420" y="1950"/>
              <a:chExt cx="1149" cy="1381"/>
            </a:xfrm>
          </p:grpSpPr>
          <p:sp>
            <p:nvSpPr>
              <p:cNvPr id="92171" name="Line 6"/>
              <p:cNvSpPr>
                <a:spLocks noChangeShapeType="1"/>
              </p:cNvSpPr>
              <p:nvPr/>
            </p:nvSpPr>
            <p:spPr bwMode="auto">
              <a:xfrm flipV="1">
                <a:off x="587" y="1950"/>
                <a:ext cx="1" cy="106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Line 7"/>
              <p:cNvSpPr>
                <a:spLocks noChangeShapeType="1"/>
              </p:cNvSpPr>
              <p:nvPr/>
            </p:nvSpPr>
            <p:spPr bwMode="auto">
              <a:xfrm flipV="1">
                <a:off x="684" y="2028"/>
                <a:ext cx="9" cy="9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Line 8"/>
              <p:cNvSpPr>
                <a:spLocks noChangeShapeType="1"/>
              </p:cNvSpPr>
              <p:nvPr/>
            </p:nvSpPr>
            <p:spPr bwMode="auto">
              <a:xfrm flipV="1">
                <a:off x="770" y="2123"/>
                <a:ext cx="19" cy="90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Line 9"/>
              <p:cNvSpPr>
                <a:spLocks noChangeShapeType="1"/>
              </p:cNvSpPr>
              <p:nvPr/>
            </p:nvSpPr>
            <p:spPr bwMode="auto">
              <a:xfrm flipV="1">
                <a:off x="857" y="2238"/>
                <a:ext cx="92" cy="80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Line 10"/>
              <p:cNvSpPr>
                <a:spLocks noChangeShapeType="1"/>
              </p:cNvSpPr>
              <p:nvPr/>
            </p:nvSpPr>
            <p:spPr bwMode="auto">
              <a:xfrm flipV="1">
                <a:off x="953" y="2481"/>
                <a:ext cx="257" cy="55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Line 11"/>
              <p:cNvSpPr>
                <a:spLocks noChangeShapeType="1"/>
              </p:cNvSpPr>
              <p:nvPr/>
            </p:nvSpPr>
            <p:spPr bwMode="auto">
              <a:xfrm flipV="1">
                <a:off x="1067" y="2786"/>
                <a:ext cx="502" cy="26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Text Box 12"/>
              <p:cNvSpPr txBox="1">
                <a:spLocks noChangeArrowheads="1"/>
              </p:cNvSpPr>
              <p:nvPr/>
            </p:nvSpPr>
            <p:spPr bwMode="auto">
              <a:xfrm>
                <a:off x="420" y="3043"/>
                <a:ext cx="107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Shear keys</a:t>
                </a:r>
              </a:p>
            </p:txBody>
          </p:sp>
        </p:grpSp>
      </p:grpSp>
      <p:pic>
        <p:nvPicPr>
          <p:cNvPr id="92165" name="Picture 15"/>
          <p:cNvPicPr>
            <a:picLocks noChangeAspect="1" noChangeArrowheads="1"/>
          </p:cNvPicPr>
          <p:nvPr/>
        </p:nvPicPr>
        <p:blipFill>
          <a:blip r:embed="rId5"/>
          <a:srcRect t="34036" r="2156" b="34036"/>
          <a:stretch>
            <a:fillRect/>
          </a:stretch>
        </p:blipFill>
        <p:spPr bwMode="auto">
          <a:xfrm>
            <a:off x="1765300" y="4557713"/>
            <a:ext cx="561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Line 18"/>
          <p:cNvSpPr>
            <a:spLocks noChangeShapeType="1"/>
          </p:cNvSpPr>
          <p:nvPr/>
        </p:nvSpPr>
        <p:spPr bwMode="auto">
          <a:xfrm>
            <a:off x="4460875" y="6122988"/>
            <a:ext cx="8048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Text Box 19"/>
          <p:cNvSpPr txBox="1">
            <a:spLocks noChangeArrowheads="1"/>
          </p:cNvSpPr>
          <p:nvPr/>
        </p:nvSpPr>
        <p:spPr bwMode="auto">
          <a:xfrm>
            <a:off x="5338763" y="592455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Longitudinal direction</a:t>
            </a:r>
          </a:p>
        </p:txBody>
      </p:sp>
      <p:sp>
        <p:nvSpPr>
          <p:cNvPr id="92168" name="Text Box 20"/>
          <p:cNvSpPr txBox="1">
            <a:spLocks noChangeArrowheads="1"/>
          </p:cNvSpPr>
          <p:nvPr/>
        </p:nvSpPr>
        <p:spPr bwMode="auto">
          <a:xfrm>
            <a:off x="6965950" y="47482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(dimensions in 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005AD1-37F5-4F96-BF1C-288D52D1855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</a:t>
            </a:r>
            <a:r>
              <a:rPr lang="en-US" smtClean="0"/>
              <a:t>ATERIALS – </a:t>
            </a:r>
            <a:r>
              <a:rPr lang="en-US" sz="4000" smtClean="0"/>
              <a:t>GFRP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smtClean="0"/>
              <a:t>E-glass woven fabric reinforcement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smtClean="0"/>
              <a:t>Cheaper than carbon fiber reinforcement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smtClean="0"/>
              <a:t>Impact resistance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Vinyl ester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smtClean="0"/>
              <a:t>High durability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smtClean="0"/>
              <a:t>Extremely high corrosion resistance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smtClean="0"/>
              <a:t>Thermal stability</a:t>
            </a:r>
          </a:p>
        </p:txBody>
      </p:sp>
      <p:graphicFrame>
        <p:nvGraphicFramePr>
          <p:cNvPr id="15414" name="Group 54"/>
          <p:cNvGraphicFramePr>
            <a:graphicFrameLocks noGrp="1"/>
          </p:cNvGraphicFramePr>
          <p:nvPr/>
        </p:nvGraphicFramePr>
        <p:xfrm>
          <a:off x="4549775" y="2935288"/>
          <a:ext cx="4191000" cy="3182937"/>
        </p:xfrm>
        <a:graphic>
          <a:graphicData uri="http://schemas.openxmlformats.org/drawingml/2006/table">
            <a:tbl>
              <a:tblPr/>
              <a:tblGrid>
                <a:gridCol w="776288"/>
                <a:gridCol w="755650"/>
                <a:gridCol w="855662"/>
                <a:gridCol w="784225"/>
                <a:gridCol w="1019175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marL="0" marR="0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or G (GPa)</a:t>
                      </a:r>
                    </a:p>
                  </a:txBody>
                  <a:tcPr marL="0" marR="0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(MPa)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Tens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0.129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Warp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17.9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0.099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Warp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22.5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0.254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-265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Shear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2.72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Warp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2.45</a:t>
                      </a:r>
                    </a:p>
                  </a:txBody>
                  <a:tcPr marL="0" marR="0"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63.8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59" name="Text Box 52"/>
          <p:cNvSpPr txBox="1">
            <a:spLocks noChangeArrowheads="1"/>
          </p:cNvSpPr>
          <p:nvPr/>
        </p:nvSpPr>
        <p:spPr bwMode="auto">
          <a:xfrm>
            <a:off x="5513388" y="2471738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Material Properties</a:t>
            </a:r>
          </a:p>
        </p:txBody>
      </p:sp>
      <p:pic>
        <p:nvPicPr>
          <p:cNvPr id="94260" name="Picture 53" descr="satin_we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100" y="12049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61" name="Group 61"/>
          <p:cNvGrpSpPr>
            <a:grpSpLocks/>
          </p:cNvGrpSpPr>
          <p:nvPr/>
        </p:nvGrpSpPr>
        <p:grpSpPr bwMode="auto">
          <a:xfrm>
            <a:off x="6696075" y="1212850"/>
            <a:ext cx="1236663" cy="947738"/>
            <a:chOff x="4218" y="764"/>
            <a:chExt cx="779" cy="597"/>
          </a:xfrm>
        </p:grpSpPr>
        <p:grpSp>
          <p:nvGrpSpPr>
            <p:cNvPr id="94262" name="Group 58"/>
            <p:cNvGrpSpPr>
              <a:grpSpLocks/>
            </p:cNvGrpSpPr>
            <p:nvPr/>
          </p:nvGrpSpPr>
          <p:grpSpPr bwMode="auto">
            <a:xfrm>
              <a:off x="4437" y="986"/>
              <a:ext cx="244" cy="270"/>
              <a:chOff x="4602" y="1004"/>
              <a:chExt cx="244" cy="270"/>
            </a:xfrm>
          </p:grpSpPr>
          <p:sp>
            <p:nvSpPr>
              <p:cNvPr id="94265" name="Line 56"/>
              <p:cNvSpPr>
                <a:spLocks noChangeShapeType="1"/>
              </p:cNvSpPr>
              <p:nvPr/>
            </p:nvSpPr>
            <p:spPr bwMode="auto">
              <a:xfrm>
                <a:off x="4602" y="1262"/>
                <a:ext cx="24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6" name="Line 57"/>
              <p:cNvSpPr>
                <a:spLocks noChangeShapeType="1"/>
              </p:cNvSpPr>
              <p:nvPr/>
            </p:nvSpPr>
            <p:spPr bwMode="auto">
              <a:xfrm flipV="1">
                <a:off x="4608" y="1004"/>
                <a:ext cx="0" cy="27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63" name="Text Box 59"/>
            <p:cNvSpPr txBox="1">
              <a:spLocks noChangeArrowheads="1"/>
            </p:cNvSpPr>
            <p:nvPr/>
          </p:nvSpPr>
          <p:spPr bwMode="auto">
            <a:xfrm>
              <a:off x="4673" y="1130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000099"/>
                  </a:solidFill>
                  <a:latin typeface="Arial" charset="0"/>
                </a:rPr>
                <a:t>Fill</a:t>
              </a:r>
            </a:p>
          </p:txBody>
        </p:sp>
        <p:sp>
          <p:nvSpPr>
            <p:cNvPr id="94264" name="Text Box 60"/>
            <p:cNvSpPr txBox="1">
              <a:spLocks noChangeArrowheads="1"/>
            </p:cNvSpPr>
            <p:nvPr/>
          </p:nvSpPr>
          <p:spPr bwMode="auto">
            <a:xfrm>
              <a:off x="4218" y="764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000099"/>
                  </a:solidFill>
                  <a:latin typeface="Arial" charset="0"/>
                </a:rPr>
                <a:t>Warp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BA33043-8E43-492D-B504-086ABA92B9C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GFRP</a:t>
            </a:r>
            <a:r>
              <a:rPr lang="en-US" smtClean="0"/>
              <a:t> – </a:t>
            </a:r>
            <a:r>
              <a:rPr lang="en-US" sz="4000" smtClean="0"/>
              <a:t>T</a:t>
            </a:r>
            <a:r>
              <a:rPr lang="en-US" smtClean="0"/>
              <a:t>ENSION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71341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t_t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29257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784225" y="1898650"/>
            <a:ext cx="3933825" cy="32972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B96FA51-96BD-427A-BD06-AD5C8A615CD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GFRP</a:t>
            </a:r>
            <a:r>
              <a:rPr lang="en-US" smtClean="0"/>
              <a:t> – </a:t>
            </a:r>
            <a:r>
              <a:rPr lang="en-US" sz="4000" smtClean="0"/>
              <a:t>C</a:t>
            </a:r>
            <a:r>
              <a:rPr lang="en-US" smtClean="0"/>
              <a:t>OMPRESSION</a:t>
            </a: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608806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" descr="c_t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05000"/>
            <a:ext cx="2797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081088" y="1787525"/>
            <a:ext cx="3616325" cy="3490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546D83-411E-4ABE-B9A2-DBBCD7A605C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GFRP</a:t>
            </a:r>
            <a:r>
              <a:rPr lang="en-US" smtClean="0"/>
              <a:t> – </a:t>
            </a:r>
            <a:r>
              <a:rPr lang="en-US" sz="4000" smtClean="0"/>
              <a:t>S</a:t>
            </a:r>
            <a:r>
              <a:rPr lang="en-US" smtClean="0"/>
              <a:t>HEAR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57134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5" descr="s_t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76400"/>
            <a:ext cx="29257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817563" y="1925638"/>
            <a:ext cx="650875" cy="32559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ABAD5C6-FAA0-4F30-A106-D3A887E877A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</a:t>
            </a:r>
            <a:r>
              <a:rPr lang="en-US" smtClean="0"/>
              <a:t>ATERIALS - </a:t>
            </a:r>
            <a:r>
              <a:rPr lang="en-US" sz="4000" smtClean="0"/>
              <a:t>C</a:t>
            </a:r>
            <a:r>
              <a:rPr lang="en-US" smtClean="0"/>
              <a:t>ONCRETE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2133600"/>
            <a:ext cx="5484812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91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2200" smtClean="0"/>
              <a:t>No coarse aggregates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2200" smtClean="0"/>
              <a:t>water : cement : aggregate = 0.46 : 1.0 : 3.4 by weight</a:t>
            </a:r>
          </a:p>
        </p:txBody>
      </p:sp>
      <p:graphicFrame>
        <p:nvGraphicFramePr>
          <p:cNvPr id="19474" name="Group 18"/>
          <p:cNvGraphicFramePr>
            <a:graphicFrameLocks noGrp="1"/>
          </p:cNvGraphicFramePr>
          <p:nvPr/>
        </p:nvGraphicFramePr>
        <p:xfrm>
          <a:off x="457200" y="3352800"/>
          <a:ext cx="2971800" cy="1760538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Young’s Modulus (GPa)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 (MPa)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16" name="Text Box 17"/>
          <p:cNvSpPr txBox="1">
            <a:spLocks noChangeArrowheads="1"/>
          </p:cNvSpPr>
          <p:nvPr/>
        </p:nvSpPr>
        <p:spPr bwMode="auto">
          <a:xfrm>
            <a:off x="498475" y="2846388"/>
            <a:ext cx="289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Arial" charset="0"/>
              </a:rPr>
              <a:t>Compressive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D4D955E-2771-49C4-B5CF-CBDAF94C62D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</a:t>
            </a:r>
            <a:r>
              <a:rPr lang="en-US" smtClean="0"/>
              <a:t>EST </a:t>
            </a:r>
            <a:r>
              <a:rPr lang="en-US" sz="4000" smtClean="0"/>
              <a:t>S</a:t>
            </a:r>
            <a:r>
              <a:rPr lang="en-US" smtClean="0"/>
              <a:t>ETUP</a:t>
            </a:r>
          </a:p>
        </p:txBody>
      </p:sp>
      <p:pic>
        <p:nvPicPr>
          <p:cNvPr id="104451" name="Picture 5" descr="strength_test_loading_frame1"/>
          <p:cNvPicPr>
            <a:picLocks noChangeAspect="1" noChangeArrowheads="1"/>
          </p:cNvPicPr>
          <p:nvPr/>
        </p:nvPicPr>
        <p:blipFill>
          <a:blip r:embed="rId3"/>
          <a:srcRect l="14063" r="8594" b="12386"/>
          <a:stretch>
            <a:fillRect/>
          </a:stretch>
        </p:blipFill>
        <p:spPr bwMode="auto">
          <a:xfrm>
            <a:off x="5715000" y="3505200"/>
            <a:ext cx="31988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strength_test_overal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"/>
            <a:ext cx="2422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12" descr="setup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553878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6186488" y="4568825"/>
            <a:ext cx="2093912" cy="1487488"/>
            <a:chOff x="3897" y="2878"/>
            <a:chExt cx="1319" cy="937"/>
          </a:xfrm>
        </p:grpSpPr>
        <p:sp>
          <p:nvSpPr>
            <p:cNvPr id="104468" name="Oval 13"/>
            <p:cNvSpPr>
              <a:spLocks noChangeArrowheads="1"/>
            </p:cNvSpPr>
            <p:nvPr/>
          </p:nvSpPr>
          <p:spPr bwMode="auto">
            <a:xfrm rot="1443105">
              <a:off x="4857" y="3446"/>
              <a:ext cx="236" cy="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Oval 14"/>
            <p:cNvSpPr>
              <a:spLocks noChangeArrowheads="1"/>
            </p:cNvSpPr>
            <p:nvPr/>
          </p:nvSpPr>
          <p:spPr bwMode="auto">
            <a:xfrm rot="1443105">
              <a:off x="4980" y="3053"/>
              <a:ext cx="236" cy="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Oval 15"/>
            <p:cNvSpPr>
              <a:spLocks noChangeArrowheads="1"/>
            </p:cNvSpPr>
            <p:nvPr/>
          </p:nvSpPr>
          <p:spPr bwMode="auto">
            <a:xfrm rot="1443105">
              <a:off x="3897" y="3254"/>
              <a:ext cx="236" cy="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Oval 16"/>
            <p:cNvSpPr>
              <a:spLocks noChangeArrowheads="1"/>
            </p:cNvSpPr>
            <p:nvPr/>
          </p:nvSpPr>
          <p:spPr bwMode="auto">
            <a:xfrm rot="1443105">
              <a:off x="4081" y="2878"/>
              <a:ext cx="236" cy="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5695950" y="249238"/>
            <a:ext cx="3227388" cy="6011862"/>
            <a:chOff x="3588" y="157"/>
            <a:chExt cx="2033" cy="3787"/>
          </a:xfrm>
        </p:grpSpPr>
        <p:grpSp>
          <p:nvGrpSpPr>
            <p:cNvPr id="104456" name="Group 34"/>
            <p:cNvGrpSpPr>
              <a:grpSpLocks/>
            </p:cNvGrpSpPr>
            <p:nvPr/>
          </p:nvGrpSpPr>
          <p:grpSpPr bwMode="auto">
            <a:xfrm>
              <a:off x="3588" y="157"/>
              <a:ext cx="2033" cy="3787"/>
              <a:chOff x="3588" y="157"/>
              <a:chExt cx="2033" cy="3787"/>
            </a:xfrm>
          </p:grpSpPr>
          <p:sp>
            <p:nvSpPr>
              <p:cNvPr id="104466" name="Rectangle 31"/>
              <p:cNvSpPr>
                <a:spLocks noChangeArrowheads="1"/>
              </p:cNvSpPr>
              <p:nvPr/>
            </p:nvSpPr>
            <p:spPr bwMode="auto">
              <a:xfrm>
                <a:off x="3588" y="2199"/>
                <a:ext cx="2033" cy="17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8"/>
              <p:cNvSpPr>
                <a:spLocks noChangeArrowheads="1"/>
              </p:cNvSpPr>
              <p:nvPr/>
            </p:nvSpPr>
            <p:spPr bwMode="auto">
              <a:xfrm>
                <a:off x="3936" y="157"/>
                <a:ext cx="1519" cy="3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57" name="Group 30"/>
            <p:cNvGrpSpPr>
              <a:grpSpLocks/>
            </p:cNvGrpSpPr>
            <p:nvPr/>
          </p:nvGrpSpPr>
          <p:grpSpPr bwMode="auto">
            <a:xfrm>
              <a:off x="4128" y="523"/>
              <a:ext cx="1152" cy="3225"/>
              <a:chOff x="4128" y="523"/>
              <a:chExt cx="1152" cy="3225"/>
            </a:xfrm>
          </p:grpSpPr>
          <p:sp>
            <p:nvSpPr>
              <p:cNvPr id="104458" name="Rectangle 20"/>
              <p:cNvSpPr>
                <a:spLocks noChangeArrowheads="1"/>
              </p:cNvSpPr>
              <p:nvPr/>
            </p:nvSpPr>
            <p:spPr bwMode="auto">
              <a:xfrm>
                <a:off x="4128" y="524"/>
                <a:ext cx="1152" cy="23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Rectangle 21"/>
              <p:cNvSpPr>
                <a:spLocks noChangeArrowheads="1"/>
              </p:cNvSpPr>
              <p:nvPr/>
            </p:nvSpPr>
            <p:spPr bwMode="auto">
              <a:xfrm>
                <a:off x="4128" y="3510"/>
                <a:ext cx="1152" cy="23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Rectangle 19"/>
              <p:cNvSpPr>
                <a:spLocks noChangeArrowheads="1"/>
              </p:cNvSpPr>
              <p:nvPr/>
            </p:nvSpPr>
            <p:spPr bwMode="auto">
              <a:xfrm>
                <a:off x="4416" y="523"/>
                <a:ext cx="576" cy="32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Line 23"/>
              <p:cNvSpPr>
                <a:spLocks noChangeShapeType="1"/>
              </p:cNvSpPr>
              <p:nvPr/>
            </p:nvSpPr>
            <p:spPr bwMode="auto">
              <a:xfrm>
                <a:off x="4285" y="2121"/>
                <a:ext cx="8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2" name="Rectangle 27"/>
              <p:cNvSpPr>
                <a:spLocks noChangeArrowheads="1"/>
              </p:cNvSpPr>
              <p:nvPr/>
            </p:nvSpPr>
            <p:spPr bwMode="auto">
              <a:xfrm>
                <a:off x="4817" y="2172"/>
                <a:ext cx="3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Rectangle 26"/>
              <p:cNvSpPr>
                <a:spLocks noChangeArrowheads="1"/>
              </p:cNvSpPr>
              <p:nvPr/>
            </p:nvSpPr>
            <p:spPr bwMode="auto">
              <a:xfrm>
                <a:off x="4548" y="2172"/>
                <a:ext cx="3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Rectangle 28"/>
              <p:cNvSpPr>
                <a:spLocks noChangeArrowheads="1"/>
              </p:cNvSpPr>
              <p:nvPr/>
            </p:nvSpPr>
            <p:spPr bwMode="auto">
              <a:xfrm>
                <a:off x="4817" y="1986"/>
                <a:ext cx="3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Rectangle 29"/>
              <p:cNvSpPr>
                <a:spLocks noChangeArrowheads="1"/>
              </p:cNvSpPr>
              <p:nvPr/>
            </p:nvSpPr>
            <p:spPr bwMode="auto">
              <a:xfrm>
                <a:off x="4548" y="1986"/>
                <a:ext cx="3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A7733A7-9141-4A1B-96C9-16D0C75DBA5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152400"/>
            <a:ext cx="80899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LEXURAL </a:t>
            </a:r>
            <a:r>
              <a:rPr lang="en-US" sz="4000" smtClean="0"/>
              <a:t>L</a:t>
            </a:r>
            <a:r>
              <a:rPr lang="en-US" smtClean="0"/>
              <a:t>OADING </a:t>
            </a:r>
            <a:r>
              <a:rPr lang="en-US" sz="4000" smtClean="0"/>
              <a:t>C</a:t>
            </a:r>
            <a:r>
              <a:rPr lang="en-US" smtClean="0"/>
              <a:t>ONFIGURATION</a:t>
            </a: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6772275" y="2492375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(dimensions in </a:t>
            </a:r>
            <a:r>
              <a:rPr lang="en-US" sz="1800" i="1">
                <a:solidFill>
                  <a:srgbClr val="000099"/>
                </a:solidFill>
                <a:latin typeface="Arial" charset="0"/>
              </a:rPr>
              <a:t>mm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1219200" y="5567363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(b) Cross section</a:t>
            </a:r>
          </a:p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      (flexure)</a:t>
            </a:r>
          </a:p>
        </p:txBody>
      </p:sp>
      <p:pic>
        <p:nvPicPr>
          <p:cNvPr id="106501" name="Picture 4" descr="flex_elev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32" t="11523" r="31796" b="74654"/>
          <a:stretch>
            <a:fillRect/>
          </a:stretch>
        </p:blipFill>
        <p:spPr bwMode="auto">
          <a:xfrm>
            <a:off x="2578100" y="1300163"/>
            <a:ext cx="395763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 Box 8"/>
          <p:cNvSpPr txBox="1">
            <a:spLocks noChangeArrowheads="1"/>
          </p:cNvSpPr>
          <p:nvPr/>
        </p:nvSpPr>
        <p:spPr bwMode="auto">
          <a:xfrm>
            <a:off x="3806825" y="350202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(a) Elevation</a:t>
            </a:r>
          </a:p>
        </p:txBody>
      </p:sp>
      <p:pic>
        <p:nvPicPr>
          <p:cNvPr id="106503" name="Picture 9" descr="offaxis_section"/>
          <p:cNvPicPr>
            <a:picLocks noChangeAspect="1" noChangeArrowheads="1"/>
          </p:cNvPicPr>
          <p:nvPr/>
        </p:nvPicPr>
        <p:blipFill>
          <a:blip r:embed="rId4"/>
          <a:srcRect l="38823" t="42828" r="38954" b="43738"/>
          <a:stretch>
            <a:fillRect/>
          </a:stretch>
        </p:blipFill>
        <p:spPr bwMode="auto">
          <a:xfrm>
            <a:off x="6018213" y="3676650"/>
            <a:ext cx="2339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15" descr="flex_section"/>
          <p:cNvPicPr>
            <a:picLocks noChangeAspect="1" noChangeArrowheads="1"/>
          </p:cNvPicPr>
          <p:nvPr/>
        </p:nvPicPr>
        <p:blipFill>
          <a:blip r:embed="rId5"/>
          <a:srcRect l="38301" t="42020" r="39215" b="44849"/>
          <a:stretch>
            <a:fillRect/>
          </a:stretch>
        </p:blipFill>
        <p:spPr bwMode="auto">
          <a:xfrm>
            <a:off x="981075" y="3676650"/>
            <a:ext cx="24225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 Box 16"/>
          <p:cNvSpPr txBox="1">
            <a:spLocks noChangeArrowheads="1"/>
          </p:cNvSpPr>
          <p:nvPr/>
        </p:nvSpPr>
        <p:spPr bwMode="auto">
          <a:xfrm>
            <a:off x="6065838" y="5538788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(c) Cross section</a:t>
            </a:r>
          </a:p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      (off-axis flexure)</a:t>
            </a:r>
          </a:p>
        </p:txBody>
      </p:sp>
      <p:grpSp>
        <p:nvGrpSpPr>
          <p:cNvPr id="106506" name="Group 23"/>
          <p:cNvGrpSpPr>
            <a:grpSpLocks/>
          </p:cNvGrpSpPr>
          <p:nvPr/>
        </p:nvGrpSpPr>
        <p:grpSpPr bwMode="auto">
          <a:xfrm>
            <a:off x="2909888" y="1550988"/>
            <a:ext cx="1647825" cy="541337"/>
            <a:chOff x="1833" y="977"/>
            <a:chExt cx="1038" cy="341"/>
          </a:xfrm>
        </p:grpSpPr>
        <p:sp>
          <p:nvSpPr>
            <p:cNvPr id="106512" name="Line 19"/>
            <p:cNvSpPr>
              <a:spLocks noChangeShapeType="1"/>
            </p:cNvSpPr>
            <p:nvPr/>
          </p:nvSpPr>
          <p:spPr bwMode="auto">
            <a:xfrm>
              <a:off x="1833" y="995"/>
              <a:ext cx="0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3" name="Line 20"/>
            <p:cNvSpPr>
              <a:spLocks noChangeShapeType="1"/>
            </p:cNvSpPr>
            <p:nvPr/>
          </p:nvSpPr>
          <p:spPr bwMode="auto">
            <a:xfrm>
              <a:off x="1841" y="1021"/>
              <a:ext cx="10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21"/>
            <p:cNvSpPr>
              <a:spLocks noChangeShapeType="1"/>
            </p:cNvSpPr>
            <p:nvPr/>
          </p:nvSpPr>
          <p:spPr bwMode="auto">
            <a:xfrm>
              <a:off x="2810" y="995"/>
              <a:ext cx="0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22"/>
            <p:cNvSpPr>
              <a:spLocks noChangeShapeType="1"/>
            </p:cNvSpPr>
            <p:nvPr/>
          </p:nvSpPr>
          <p:spPr bwMode="auto">
            <a:xfrm>
              <a:off x="2871" y="977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07" name="Group 27"/>
          <p:cNvGrpSpPr>
            <a:grpSpLocks/>
          </p:cNvGrpSpPr>
          <p:nvPr/>
        </p:nvGrpSpPr>
        <p:grpSpPr bwMode="auto">
          <a:xfrm>
            <a:off x="2916238" y="2951163"/>
            <a:ext cx="3290887" cy="249237"/>
            <a:chOff x="1837" y="1859"/>
            <a:chExt cx="2073" cy="157"/>
          </a:xfrm>
        </p:grpSpPr>
        <p:sp>
          <p:nvSpPr>
            <p:cNvPr id="106509" name="Line 24"/>
            <p:cNvSpPr>
              <a:spLocks noChangeShapeType="1"/>
            </p:cNvSpPr>
            <p:nvPr/>
          </p:nvSpPr>
          <p:spPr bwMode="auto">
            <a:xfrm>
              <a:off x="1837" y="1933"/>
              <a:ext cx="20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25"/>
            <p:cNvSpPr>
              <a:spLocks noChangeShapeType="1"/>
            </p:cNvSpPr>
            <p:nvPr/>
          </p:nvSpPr>
          <p:spPr bwMode="auto">
            <a:xfrm>
              <a:off x="1837" y="1859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1" name="Line 26"/>
            <p:cNvSpPr>
              <a:spLocks noChangeShapeType="1"/>
            </p:cNvSpPr>
            <p:nvPr/>
          </p:nvSpPr>
          <p:spPr bwMode="auto">
            <a:xfrm>
              <a:off x="3910" y="1859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735013" y="3435350"/>
            <a:ext cx="2897187" cy="28956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22E2D9-E140-47F0-AF1C-04C24B8146F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Composites Architecture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21508" name="Picture 9" descr="frp_56784_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988" y="1747838"/>
            <a:ext cx="6069012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300038" y="1282700"/>
            <a:ext cx="3281362" cy="3675063"/>
            <a:chOff x="589" y="1038"/>
            <a:chExt cx="2067" cy="2315"/>
          </a:xfrm>
        </p:grpSpPr>
        <p:sp>
          <p:nvSpPr>
            <p:cNvPr id="21511" name="Oval 4"/>
            <p:cNvSpPr>
              <a:spLocks noChangeArrowheads="1"/>
            </p:cNvSpPr>
            <p:nvPr/>
          </p:nvSpPr>
          <p:spPr bwMode="auto">
            <a:xfrm>
              <a:off x="589" y="2757"/>
              <a:ext cx="2067" cy="5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Arial" charset="0"/>
                </a:rPr>
                <a:t>Reinforcement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589" y="1918"/>
              <a:ext cx="2067" cy="5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Arial" charset="0"/>
                </a:rPr>
                <a:t>Interface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589" y="1038"/>
              <a:ext cx="2067" cy="5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Arial" charset="0"/>
                </a:rPr>
                <a:t>Matrix</a:t>
              </a:r>
            </a:p>
          </p:txBody>
        </p:sp>
      </p:grp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3551238" y="3014663"/>
            <a:ext cx="1828800" cy="236537"/>
          </a:xfrm>
          <a:prstGeom prst="rightArrow">
            <a:avLst>
              <a:gd name="adj1" fmla="val 50000"/>
              <a:gd name="adj2" fmla="val 1932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BDB5E10-027C-4A7A-A14D-4A3162A52D2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52400"/>
            <a:ext cx="6477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ONDESTRUCTIVE </a:t>
            </a:r>
            <a:r>
              <a:rPr lang="en-US" sz="4000" smtClean="0"/>
              <a:t>F</a:t>
            </a:r>
            <a:r>
              <a:rPr lang="en-US" smtClean="0"/>
              <a:t>LEXURE (TEST PROTOCOL)</a:t>
            </a:r>
          </a:p>
        </p:txBody>
      </p:sp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3"/>
          <a:srcRect l="861" t="13188" r="1576" b="3839"/>
          <a:stretch>
            <a:fillRect/>
          </a:stretch>
        </p:blipFill>
        <p:spPr bwMode="auto">
          <a:xfrm>
            <a:off x="3657600" y="1981200"/>
            <a:ext cx="5319713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276600" cy="3657600"/>
          </a:xfrm>
        </p:spPr>
        <p:txBody>
          <a:bodyPr/>
          <a:lstStyle/>
          <a:p>
            <a:pPr eaLnBrk="1" hangingPunct="1"/>
            <a:r>
              <a:rPr lang="en-US" sz="2200" smtClean="0"/>
              <a:t>To examine elastic behavior of the bridge under the flexural loading</a:t>
            </a:r>
          </a:p>
          <a:p>
            <a:pPr eaLnBrk="1" hangingPunct="1"/>
            <a:r>
              <a:rPr lang="en-US" sz="2200" smtClean="0"/>
              <a:t>Displacement control</a:t>
            </a:r>
          </a:p>
          <a:p>
            <a:pPr eaLnBrk="1" hangingPunct="1"/>
            <a:r>
              <a:rPr lang="en-US" sz="2200" smtClean="0"/>
              <a:t>Max applied displ.       = L/480                      (L: span length)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E17FFD8-3C11-4F2B-B65D-E59F8633D73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52400"/>
            <a:ext cx="6477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ONDESTRUCTIVE </a:t>
            </a:r>
            <a:r>
              <a:rPr lang="en-US" sz="4000" smtClean="0"/>
              <a:t>F</a:t>
            </a:r>
            <a:r>
              <a:rPr lang="en-US" smtClean="0"/>
              <a:t>LEXURE (FORCE-DISPLACEMENT)</a:t>
            </a:r>
          </a:p>
        </p:txBody>
      </p:sp>
      <p:pic>
        <p:nvPicPr>
          <p:cNvPr id="110595" name="Picture 11"/>
          <p:cNvPicPr>
            <a:picLocks noChangeAspect="1" noChangeArrowheads="1"/>
          </p:cNvPicPr>
          <p:nvPr/>
        </p:nvPicPr>
        <p:blipFill>
          <a:blip r:embed="rId3"/>
          <a:srcRect l="1433" t="1669" r="1433" b="1669"/>
          <a:stretch>
            <a:fillRect/>
          </a:stretch>
        </p:blipFill>
        <p:spPr bwMode="auto">
          <a:xfrm>
            <a:off x="1684338" y="1336675"/>
            <a:ext cx="577691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5484813" y="3224213"/>
            <a:ext cx="2174875" cy="517525"/>
            <a:chOff x="3455" y="2031"/>
            <a:chExt cx="1370" cy="326"/>
          </a:xfrm>
        </p:grpSpPr>
        <p:sp>
          <p:nvSpPr>
            <p:cNvPr id="110600" name="AutoShape 13"/>
            <p:cNvSpPr>
              <a:spLocks noChangeArrowheads="1"/>
            </p:cNvSpPr>
            <p:nvPr/>
          </p:nvSpPr>
          <p:spPr bwMode="auto">
            <a:xfrm rot="5741570" flipH="1">
              <a:off x="3432" y="2083"/>
              <a:ext cx="297" cy="252"/>
            </a:xfrm>
            <a:custGeom>
              <a:avLst/>
              <a:gdLst>
                <a:gd name="T0" fmla="*/ 159 w 21600"/>
                <a:gd name="T1" fmla="*/ 0 h 21600"/>
                <a:gd name="T2" fmla="*/ 7 w 21600"/>
                <a:gd name="T3" fmla="*/ 126 h 21600"/>
                <a:gd name="T4" fmla="*/ 158 w 21600"/>
                <a:gd name="T5" fmla="*/ 12 h 21600"/>
                <a:gd name="T6" fmla="*/ 332 w 21600"/>
                <a:gd name="T7" fmla="*/ 149 h 21600"/>
                <a:gd name="T8" fmla="*/ 282 w 21600"/>
                <a:gd name="T9" fmla="*/ 180 h 21600"/>
                <a:gd name="T10" fmla="*/ 245 w 21600"/>
                <a:gd name="T11" fmla="*/ 1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27 w 21600"/>
                <a:gd name="T19" fmla="*/ 3171 h 21600"/>
                <a:gd name="T20" fmla="*/ 1847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486" y="12226"/>
                  </a:moveTo>
                  <a:cubicBezTo>
                    <a:pt x="20556" y="11754"/>
                    <a:pt x="20591" y="11277"/>
                    <a:pt x="20591" y="10800"/>
                  </a:cubicBezTo>
                  <a:cubicBezTo>
                    <a:pt x="20591" y="5392"/>
                    <a:pt x="16207" y="1009"/>
                    <a:pt x="10800" y="1009"/>
                  </a:cubicBezTo>
                  <a:cubicBezTo>
                    <a:pt x="5392" y="1009"/>
                    <a:pt x="1009" y="5392"/>
                    <a:pt x="1009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326"/>
                    <a:pt x="21561" y="11852"/>
                    <a:pt x="21484" y="12373"/>
                  </a:cubicBezTo>
                  <a:lnTo>
                    <a:pt x="24155" y="12767"/>
                  </a:lnTo>
                  <a:lnTo>
                    <a:pt x="20519" y="15471"/>
                  </a:lnTo>
                  <a:lnTo>
                    <a:pt x="17815" y="11833"/>
                  </a:lnTo>
                  <a:lnTo>
                    <a:pt x="20486" y="122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10601" name="Text Box 14"/>
            <p:cNvSpPr txBox="1">
              <a:spLocks noChangeArrowheads="1"/>
            </p:cNvSpPr>
            <p:nvPr/>
          </p:nvSpPr>
          <p:spPr bwMode="auto">
            <a:xfrm>
              <a:off x="3696" y="2031"/>
              <a:ext cx="1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19% increase</a:t>
              </a:r>
            </a:p>
          </p:txBody>
        </p:sp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5754688" y="3600450"/>
            <a:ext cx="3316287" cy="893763"/>
            <a:chOff x="3625" y="2268"/>
            <a:chExt cx="2089" cy="563"/>
          </a:xfrm>
        </p:grpSpPr>
        <p:sp>
          <p:nvSpPr>
            <p:cNvPr id="110598" name="AutoShape 16"/>
            <p:cNvSpPr>
              <a:spLocks noChangeArrowheads="1"/>
            </p:cNvSpPr>
            <p:nvPr/>
          </p:nvSpPr>
          <p:spPr bwMode="auto">
            <a:xfrm>
              <a:off x="3771" y="2268"/>
              <a:ext cx="226" cy="271"/>
            </a:xfrm>
            <a:prstGeom prst="downArrow">
              <a:avLst>
                <a:gd name="adj1" fmla="val 39398"/>
                <a:gd name="adj2" fmla="val 45577"/>
              </a:avLst>
            </a:prstGeom>
            <a:solidFill>
              <a:srgbClr val="FFCCFF"/>
            </a:solidFill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Text Box 17"/>
            <p:cNvSpPr txBox="1">
              <a:spLocks noChangeArrowheads="1"/>
            </p:cNvSpPr>
            <p:nvPr/>
          </p:nvSpPr>
          <p:spPr bwMode="auto">
            <a:xfrm>
              <a:off x="3625" y="2543"/>
              <a:ext cx="2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  <a:latin typeface="Arial" charset="0"/>
                </a:rPr>
                <a:t>40% for the prototype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3AFA00B-2BC0-4200-9690-368B5C9CBF8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63" y="152400"/>
            <a:ext cx="6621462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ONDESTRUCTIVE </a:t>
            </a:r>
            <a:r>
              <a:rPr lang="en-US" sz="4000" smtClean="0"/>
              <a:t>F</a:t>
            </a:r>
            <a:r>
              <a:rPr lang="en-US" smtClean="0"/>
              <a:t>LEXURE (TOP SURFACE DEFORMATION)</a:t>
            </a:r>
          </a:p>
        </p:txBody>
      </p:sp>
      <p:pic>
        <p:nvPicPr>
          <p:cNvPr id="112643" name="Picture 5"/>
          <p:cNvPicPr>
            <a:picLocks noChangeAspect="1" noChangeArrowheads="1"/>
          </p:cNvPicPr>
          <p:nvPr/>
        </p:nvPicPr>
        <p:blipFill>
          <a:blip r:embed="rId3"/>
          <a:srcRect l="2507" t="8347" r="1254" b="3339"/>
          <a:stretch>
            <a:fillRect/>
          </a:stretch>
        </p:blipFill>
        <p:spPr bwMode="auto">
          <a:xfrm>
            <a:off x="1257300" y="1590675"/>
            <a:ext cx="662781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A96F2A5-4650-4568-A4F2-5120C83B8B5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4275" y="152400"/>
            <a:ext cx="67754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ONDESTRUCTIVE </a:t>
            </a:r>
            <a:r>
              <a:rPr lang="en-US" sz="4000" smtClean="0"/>
              <a:t>F</a:t>
            </a:r>
            <a:r>
              <a:rPr lang="en-US" smtClean="0"/>
              <a:t>LEXURE (STRAIN RESULTS)</a:t>
            </a:r>
          </a:p>
        </p:txBody>
      </p:sp>
      <p:sp>
        <p:nvSpPr>
          <p:cNvPr id="114691" name="Text Box 1029"/>
          <p:cNvSpPr txBox="1">
            <a:spLocks noChangeArrowheads="1"/>
          </p:cNvSpPr>
          <p:nvPr/>
        </p:nvSpPr>
        <p:spPr bwMode="auto">
          <a:xfrm>
            <a:off x="1049338" y="5354638"/>
            <a:ext cx="297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Bottom surface</a:t>
            </a:r>
          </a:p>
          <a:p>
            <a:pPr marL="457200" indent="-457200"/>
            <a:r>
              <a:rPr lang="en-US" sz="2000">
                <a:solidFill>
                  <a:srgbClr val="000066"/>
                </a:solidFill>
                <a:latin typeface="Arial" charset="0"/>
              </a:rPr>
              <a:t>       along the center-line</a:t>
            </a:r>
          </a:p>
        </p:txBody>
      </p:sp>
      <p:sp>
        <p:nvSpPr>
          <p:cNvPr id="114692" name="Text Box 1030"/>
          <p:cNvSpPr txBox="1">
            <a:spLocks noChangeArrowheads="1"/>
          </p:cNvSpPr>
          <p:nvPr/>
        </p:nvSpPr>
        <p:spPr bwMode="auto">
          <a:xfrm>
            <a:off x="5289550" y="5354638"/>
            <a:ext cx="330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(b) Exterior web over height</a:t>
            </a:r>
          </a:p>
        </p:txBody>
      </p:sp>
      <p:pic>
        <p:nvPicPr>
          <p:cNvPr id="114693" name="Picture 1033"/>
          <p:cNvPicPr>
            <a:picLocks noChangeAspect="1" noChangeArrowheads="1"/>
          </p:cNvPicPr>
          <p:nvPr/>
        </p:nvPicPr>
        <p:blipFill>
          <a:blip r:embed="rId3"/>
          <a:srcRect l="2675" t="3339" r="6688" b="3339"/>
          <a:stretch>
            <a:fillRect/>
          </a:stretch>
        </p:blipFill>
        <p:spPr bwMode="auto">
          <a:xfrm>
            <a:off x="200025" y="1703388"/>
            <a:ext cx="4341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30" name="Group 1034"/>
          <p:cNvGrpSpPr>
            <a:grpSpLocks/>
          </p:cNvGrpSpPr>
          <p:nvPr/>
        </p:nvGrpSpPr>
        <p:grpSpPr bwMode="auto">
          <a:xfrm>
            <a:off x="803275" y="2078038"/>
            <a:ext cx="3532188" cy="2633662"/>
            <a:chOff x="0" y="968"/>
            <a:chExt cx="2225" cy="1659"/>
          </a:xfrm>
        </p:grpSpPr>
        <p:sp>
          <p:nvSpPr>
            <p:cNvPr id="114696" name="Line 1035"/>
            <p:cNvSpPr>
              <a:spLocks noChangeShapeType="1"/>
            </p:cNvSpPr>
            <p:nvPr/>
          </p:nvSpPr>
          <p:spPr bwMode="auto">
            <a:xfrm flipV="1">
              <a:off x="0" y="968"/>
              <a:ext cx="2077" cy="16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Line 1036"/>
            <p:cNvSpPr>
              <a:spLocks noChangeShapeType="1"/>
            </p:cNvSpPr>
            <p:nvPr/>
          </p:nvSpPr>
          <p:spPr bwMode="auto">
            <a:xfrm>
              <a:off x="2077" y="968"/>
              <a:ext cx="1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4695" name="Picture 1039"/>
          <p:cNvPicPr>
            <a:picLocks noChangeAspect="1" noChangeArrowheads="1"/>
          </p:cNvPicPr>
          <p:nvPr/>
        </p:nvPicPr>
        <p:blipFill>
          <a:blip r:embed="rId4"/>
          <a:srcRect l="2675" t="3339" r="6688" b="3339"/>
          <a:stretch>
            <a:fillRect/>
          </a:stretch>
        </p:blipFill>
        <p:spPr bwMode="auto">
          <a:xfrm>
            <a:off x="4657725" y="1703388"/>
            <a:ext cx="4341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9E07A31-6007-4CF9-8FE5-419CC0BC8DF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116738" name="Picture 7" descr="flex_elevation"/>
          <p:cNvPicPr>
            <a:picLocks noChangeAspect="1" noChangeArrowheads="1"/>
          </p:cNvPicPr>
          <p:nvPr/>
        </p:nvPicPr>
        <p:blipFill>
          <a:blip r:embed="rId3"/>
          <a:srcRect l="33987" t="26262" r="31836" b="59702"/>
          <a:stretch>
            <a:fillRect/>
          </a:stretch>
        </p:blipFill>
        <p:spPr bwMode="auto">
          <a:xfrm>
            <a:off x="4330700" y="5365750"/>
            <a:ext cx="199231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87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ATIGUE </a:t>
            </a:r>
            <a:r>
              <a:rPr lang="en-US" sz="4000" smtClean="0"/>
              <a:t>L</a:t>
            </a:r>
            <a:r>
              <a:rPr lang="en-US" smtClean="0"/>
              <a:t>OADING (TEST PROTOCOL)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35052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smtClean="0"/>
              <a:t>To examine fatigue characteristics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Flexural loading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Force control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2 x 10</a:t>
            </a:r>
            <a:r>
              <a:rPr lang="en-US" sz="2200" baseline="30000" smtClean="0"/>
              <a:t>6</a:t>
            </a:r>
            <a:r>
              <a:rPr lang="en-US" sz="2200" smtClean="0"/>
              <a:t> cycles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Freq.= 3.0 Hz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Max. load                     = 2.0 x Tandem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/>
              <a:t>Stiffness evaluation every 0.2 million cycles</a:t>
            </a:r>
          </a:p>
        </p:txBody>
      </p:sp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4"/>
          <a:srcRect l="2007" t="13857" r="1576" b="3506"/>
          <a:stretch>
            <a:fillRect/>
          </a:stretch>
        </p:blipFill>
        <p:spPr bwMode="auto">
          <a:xfrm>
            <a:off x="3657600" y="1622425"/>
            <a:ext cx="528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8" descr="flex_section"/>
          <p:cNvPicPr>
            <a:picLocks noChangeAspect="1" noChangeArrowheads="1"/>
          </p:cNvPicPr>
          <p:nvPr/>
        </p:nvPicPr>
        <p:blipFill>
          <a:blip r:embed="rId5"/>
          <a:srcRect l="38301" t="42020" r="39215" b="44849"/>
          <a:stretch>
            <a:fillRect/>
          </a:stretch>
        </p:blipFill>
        <p:spPr bwMode="auto">
          <a:xfrm>
            <a:off x="6786563" y="5268913"/>
            <a:ext cx="151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48F682-7A46-454D-8F1D-0B6188CBA0E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ATIGUE </a:t>
            </a:r>
            <a:r>
              <a:rPr lang="en-US" sz="4000" smtClean="0"/>
              <a:t>L</a:t>
            </a:r>
            <a:r>
              <a:rPr lang="en-US" smtClean="0"/>
              <a:t>OADING (TEST RESULTS)</a:t>
            </a:r>
          </a:p>
        </p:txBody>
      </p:sp>
      <p:pic>
        <p:nvPicPr>
          <p:cNvPr id="118787" name="Picture 7"/>
          <p:cNvPicPr>
            <a:picLocks noChangeAspect="1" noChangeArrowheads="1"/>
          </p:cNvPicPr>
          <p:nvPr/>
        </p:nvPicPr>
        <p:blipFill>
          <a:blip r:embed="rId3"/>
          <a:srcRect l="2507" t="3339" r="6270" b="3339"/>
          <a:stretch>
            <a:fillRect/>
          </a:stretch>
        </p:blipFill>
        <p:spPr bwMode="auto">
          <a:xfrm>
            <a:off x="1319213" y="1371600"/>
            <a:ext cx="62531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>
            <a:hlinkClick r:id="rId4" action="ppaction://hlinkfile"/>
          </p:cNvPr>
          <p:cNvSpPr/>
          <p:nvPr/>
        </p:nvSpPr>
        <p:spPr>
          <a:xfrm>
            <a:off x="8128000" y="5746750"/>
            <a:ext cx="55245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9A966F-488D-4870-8318-DE972859011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152400"/>
            <a:ext cx="6019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</a:t>
            </a:r>
            <a:r>
              <a:rPr lang="en-US" smtClean="0"/>
              <a:t>ESTRUCTIVE </a:t>
            </a:r>
            <a:r>
              <a:rPr lang="en-US" sz="4000" smtClean="0"/>
              <a:t>F</a:t>
            </a:r>
            <a:r>
              <a:rPr lang="en-US" smtClean="0"/>
              <a:t>LEXURE (TEST PROTOCOL)</a:t>
            </a:r>
          </a:p>
        </p:txBody>
      </p:sp>
      <p:sp>
        <p:nvSpPr>
          <p:cNvPr id="120835" name="Text Box 7"/>
          <p:cNvSpPr txBox="1">
            <a:spLocks noChangeArrowheads="1"/>
          </p:cNvSpPr>
          <p:nvPr/>
        </p:nvSpPr>
        <p:spPr bwMode="auto">
          <a:xfrm>
            <a:off x="5708650" y="3505200"/>
            <a:ext cx="265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99"/>
                </a:solidFill>
                <a:latin typeface="Arial" charset="0"/>
              </a:rPr>
              <a:t>(a) Displacement history #1</a:t>
            </a:r>
          </a:p>
        </p:txBody>
      </p:sp>
      <p:sp>
        <p:nvSpPr>
          <p:cNvPr id="120836" name="Text Box 8"/>
          <p:cNvSpPr txBox="1">
            <a:spLocks noChangeArrowheads="1"/>
          </p:cNvSpPr>
          <p:nvPr/>
        </p:nvSpPr>
        <p:spPr bwMode="auto">
          <a:xfrm>
            <a:off x="5708650" y="6096000"/>
            <a:ext cx="265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99"/>
                </a:solidFill>
                <a:latin typeface="Arial" charset="0"/>
              </a:rPr>
              <a:t>(b) Displacement history #2</a:t>
            </a:r>
          </a:p>
        </p:txBody>
      </p:sp>
      <p:pic>
        <p:nvPicPr>
          <p:cNvPr id="120837" name="Picture 19"/>
          <p:cNvPicPr>
            <a:picLocks noChangeAspect="1" noChangeArrowheads="1"/>
          </p:cNvPicPr>
          <p:nvPr/>
        </p:nvPicPr>
        <p:blipFill>
          <a:blip r:embed="rId3"/>
          <a:srcRect l="2867" t="8347" r="4300" b="3339"/>
          <a:stretch>
            <a:fillRect/>
          </a:stretch>
        </p:blipFill>
        <p:spPr bwMode="auto">
          <a:xfrm>
            <a:off x="5638800" y="1295400"/>
            <a:ext cx="27971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20"/>
          <p:cNvPicPr>
            <a:picLocks noChangeAspect="1" noChangeArrowheads="1"/>
          </p:cNvPicPr>
          <p:nvPr/>
        </p:nvPicPr>
        <p:blipFill>
          <a:blip r:embed="rId4"/>
          <a:srcRect l="2867" t="8347" r="4300" b="3339"/>
          <a:stretch>
            <a:fillRect/>
          </a:stretch>
        </p:blipFill>
        <p:spPr bwMode="auto">
          <a:xfrm>
            <a:off x="5638800" y="3886200"/>
            <a:ext cx="27971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573088" y="1474788"/>
            <a:ext cx="4695825" cy="3463925"/>
          </a:xfrm>
        </p:spPr>
        <p:txBody>
          <a:bodyPr/>
          <a:lstStyle/>
          <a:p>
            <a:pPr eaLnBrk="1" hangingPunct="1"/>
            <a:r>
              <a:rPr lang="en-US" sz="2200" smtClean="0"/>
              <a:t>To examine the strength of the bridge and failure modes</a:t>
            </a:r>
          </a:p>
          <a:p>
            <a:pPr eaLnBrk="1" hangingPunct="1"/>
            <a:r>
              <a:rPr lang="en-US" sz="2200" smtClean="0"/>
              <a:t>Flexural loading</a:t>
            </a:r>
          </a:p>
          <a:p>
            <a:pPr eaLnBrk="1" hangingPunct="1"/>
            <a:r>
              <a:rPr lang="en-US" sz="2200" smtClean="0"/>
              <a:t>Displacement control</a:t>
            </a:r>
          </a:p>
          <a:p>
            <a:pPr eaLnBrk="1" hangingPunct="1"/>
            <a:r>
              <a:rPr lang="en-US" sz="2200" smtClean="0"/>
              <a:t>Two stages</a:t>
            </a:r>
          </a:p>
          <a:p>
            <a:pPr lvl="1" eaLnBrk="1" hangingPunct="1"/>
            <a:r>
              <a:rPr lang="en-US" sz="2000" smtClean="0"/>
              <a:t>Step I (displacement history #1)</a:t>
            </a:r>
          </a:p>
          <a:p>
            <a:pPr lvl="1" eaLnBrk="1" hangingPunct="1"/>
            <a:r>
              <a:rPr lang="en-US" sz="2000" smtClean="0"/>
              <a:t>Step II (displacement history #2)</a:t>
            </a:r>
          </a:p>
        </p:txBody>
      </p:sp>
      <p:pic>
        <p:nvPicPr>
          <p:cNvPr id="120840" name="Picture 22" descr="flex_elevation"/>
          <p:cNvPicPr>
            <a:picLocks noChangeAspect="1" noChangeArrowheads="1"/>
          </p:cNvPicPr>
          <p:nvPr/>
        </p:nvPicPr>
        <p:blipFill>
          <a:blip r:embed="rId5"/>
          <a:srcRect l="33987" t="26262" r="31836" b="59702"/>
          <a:stretch>
            <a:fillRect/>
          </a:stretch>
        </p:blipFill>
        <p:spPr bwMode="auto">
          <a:xfrm>
            <a:off x="1031875" y="5087938"/>
            <a:ext cx="19923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23" descr="flex_section"/>
          <p:cNvPicPr>
            <a:picLocks noChangeAspect="1" noChangeArrowheads="1"/>
          </p:cNvPicPr>
          <p:nvPr/>
        </p:nvPicPr>
        <p:blipFill>
          <a:blip r:embed="rId6"/>
          <a:srcRect l="38301" t="42020" r="39215" b="44849"/>
          <a:stretch>
            <a:fillRect/>
          </a:stretch>
        </p:blipFill>
        <p:spPr bwMode="auto">
          <a:xfrm>
            <a:off x="3487738" y="4991100"/>
            <a:ext cx="151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4E9D84D-D0CC-4B20-8622-7B1A9F43BF70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</a:t>
            </a:r>
            <a:r>
              <a:rPr lang="en-US" smtClean="0"/>
              <a:t>ESTRUCTIVE </a:t>
            </a:r>
            <a:r>
              <a:rPr lang="en-US" sz="4000" smtClean="0"/>
              <a:t>F</a:t>
            </a:r>
            <a:r>
              <a:rPr lang="en-US" smtClean="0"/>
              <a:t>LEXURE (TEST RESULTS – 1)</a:t>
            </a:r>
          </a:p>
        </p:txBody>
      </p:sp>
      <p:pic>
        <p:nvPicPr>
          <p:cNvPr id="122883" name="Picture 4" descr="strength_test_deflecti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39131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260975" cy="527050"/>
          </a:xfrm>
        </p:spPr>
        <p:txBody>
          <a:bodyPr/>
          <a:lstStyle/>
          <a:p>
            <a:pPr eaLnBrk="1" hangingPunct="1"/>
            <a:r>
              <a:rPr lang="en-US" sz="2200" smtClean="0"/>
              <a:t>Failure load = 35 x Tandem load</a:t>
            </a:r>
          </a:p>
        </p:txBody>
      </p:sp>
      <p:pic>
        <p:nvPicPr>
          <p:cNvPr id="122885" name="Picture 8"/>
          <p:cNvPicPr>
            <a:picLocks noChangeAspect="1" noChangeArrowheads="1"/>
          </p:cNvPicPr>
          <p:nvPr/>
        </p:nvPicPr>
        <p:blipFill>
          <a:blip r:embed="rId4"/>
          <a:srcRect l="2867" t="3339" r="2867" b="3339"/>
          <a:stretch>
            <a:fillRect/>
          </a:stretch>
        </p:blipFill>
        <p:spPr bwMode="auto">
          <a:xfrm>
            <a:off x="4298950" y="2051050"/>
            <a:ext cx="48450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5354638" y="3033713"/>
            <a:ext cx="3176587" cy="1101725"/>
            <a:chOff x="3373" y="1911"/>
            <a:chExt cx="2001" cy="694"/>
          </a:xfrm>
        </p:grpSpPr>
        <p:grpSp>
          <p:nvGrpSpPr>
            <p:cNvPr id="122887" name="Group 13"/>
            <p:cNvGrpSpPr>
              <a:grpSpLocks/>
            </p:cNvGrpSpPr>
            <p:nvPr/>
          </p:nvGrpSpPr>
          <p:grpSpPr bwMode="auto">
            <a:xfrm>
              <a:off x="3373" y="2355"/>
              <a:ext cx="650" cy="250"/>
              <a:chOff x="3373" y="2355"/>
              <a:chExt cx="650" cy="250"/>
            </a:xfrm>
          </p:grpSpPr>
          <p:sp>
            <p:nvSpPr>
              <p:cNvPr id="122891" name="Line 9"/>
              <p:cNvSpPr>
                <a:spLocks noChangeShapeType="1"/>
              </p:cNvSpPr>
              <p:nvPr/>
            </p:nvSpPr>
            <p:spPr bwMode="auto">
              <a:xfrm>
                <a:off x="3849" y="2487"/>
                <a:ext cx="174" cy="8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92" name="Text Box 10"/>
              <p:cNvSpPr txBox="1">
                <a:spLocks noChangeArrowheads="1"/>
              </p:cNvSpPr>
              <p:nvPr/>
            </p:nvSpPr>
            <p:spPr bwMode="auto">
              <a:xfrm>
                <a:off x="3373" y="2355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rgbClr val="FF9900"/>
                    </a:solidFill>
                    <a:latin typeface="Arial" charset="0"/>
                  </a:rPr>
                  <a:t>local</a:t>
                </a:r>
              </a:p>
            </p:txBody>
          </p:sp>
        </p:grpSp>
        <p:grpSp>
          <p:nvGrpSpPr>
            <p:cNvPr id="122888" name="Group 14"/>
            <p:cNvGrpSpPr>
              <a:grpSpLocks/>
            </p:cNvGrpSpPr>
            <p:nvPr/>
          </p:nvGrpSpPr>
          <p:grpSpPr bwMode="auto">
            <a:xfrm>
              <a:off x="4787" y="1911"/>
              <a:ext cx="587" cy="477"/>
              <a:chOff x="4787" y="1911"/>
              <a:chExt cx="587" cy="477"/>
            </a:xfrm>
          </p:grpSpPr>
          <p:sp>
            <p:nvSpPr>
              <p:cNvPr id="122889" name="Text Box 11"/>
              <p:cNvSpPr txBox="1">
                <a:spLocks noChangeArrowheads="1"/>
              </p:cNvSpPr>
              <p:nvPr/>
            </p:nvSpPr>
            <p:spPr bwMode="auto">
              <a:xfrm>
                <a:off x="4787" y="2138"/>
                <a:ext cx="5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rgbClr val="FF9900"/>
                    </a:solidFill>
                    <a:latin typeface="Arial" charset="0"/>
                  </a:rPr>
                  <a:t>global</a:t>
                </a:r>
              </a:p>
            </p:txBody>
          </p:sp>
          <p:sp>
            <p:nvSpPr>
              <p:cNvPr id="122890" name="Line 12"/>
              <p:cNvSpPr>
                <a:spLocks noChangeShapeType="1"/>
              </p:cNvSpPr>
              <p:nvPr/>
            </p:nvSpPr>
            <p:spPr bwMode="auto">
              <a:xfrm flipV="1">
                <a:off x="5088" y="1911"/>
                <a:ext cx="0" cy="26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90C040-D52A-49F3-8907-4CF41756CA7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</a:t>
            </a:r>
            <a:r>
              <a:rPr lang="en-US" smtClean="0"/>
              <a:t>HANGE OF A </a:t>
            </a:r>
            <a:r>
              <a:rPr lang="en-US" sz="4000" smtClean="0"/>
              <a:t>L</a:t>
            </a:r>
            <a:r>
              <a:rPr lang="en-US" smtClean="0"/>
              <a:t>OADING </a:t>
            </a:r>
            <a:r>
              <a:rPr lang="en-US" sz="4000" smtClean="0"/>
              <a:t>C</a:t>
            </a:r>
            <a:r>
              <a:rPr lang="en-US" smtClean="0"/>
              <a:t>ONDITION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371600"/>
            <a:ext cx="7772400" cy="693738"/>
          </a:xfrm>
        </p:spPr>
        <p:txBody>
          <a:bodyPr/>
          <a:lstStyle/>
          <a:p>
            <a:pPr eaLnBrk="1" hangingPunct="1"/>
            <a:r>
              <a:rPr lang="en-US" sz="2400" smtClean="0"/>
              <a:t>From four point loads to two line loads</a:t>
            </a:r>
          </a:p>
        </p:txBody>
      </p:sp>
      <p:pic>
        <p:nvPicPr>
          <p:cNvPr id="124932" name="Picture 4" descr="strength_test_local_deformati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963" y="2238375"/>
            <a:ext cx="48720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2867025" y="4211638"/>
            <a:ext cx="996950" cy="195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897188" y="4391025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2497138" y="4673600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24B81E-0A79-4FF3-9424-7602581AD00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</a:t>
            </a:r>
            <a:r>
              <a:rPr lang="en-US" smtClean="0"/>
              <a:t>ESTRUCTIVE </a:t>
            </a:r>
            <a:r>
              <a:rPr lang="en-US" sz="4000" smtClean="0"/>
              <a:t>F</a:t>
            </a:r>
            <a:r>
              <a:rPr lang="en-US" smtClean="0"/>
              <a:t>LEXURE (TEST RESULTS – 2)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73213"/>
            <a:ext cx="3446463" cy="2006600"/>
          </a:xfrm>
        </p:spPr>
        <p:txBody>
          <a:bodyPr/>
          <a:lstStyle/>
          <a:p>
            <a:pPr eaLnBrk="1" hangingPunct="1"/>
            <a:r>
              <a:rPr lang="en-US" sz="2400" smtClean="0"/>
              <a:t>Failure modes</a:t>
            </a:r>
          </a:p>
          <a:p>
            <a:pPr lvl="1" eaLnBrk="1" hangingPunct="1"/>
            <a:r>
              <a:rPr lang="en-US" sz="2400" smtClean="0"/>
              <a:t>Concrete crushing</a:t>
            </a:r>
          </a:p>
          <a:p>
            <a:pPr lvl="1" eaLnBrk="1" hangingPunct="1"/>
            <a:r>
              <a:rPr lang="en-US" sz="2400" smtClean="0"/>
              <a:t>Failure of GFRP in compression</a:t>
            </a:r>
          </a:p>
        </p:txBody>
      </p:sp>
      <p:pic>
        <p:nvPicPr>
          <p:cNvPr id="126980" name="Picture 5" descr="failure_mode2"/>
          <p:cNvPicPr>
            <a:picLocks noChangeAspect="1" noChangeArrowheads="1"/>
          </p:cNvPicPr>
          <p:nvPr/>
        </p:nvPicPr>
        <p:blipFill>
          <a:blip r:embed="rId3"/>
          <a:srcRect t="8603"/>
          <a:stretch>
            <a:fillRect/>
          </a:stretch>
        </p:blipFill>
        <p:spPr bwMode="auto">
          <a:xfrm>
            <a:off x="4705350" y="1420813"/>
            <a:ext cx="3511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6" descr="iflan_buckling3"/>
          <p:cNvPicPr>
            <a:picLocks noChangeAspect="1" noChangeArrowheads="1"/>
          </p:cNvPicPr>
          <p:nvPr/>
        </p:nvPicPr>
        <p:blipFill>
          <a:blip r:embed="rId4"/>
          <a:srcRect l="9895" t="36124" r="3386" b="17546"/>
          <a:stretch>
            <a:fillRect/>
          </a:stretch>
        </p:blipFill>
        <p:spPr bwMode="auto">
          <a:xfrm>
            <a:off x="1865313" y="4038600"/>
            <a:ext cx="54117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2051050" y="2520950"/>
            <a:ext cx="4806950" cy="2259013"/>
            <a:chOff x="1292" y="1588"/>
            <a:chExt cx="3028" cy="1423"/>
          </a:xfrm>
        </p:grpSpPr>
        <p:sp>
          <p:nvSpPr>
            <p:cNvPr id="126987" name="Line 10"/>
            <p:cNvSpPr>
              <a:spLocks noChangeShapeType="1"/>
            </p:cNvSpPr>
            <p:nvPr/>
          </p:nvSpPr>
          <p:spPr bwMode="auto">
            <a:xfrm>
              <a:off x="2548" y="1588"/>
              <a:ext cx="203" cy="1109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88" name="Oval 12"/>
            <p:cNvSpPr>
              <a:spLocks noChangeArrowheads="1"/>
            </p:cNvSpPr>
            <p:nvPr/>
          </p:nvSpPr>
          <p:spPr bwMode="auto">
            <a:xfrm>
              <a:off x="1292" y="2758"/>
              <a:ext cx="1038" cy="253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2400" y="2705"/>
              <a:ext cx="741" cy="253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0" name="Oval 14"/>
            <p:cNvSpPr>
              <a:spLocks noChangeArrowheads="1"/>
            </p:cNvSpPr>
            <p:nvPr/>
          </p:nvSpPr>
          <p:spPr bwMode="auto">
            <a:xfrm>
              <a:off x="3282" y="2688"/>
              <a:ext cx="1038" cy="253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1743075" y="3421063"/>
            <a:ext cx="5611813" cy="1066800"/>
            <a:chOff x="1098" y="2155"/>
            <a:chExt cx="3535" cy="672"/>
          </a:xfrm>
        </p:grpSpPr>
        <p:sp>
          <p:nvSpPr>
            <p:cNvPr id="126985" name="Oval 11"/>
            <p:cNvSpPr>
              <a:spLocks noChangeArrowheads="1"/>
            </p:cNvSpPr>
            <p:nvPr/>
          </p:nvSpPr>
          <p:spPr bwMode="auto">
            <a:xfrm rot="-95456">
              <a:off x="1098" y="2618"/>
              <a:ext cx="3535" cy="209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6" name="Line 9"/>
            <p:cNvSpPr>
              <a:spLocks noChangeShapeType="1"/>
            </p:cNvSpPr>
            <p:nvPr/>
          </p:nvSpPr>
          <p:spPr bwMode="auto">
            <a:xfrm flipH="1">
              <a:off x="1693" y="2155"/>
              <a:ext cx="18" cy="49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1939925" y="5624513"/>
            <a:ext cx="5126038" cy="388937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4787E7D-8955-4EFA-B859-6CF26B8C0DB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Reinforcement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792163"/>
            <a:ext cx="7772400" cy="5108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smtClean="0"/>
              <a:t>Long continuous bundles </a:t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1600" smtClean="0">
                <a:solidFill>
                  <a:srgbClr val="003399"/>
                </a:solidFill>
              </a:rPr>
              <a:t>l/d &gt; 10 by definition, (typical dia for a fiber ~ 6-15 </a:t>
            </a:r>
            <a:r>
              <a:rPr lang="en-US" sz="1600" smtClean="0">
                <a:solidFill>
                  <a:srgbClr val="003399"/>
                </a:solidFill>
                <a:cs typeface="Arial" charset="0"/>
              </a:rPr>
              <a:t>µm)</a:t>
            </a:r>
            <a:br>
              <a:rPr lang="en-US" sz="1600" smtClean="0">
                <a:solidFill>
                  <a:srgbClr val="003399"/>
                </a:solidFill>
                <a:cs typeface="Arial" charset="0"/>
              </a:rPr>
            </a:br>
            <a:r>
              <a:rPr lang="en-US" sz="1600" smtClean="0">
                <a:solidFill>
                  <a:srgbClr val="003399"/>
                </a:solidFill>
                <a:cs typeface="Arial" charset="0"/>
              </a:rPr>
              <a:t>	</a:t>
            </a:r>
            <a:r>
              <a:rPr lang="en-US" sz="1600" smtClean="0">
                <a:solidFill>
                  <a:srgbClr val="003399"/>
                </a:solidFill>
              </a:rPr>
              <a:t>unidirectional</a:t>
            </a:r>
            <a:br>
              <a:rPr lang="en-US" sz="1600" smtClean="0">
                <a:solidFill>
                  <a:srgbClr val="003399"/>
                </a:solidFill>
              </a:rPr>
            </a:br>
            <a:r>
              <a:rPr lang="en-US" sz="1600" smtClean="0">
                <a:solidFill>
                  <a:srgbClr val="003399"/>
                </a:solidFill>
              </a:rPr>
              <a:t>	multidirectional</a:t>
            </a:r>
            <a:br>
              <a:rPr lang="en-US" sz="1600" smtClean="0">
                <a:solidFill>
                  <a:srgbClr val="003399"/>
                </a:solidFill>
              </a:rPr>
            </a:br>
            <a:r>
              <a:rPr lang="en-US" sz="1600" smtClean="0">
                <a:solidFill>
                  <a:srgbClr val="003399"/>
                </a:solidFill>
              </a:rPr>
              <a:t>	woven or braided Continuous fibers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smtClean="0"/>
              <a:t>Short chopped fibers</a:t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3399"/>
                </a:solidFill>
              </a:rPr>
              <a:t>randomly oriented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smtClean="0"/>
              <a:t>Whiskers</a:t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1600" smtClean="0">
                <a:solidFill>
                  <a:srgbClr val="003399"/>
                </a:solidFill>
              </a:rPr>
              <a:t>long thin crystals d&lt; 1 micron length in the order of 100 microns used in 	ceramic matrix composites (CMC) and metal matrix composites (MMC</a:t>
            </a:r>
            <a:r>
              <a:rPr lang="en-US" sz="1600" smtClean="0">
                <a:solidFill>
                  <a:srgbClr val="0066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smtClean="0"/>
              <a:t>Particulates</a:t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1600" smtClean="0">
                <a:solidFill>
                  <a:srgbClr val="003399"/>
                </a:solidFill>
              </a:rPr>
              <a:t>Near spherical</a:t>
            </a:r>
            <a:br>
              <a:rPr lang="en-US" sz="1600" smtClean="0">
                <a:solidFill>
                  <a:srgbClr val="003399"/>
                </a:solidFill>
              </a:rPr>
            </a:br>
            <a:r>
              <a:rPr lang="en-US" sz="1600" smtClean="0">
                <a:solidFill>
                  <a:srgbClr val="003399"/>
                </a:solidFill>
              </a:rPr>
              <a:t>	not usually used for strength</a:t>
            </a:r>
            <a:br>
              <a:rPr lang="en-US" sz="1600" smtClean="0">
                <a:solidFill>
                  <a:srgbClr val="003399"/>
                </a:solidFill>
              </a:rPr>
            </a:br>
            <a:r>
              <a:rPr lang="en-US" sz="1600" smtClean="0">
                <a:solidFill>
                  <a:srgbClr val="003399"/>
                </a:solidFill>
              </a:rPr>
              <a:t>	increase the toughness of the material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smtClean="0"/>
              <a:t>Flakes</a:t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1600" smtClean="0">
                <a:solidFill>
                  <a:srgbClr val="003399"/>
                </a:solidFill>
              </a:rPr>
              <a:t>metallic, electrical/heating applications</a:t>
            </a:r>
            <a:br>
              <a:rPr lang="en-US" sz="1600" smtClean="0">
                <a:solidFill>
                  <a:srgbClr val="003399"/>
                </a:solidFill>
              </a:rPr>
            </a:br>
            <a:r>
              <a:rPr lang="en-US" sz="1600" smtClean="0">
                <a:solidFill>
                  <a:srgbClr val="003399"/>
                </a:solidFill>
              </a:rPr>
              <a:t>	2-D in nature, not usually used for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D03D7AA-5349-49FE-A1E1-1BEBCA70B5D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</a:t>
            </a:r>
            <a:r>
              <a:rPr lang="en-US" smtClean="0"/>
              <a:t>ESTRUCTIVE </a:t>
            </a:r>
            <a:r>
              <a:rPr lang="en-US" sz="4000" smtClean="0"/>
              <a:t>F</a:t>
            </a:r>
            <a:r>
              <a:rPr lang="en-US" smtClean="0"/>
              <a:t>LEXURE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z="4000" smtClean="0"/>
              <a:t>F</a:t>
            </a:r>
            <a:r>
              <a:rPr lang="en-US" smtClean="0"/>
              <a:t>AILURE </a:t>
            </a:r>
            <a:r>
              <a:rPr lang="en-US" sz="4000" smtClean="0"/>
              <a:t>M</a:t>
            </a:r>
            <a:r>
              <a:rPr lang="en-US" smtClean="0"/>
              <a:t>ODES)</a:t>
            </a:r>
          </a:p>
        </p:txBody>
      </p:sp>
      <p:pic>
        <p:nvPicPr>
          <p:cNvPr id="129027" name="Picture 3" descr="failure_section_e"/>
          <p:cNvPicPr>
            <a:picLocks noChangeAspect="1" noChangeArrowheads="1"/>
          </p:cNvPicPr>
          <p:nvPr/>
        </p:nvPicPr>
        <p:blipFill>
          <a:blip r:embed="rId3"/>
          <a:srcRect l="7460" t="34409" r="7414" b="24850"/>
          <a:stretch>
            <a:fillRect/>
          </a:stretch>
        </p:blipFill>
        <p:spPr bwMode="auto">
          <a:xfrm>
            <a:off x="4918075" y="3155950"/>
            <a:ext cx="39909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iflan_buckling_s"/>
          <p:cNvPicPr>
            <a:picLocks noChangeAspect="1" noChangeArrowheads="1"/>
          </p:cNvPicPr>
          <p:nvPr/>
        </p:nvPicPr>
        <p:blipFill>
          <a:blip r:embed="rId4"/>
          <a:srcRect b="37157"/>
          <a:stretch>
            <a:fillRect/>
          </a:stretch>
        </p:blipFill>
        <p:spPr bwMode="auto">
          <a:xfrm>
            <a:off x="4902200" y="4770438"/>
            <a:ext cx="39084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failure_top1"/>
          <p:cNvPicPr>
            <a:picLocks noChangeAspect="1" noChangeArrowheads="1"/>
          </p:cNvPicPr>
          <p:nvPr/>
        </p:nvPicPr>
        <p:blipFill>
          <a:blip r:embed="rId5"/>
          <a:srcRect b="17444"/>
          <a:stretch>
            <a:fillRect/>
          </a:stretch>
        </p:blipFill>
        <p:spPr bwMode="auto">
          <a:xfrm>
            <a:off x="582613" y="1676400"/>
            <a:ext cx="35115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failure_mode3"/>
          <p:cNvPicPr>
            <a:picLocks noChangeAspect="1" noChangeArrowheads="1"/>
          </p:cNvPicPr>
          <p:nvPr/>
        </p:nvPicPr>
        <p:blipFill>
          <a:blip r:embed="rId6"/>
          <a:srcRect l="9494" r="9901"/>
          <a:stretch>
            <a:fillRect/>
          </a:stretch>
        </p:blipFill>
        <p:spPr bwMode="auto">
          <a:xfrm>
            <a:off x="6064250" y="396875"/>
            <a:ext cx="28305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 descr="failure_mode1"/>
          <p:cNvPicPr>
            <a:picLocks noChangeAspect="1" noChangeArrowheads="1"/>
          </p:cNvPicPr>
          <p:nvPr/>
        </p:nvPicPr>
        <p:blipFill>
          <a:blip r:embed="rId7"/>
          <a:srcRect t="11615" r="7153"/>
          <a:stretch>
            <a:fillRect/>
          </a:stretch>
        </p:blipFill>
        <p:spPr bwMode="auto">
          <a:xfrm>
            <a:off x="506413" y="4016375"/>
            <a:ext cx="36353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FDAEE6E-B688-4985-B134-70B41643EFF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</a:t>
            </a:r>
            <a:r>
              <a:rPr lang="en-US" smtClean="0"/>
              <a:t>HEAR </a:t>
            </a:r>
            <a:r>
              <a:rPr lang="en-US" sz="4000" smtClean="0"/>
              <a:t>T</a:t>
            </a:r>
            <a:r>
              <a:rPr lang="en-US" smtClean="0"/>
              <a:t>EST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 l="1433" t="1669" r="1433" b="1669"/>
          <a:stretch>
            <a:fillRect/>
          </a:stretch>
        </p:blipFill>
        <p:spPr bwMode="auto">
          <a:xfrm>
            <a:off x="3908425" y="1639888"/>
            <a:ext cx="50276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 descr="shear_elevation"/>
          <p:cNvPicPr>
            <a:picLocks noChangeAspect="1" noChangeArrowheads="1"/>
          </p:cNvPicPr>
          <p:nvPr/>
        </p:nvPicPr>
        <p:blipFill>
          <a:blip r:embed="rId4"/>
          <a:srcRect l="39738" t="41718" r="40392" b="43333"/>
          <a:stretch>
            <a:fillRect/>
          </a:stretch>
        </p:blipFill>
        <p:spPr bwMode="auto">
          <a:xfrm>
            <a:off x="1023938" y="1709738"/>
            <a:ext cx="20574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flex_section"/>
          <p:cNvPicPr>
            <a:picLocks noChangeAspect="1" noChangeArrowheads="1"/>
          </p:cNvPicPr>
          <p:nvPr/>
        </p:nvPicPr>
        <p:blipFill>
          <a:blip r:embed="rId5"/>
          <a:srcRect l="38301" t="42020" r="39215" b="44849"/>
          <a:stretch>
            <a:fillRect/>
          </a:stretch>
        </p:blipFill>
        <p:spPr bwMode="auto">
          <a:xfrm>
            <a:off x="815975" y="3979863"/>
            <a:ext cx="242252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F8B8905-0B9B-418F-BB96-8BB8C3A6EFD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EARING </a:t>
            </a:r>
            <a:r>
              <a:rPr lang="en-US" sz="4000" smtClean="0"/>
              <a:t>T</a:t>
            </a:r>
            <a:r>
              <a:rPr lang="en-US" smtClean="0"/>
              <a:t>EST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/>
          <a:srcRect l="2867" t="3339" r="2867" b="3339"/>
          <a:stretch>
            <a:fillRect/>
          </a:stretch>
        </p:blipFill>
        <p:spPr bwMode="auto">
          <a:xfrm>
            <a:off x="3906838" y="1039813"/>
            <a:ext cx="502761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 descr="bear_elevation"/>
          <p:cNvPicPr>
            <a:picLocks noChangeAspect="1" noChangeArrowheads="1"/>
          </p:cNvPicPr>
          <p:nvPr/>
        </p:nvPicPr>
        <p:blipFill>
          <a:blip r:embed="rId4"/>
          <a:srcRect l="47713" t="44243" r="48235" b="44949"/>
          <a:stretch>
            <a:fillRect/>
          </a:stretch>
        </p:blipFill>
        <p:spPr bwMode="auto">
          <a:xfrm>
            <a:off x="5337175" y="5402263"/>
            <a:ext cx="274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bear2_setu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88" y="1379538"/>
            <a:ext cx="3198812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6" descr="flex_section"/>
          <p:cNvPicPr>
            <a:picLocks noChangeAspect="1" noChangeArrowheads="1"/>
          </p:cNvPicPr>
          <p:nvPr/>
        </p:nvPicPr>
        <p:blipFill>
          <a:blip r:embed="rId6"/>
          <a:srcRect l="38301" t="42020" r="39215" b="44849"/>
          <a:stretch>
            <a:fillRect/>
          </a:stretch>
        </p:blipFill>
        <p:spPr bwMode="auto">
          <a:xfrm>
            <a:off x="6151563" y="5351463"/>
            <a:ext cx="13716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FE37873-3E94-4E8E-A6A8-8F2A976FD94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EARING </a:t>
            </a:r>
            <a:r>
              <a:rPr lang="en-US" sz="4000" smtClean="0"/>
              <a:t>T</a:t>
            </a:r>
            <a:r>
              <a:rPr lang="en-US" smtClean="0"/>
              <a:t>EST</a:t>
            </a:r>
            <a:br>
              <a:rPr lang="en-US" smtClean="0"/>
            </a:br>
            <a:r>
              <a:rPr lang="en-US" smtClean="0"/>
              <a:t>(FAILURE MODE)</a:t>
            </a:r>
          </a:p>
        </p:txBody>
      </p:sp>
      <p:pic>
        <p:nvPicPr>
          <p:cNvPr id="135171" name="Picture 3" descr="bear2_failure6"/>
          <p:cNvPicPr>
            <a:picLocks noChangeAspect="1" noChangeArrowheads="1"/>
          </p:cNvPicPr>
          <p:nvPr/>
        </p:nvPicPr>
        <p:blipFill>
          <a:blip r:embed="rId3"/>
          <a:srcRect l="17566" r="17911" b="11139"/>
          <a:stretch>
            <a:fillRect/>
          </a:stretch>
        </p:blipFill>
        <p:spPr bwMode="auto">
          <a:xfrm>
            <a:off x="792163" y="1671638"/>
            <a:ext cx="338296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 descr="bear2_failure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4149725"/>
            <a:ext cx="365601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 descr="bear2_failure_to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7775" y="1455738"/>
            <a:ext cx="3236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DBAD19C-EB94-42F9-BB7B-AB9436E561A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137218" name="Picture 5" descr="prototy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6" t="11209" r="9311" b="13589"/>
          <a:stretch>
            <a:fillRect/>
          </a:stretch>
        </p:blipFill>
        <p:spPr bwMode="auto">
          <a:xfrm>
            <a:off x="4311650" y="3614738"/>
            <a:ext cx="4652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INITE </a:t>
            </a:r>
            <a:r>
              <a:rPr lang="en-US" sz="4000" smtClean="0"/>
              <a:t>E</a:t>
            </a:r>
            <a:r>
              <a:rPr lang="en-US" smtClean="0"/>
              <a:t>LEMENT </a:t>
            </a:r>
            <a:r>
              <a:rPr lang="en-US" sz="4000" smtClean="0"/>
              <a:t>A</a:t>
            </a:r>
            <a:r>
              <a:rPr lang="en-US" smtClean="0"/>
              <a:t>NALYSIS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62484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ABAQUS</a:t>
            </a:r>
          </a:p>
          <a:p>
            <a:pPr eaLnBrk="1" hangingPunct="1"/>
            <a:r>
              <a:rPr lang="en-US" sz="2400" smtClean="0"/>
              <a:t>Four-noded general shell element, S4R, for GFRP laminates</a:t>
            </a:r>
          </a:p>
          <a:p>
            <a:pPr eaLnBrk="1" hangingPunct="1"/>
            <a:r>
              <a:rPr lang="en-US" sz="2400" smtClean="0"/>
              <a:t>Eight-noded general 3D solid element, C3D8, for concrete</a:t>
            </a:r>
          </a:p>
          <a:p>
            <a:pPr eaLnBrk="1" hangingPunct="1"/>
            <a:r>
              <a:rPr lang="en-US" sz="2400" smtClean="0"/>
              <a:t>Assumed a perfect bonding between concrete and GFRP</a:t>
            </a:r>
          </a:p>
          <a:p>
            <a:pPr eaLnBrk="1" hangingPunct="1"/>
            <a:r>
              <a:rPr lang="en-US" sz="2400" smtClean="0"/>
              <a:t>Linear analysis</a:t>
            </a:r>
          </a:p>
          <a:p>
            <a:pPr eaLnBrk="1" hangingPunct="1"/>
            <a:r>
              <a:rPr lang="en-US" sz="2400" smtClean="0"/>
              <a:t>Nonlinear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10963FD-D4F8-4ED3-A7E0-36490F8A92A2}" type="slidenum">
              <a:rPr lang="en-US"/>
              <a:pPr>
                <a:defRPr/>
              </a:pPr>
              <a:t>55</a:t>
            </a:fld>
            <a:endParaRPr lang="en-US"/>
          </a:p>
        </p:txBody>
      </p:sp>
      <p:pic>
        <p:nvPicPr>
          <p:cNvPr id="139266" name="Picture 10" descr="modelF_fem_wbg"/>
          <p:cNvPicPr>
            <a:picLocks noChangeAspect="1" noChangeArrowheads="1"/>
          </p:cNvPicPr>
          <p:nvPr/>
        </p:nvPicPr>
        <p:blipFill>
          <a:blip r:embed="rId3"/>
          <a:srcRect l="7970" t="15193" r="7970" b="15039"/>
          <a:stretch>
            <a:fillRect/>
          </a:stretch>
        </p:blipFill>
        <p:spPr bwMode="auto">
          <a:xfrm>
            <a:off x="2057400" y="2590800"/>
            <a:ext cx="65992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INITE </a:t>
            </a:r>
            <a:r>
              <a:rPr lang="en-US" sz="4000" smtClean="0"/>
              <a:t>E</a:t>
            </a:r>
            <a:r>
              <a:rPr lang="en-US" smtClean="0"/>
              <a:t>LEMENT </a:t>
            </a:r>
            <a:r>
              <a:rPr lang="en-US" sz="4000" smtClean="0"/>
              <a:t>D</a:t>
            </a:r>
            <a:r>
              <a:rPr lang="en-US" smtClean="0"/>
              <a:t>ISCRITIZATION (LINEAR ANALYSIS)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4038600" cy="1905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Number of nodes: 31,857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Number of elements: 38,892 (22,764 for S4R and 16,128 for C3D8)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46A42DA-38E8-43CF-96CF-44BB58B613A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</a:t>
            </a:r>
            <a:r>
              <a:rPr lang="en-US" smtClean="0"/>
              <a:t>INEAR </a:t>
            </a:r>
            <a:r>
              <a:rPr lang="en-US" sz="4000" smtClean="0"/>
              <a:t>FEA</a:t>
            </a:r>
            <a:r>
              <a:rPr lang="en-US" smtClean="0"/>
              <a:t> </a:t>
            </a:r>
            <a:r>
              <a:rPr lang="en-US" sz="4000" smtClean="0"/>
              <a:t>R</a:t>
            </a:r>
            <a:r>
              <a:rPr lang="en-US" smtClean="0"/>
              <a:t>ESULTS</a:t>
            </a:r>
            <a:br>
              <a:rPr lang="en-US" smtClean="0"/>
            </a:br>
            <a:r>
              <a:rPr lang="en-US" smtClean="0"/>
              <a:t>(FLEXURE – 1)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47813"/>
            <a:ext cx="2424112" cy="1855787"/>
          </a:xfrm>
        </p:spPr>
        <p:txBody>
          <a:bodyPr/>
          <a:lstStyle/>
          <a:p>
            <a:pPr eaLnBrk="1" hangingPunct="1"/>
            <a:r>
              <a:rPr lang="en-US" sz="2400" smtClean="0"/>
              <a:t>Stiffness was predicted by FEA within </a:t>
            </a:r>
            <a:r>
              <a:rPr lang="en-US" sz="2400" smtClean="0">
                <a:solidFill>
                  <a:srgbClr val="FF0000"/>
                </a:solidFill>
              </a:rPr>
              <a:t>5%</a:t>
            </a:r>
            <a:r>
              <a:rPr lang="en-US" sz="2400" smtClean="0"/>
              <a:t> error. 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/>
          <a:srcRect l="1433" t="1669" r="1433" b="1669"/>
          <a:stretch>
            <a:fillRect/>
          </a:stretch>
        </p:blipFill>
        <p:spPr bwMode="auto">
          <a:xfrm>
            <a:off x="3095625" y="1365250"/>
            <a:ext cx="562133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flex_elevation"/>
          <p:cNvPicPr>
            <a:picLocks noChangeAspect="1" noChangeArrowheads="1"/>
          </p:cNvPicPr>
          <p:nvPr/>
        </p:nvPicPr>
        <p:blipFill>
          <a:blip r:embed="rId4"/>
          <a:srcRect l="33987" t="26262" r="31836" b="59702"/>
          <a:stretch>
            <a:fillRect/>
          </a:stretch>
        </p:blipFill>
        <p:spPr bwMode="auto">
          <a:xfrm>
            <a:off x="741363" y="3702050"/>
            <a:ext cx="19923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flex_section"/>
          <p:cNvPicPr>
            <a:picLocks noChangeAspect="1" noChangeArrowheads="1"/>
          </p:cNvPicPr>
          <p:nvPr/>
        </p:nvPicPr>
        <p:blipFill>
          <a:blip r:embed="rId5"/>
          <a:srcRect l="38301" t="42020" r="39215" b="44849"/>
          <a:stretch>
            <a:fillRect/>
          </a:stretch>
        </p:blipFill>
        <p:spPr bwMode="auto">
          <a:xfrm>
            <a:off x="977900" y="4976813"/>
            <a:ext cx="151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CA7F23-5E85-492F-BA8B-243FC99ED25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</a:t>
            </a:r>
            <a:r>
              <a:rPr lang="en-US" smtClean="0"/>
              <a:t>INEAR </a:t>
            </a:r>
            <a:r>
              <a:rPr lang="en-US" sz="4000" smtClean="0"/>
              <a:t>FEA</a:t>
            </a:r>
            <a:r>
              <a:rPr lang="en-US" smtClean="0"/>
              <a:t> </a:t>
            </a:r>
            <a:r>
              <a:rPr lang="en-US" sz="4000" smtClean="0"/>
              <a:t>R</a:t>
            </a:r>
            <a:r>
              <a:rPr lang="en-US" smtClean="0"/>
              <a:t>ESULTS </a:t>
            </a:r>
            <a:br>
              <a:rPr lang="en-US" smtClean="0"/>
            </a:br>
            <a:r>
              <a:rPr lang="en-US" smtClean="0"/>
              <a:t>(FLEXURE – 2)</a:t>
            </a:r>
          </a:p>
        </p:txBody>
      </p:sp>
      <p:pic>
        <p:nvPicPr>
          <p:cNvPr id="143363" name="Picture 9"/>
          <p:cNvPicPr>
            <a:picLocks noChangeAspect="1" noChangeArrowheads="1"/>
          </p:cNvPicPr>
          <p:nvPr/>
        </p:nvPicPr>
        <p:blipFill>
          <a:blip r:embed="rId3"/>
          <a:srcRect l="1338" t="5008" r="1338" b="1669"/>
          <a:stretch>
            <a:fillRect/>
          </a:stretch>
        </p:blipFill>
        <p:spPr bwMode="auto">
          <a:xfrm>
            <a:off x="4649788" y="1933575"/>
            <a:ext cx="4341812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10"/>
          <p:cNvPicPr>
            <a:picLocks noChangeAspect="1" noChangeArrowheads="1"/>
          </p:cNvPicPr>
          <p:nvPr/>
        </p:nvPicPr>
        <p:blipFill>
          <a:blip r:embed="rId4"/>
          <a:srcRect l="1338" t="5008" r="1338" b="1669"/>
          <a:stretch>
            <a:fillRect/>
          </a:stretch>
        </p:blipFill>
        <p:spPr bwMode="auto">
          <a:xfrm>
            <a:off x="192088" y="1933575"/>
            <a:ext cx="43418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11"/>
          <p:cNvSpPr txBox="1">
            <a:spLocks noChangeArrowheads="1"/>
          </p:cNvSpPr>
          <p:nvPr/>
        </p:nvSpPr>
        <p:spPr bwMode="auto">
          <a:xfrm>
            <a:off x="1335088" y="5400675"/>
            <a:ext cx="190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(a) Top surface</a:t>
            </a:r>
          </a:p>
        </p:txBody>
      </p:sp>
      <p:sp>
        <p:nvSpPr>
          <p:cNvPr id="143366" name="Text Box 12"/>
          <p:cNvSpPr txBox="1">
            <a:spLocks noChangeArrowheads="1"/>
          </p:cNvSpPr>
          <p:nvPr/>
        </p:nvSpPr>
        <p:spPr bwMode="auto">
          <a:xfrm>
            <a:off x="5657850" y="5400675"/>
            <a:ext cx="226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(b) Bottom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2954CC-0F38-47AF-81E1-DA113AF951C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</a:t>
            </a:r>
            <a:r>
              <a:rPr lang="en-US" smtClean="0"/>
              <a:t>INEAR </a:t>
            </a:r>
            <a:r>
              <a:rPr lang="en-US" sz="4000" smtClean="0"/>
              <a:t>FEA</a:t>
            </a:r>
            <a:r>
              <a:rPr lang="en-US" smtClean="0"/>
              <a:t> </a:t>
            </a:r>
            <a:r>
              <a:rPr lang="en-US" sz="4000" smtClean="0"/>
              <a:t>R</a:t>
            </a:r>
            <a:r>
              <a:rPr lang="en-US" smtClean="0"/>
              <a:t>ESULTS</a:t>
            </a:r>
            <a:br>
              <a:rPr lang="en-US" smtClean="0"/>
            </a:br>
            <a:r>
              <a:rPr lang="en-US" smtClean="0"/>
              <a:t>(FLEXURE – 3)</a:t>
            </a:r>
          </a:p>
        </p:txBody>
      </p:sp>
      <p:pic>
        <p:nvPicPr>
          <p:cNvPr id="145411" name="Picture 6"/>
          <p:cNvPicPr>
            <a:picLocks noChangeAspect="1" noChangeArrowheads="1"/>
          </p:cNvPicPr>
          <p:nvPr/>
        </p:nvPicPr>
        <p:blipFill>
          <a:blip r:embed="rId3"/>
          <a:srcRect l="2675" t="3339" r="6688" b="3339"/>
          <a:stretch>
            <a:fillRect/>
          </a:stretch>
        </p:blipFill>
        <p:spPr bwMode="auto">
          <a:xfrm>
            <a:off x="4638675" y="1814513"/>
            <a:ext cx="4341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7"/>
          <p:cNvPicPr>
            <a:picLocks noChangeAspect="1" noChangeArrowheads="1"/>
          </p:cNvPicPr>
          <p:nvPr/>
        </p:nvPicPr>
        <p:blipFill>
          <a:blip r:embed="rId4"/>
          <a:srcRect l="2675" t="3339" r="6688" b="3339"/>
          <a:stretch>
            <a:fillRect/>
          </a:stretch>
        </p:blipFill>
        <p:spPr bwMode="auto">
          <a:xfrm>
            <a:off x="187325" y="1814513"/>
            <a:ext cx="4341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Text Box 8"/>
          <p:cNvSpPr txBox="1">
            <a:spLocks noChangeArrowheads="1"/>
          </p:cNvSpPr>
          <p:nvPr/>
        </p:nvSpPr>
        <p:spPr bwMode="auto">
          <a:xfrm>
            <a:off x="1049338" y="5478463"/>
            <a:ext cx="297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Both"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Bottom surface</a:t>
            </a:r>
          </a:p>
          <a:p>
            <a:pPr marL="457200" indent="-457200"/>
            <a:r>
              <a:rPr lang="en-US" sz="2000">
                <a:solidFill>
                  <a:srgbClr val="000066"/>
                </a:solidFill>
                <a:latin typeface="Arial" charset="0"/>
              </a:rPr>
              <a:t>       along the center-line</a:t>
            </a:r>
          </a:p>
        </p:txBody>
      </p:sp>
      <p:sp>
        <p:nvSpPr>
          <p:cNvPr id="145414" name="Text Box 9"/>
          <p:cNvSpPr txBox="1">
            <a:spLocks noChangeArrowheads="1"/>
          </p:cNvSpPr>
          <p:nvPr/>
        </p:nvSpPr>
        <p:spPr bwMode="auto">
          <a:xfrm>
            <a:off x="5386388" y="5478463"/>
            <a:ext cx="3300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(b) Exterior web over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EB9339-671A-43E5-877C-E11BEA9866AD}" type="slidenum">
              <a:rPr lang="en-US"/>
              <a:pPr>
                <a:defRPr/>
              </a:pPr>
              <a:t>59</a:t>
            </a:fld>
            <a:endParaRPr lang="en-US"/>
          </a:p>
        </p:txBody>
      </p:sp>
      <p:pic>
        <p:nvPicPr>
          <p:cNvPr id="147458" name="Picture 4" descr="new_nl_fem"/>
          <p:cNvPicPr>
            <a:picLocks noChangeAspect="1" noChangeArrowheads="1"/>
          </p:cNvPicPr>
          <p:nvPr/>
        </p:nvPicPr>
        <p:blipFill>
          <a:blip r:embed="rId3"/>
          <a:srcRect l="8060" t="9799" r="8060" b="9799"/>
          <a:stretch>
            <a:fillRect/>
          </a:stretch>
        </p:blipFill>
        <p:spPr bwMode="auto">
          <a:xfrm>
            <a:off x="3365500" y="2279650"/>
            <a:ext cx="554831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</a:t>
            </a:r>
            <a:r>
              <a:rPr lang="en-US" smtClean="0"/>
              <a:t>INITE </a:t>
            </a:r>
            <a:r>
              <a:rPr lang="en-US" sz="4000" smtClean="0"/>
              <a:t>E</a:t>
            </a:r>
            <a:r>
              <a:rPr lang="en-US" smtClean="0"/>
              <a:t>LEMENT </a:t>
            </a:r>
            <a:r>
              <a:rPr lang="en-US" sz="4000" smtClean="0"/>
              <a:t>D</a:t>
            </a:r>
            <a:r>
              <a:rPr lang="en-US" smtClean="0"/>
              <a:t>ISCRETIZATION (NONLINEAR ANALYSIS)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28194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A quarter model</a:t>
            </a:r>
          </a:p>
        </p:txBody>
      </p:sp>
      <p:sp>
        <p:nvSpPr>
          <p:cNvPr id="147461" name="AutoShape 11"/>
          <p:cNvSpPr>
            <a:spLocks noChangeArrowheads="1"/>
          </p:cNvSpPr>
          <p:nvPr/>
        </p:nvSpPr>
        <p:spPr bwMode="auto">
          <a:xfrm>
            <a:off x="2565400" y="3946525"/>
            <a:ext cx="1046163" cy="457200"/>
          </a:xfrm>
          <a:custGeom>
            <a:avLst/>
            <a:gdLst>
              <a:gd name="T0" fmla="*/ 784622 w 21600"/>
              <a:gd name="T1" fmla="*/ 0 h 21600"/>
              <a:gd name="T2" fmla="*/ 0 w 21600"/>
              <a:gd name="T3" fmla="*/ 228600 h 21600"/>
              <a:gd name="T4" fmla="*/ 784622 w 21600"/>
              <a:gd name="T5" fmla="*/ 457200 h 21600"/>
              <a:gd name="T6" fmla="*/ 1046163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462" name="Group 21"/>
          <p:cNvGrpSpPr>
            <a:grpSpLocks/>
          </p:cNvGrpSpPr>
          <p:nvPr/>
        </p:nvGrpSpPr>
        <p:grpSpPr bwMode="auto">
          <a:xfrm>
            <a:off x="1438275" y="2057400"/>
            <a:ext cx="1316038" cy="3524250"/>
            <a:chOff x="906" y="1296"/>
            <a:chExt cx="829" cy="2220"/>
          </a:xfrm>
        </p:grpSpPr>
        <p:grpSp>
          <p:nvGrpSpPr>
            <p:cNvPr id="147465" name="Group 12"/>
            <p:cNvGrpSpPr>
              <a:grpSpLocks/>
            </p:cNvGrpSpPr>
            <p:nvPr/>
          </p:nvGrpSpPr>
          <p:grpSpPr bwMode="auto">
            <a:xfrm>
              <a:off x="906" y="1296"/>
              <a:ext cx="829" cy="2220"/>
              <a:chOff x="624" y="1334"/>
              <a:chExt cx="829" cy="2220"/>
            </a:xfrm>
          </p:grpSpPr>
          <p:sp>
            <p:nvSpPr>
              <p:cNvPr id="147471" name="Rectangle 5"/>
              <p:cNvSpPr>
                <a:spLocks noChangeArrowheads="1"/>
              </p:cNvSpPr>
              <p:nvPr/>
            </p:nvSpPr>
            <p:spPr bwMode="auto">
              <a:xfrm>
                <a:off x="624" y="1824"/>
                <a:ext cx="345" cy="161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72" name="Rectangle 6"/>
              <p:cNvSpPr>
                <a:spLocks noChangeArrowheads="1"/>
              </p:cNvSpPr>
              <p:nvPr/>
            </p:nvSpPr>
            <p:spPr bwMode="auto">
              <a:xfrm>
                <a:off x="624" y="2630"/>
                <a:ext cx="173" cy="80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73" name="Line 7"/>
              <p:cNvSpPr>
                <a:spLocks noChangeShapeType="1"/>
              </p:cNvSpPr>
              <p:nvPr/>
            </p:nvSpPr>
            <p:spPr bwMode="auto">
              <a:xfrm>
                <a:off x="797" y="3436"/>
                <a:ext cx="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4" name="Line 8"/>
              <p:cNvSpPr>
                <a:spLocks noChangeShapeType="1"/>
              </p:cNvSpPr>
              <p:nvPr/>
            </p:nvSpPr>
            <p:spPr bwMode="auto">
              <a:xfrm flipV="1">
                <a:off x="797" y="1584"/>
                <a:ext cx="0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5" name="Text Box 9"/>
              <p:cNvSpPr txBox="1">
                <a:spLocks noChangeArrowheads="1"/>
              </p:cNvSpPr>
              <p:nvPr/>
            </p:nvSpPr>
            <p:spPr bwMode="auto">
              <a:xfrm>
                <a:off x="1248" y="330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x</a:t>
                </a:r>
              </a:p>
            </p:txBody>
          </p:sp>
          <p:sp>
            <p:nvSpPr>
              <p:cNvPr id="147476" name="Text Box 10"/>
              <p:cNvSpPr txBox="1">
                <a:spLocks noChangeArrowheads="1"/>
              </p:cNvSpPr>
              <p:nvPr/>
            </p:nvSpPr>
            <p:spPr bwMode="auto">
              <a:xfrm>
                <a:off x="694" y="133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y</a:t>
                </a:r>
              </a:p>
            </p:txBody>
          </p:sp>
        </p:grpSp>
        <p:grpSp>
          <p:nvGrpSpPr>
            <p:cNvPr id="147466" name="Group 20"/>
            <p:cNvGrpSpPr>
              <a:grpSpLocks/>
            </p:cNvGrpSpPr>
            <p:nvPr/>
          </p:nvGrpSpPr>
          <p:grpSpPr bwMode="auto">
            <a:xfrm>
              <a:off x="1001" y="2525"/>
              <a:ext cx="151" cy="129"/>
              <a:chOff x="1001" y="2525"/>
              <a:chExt cx="151" cy="129"/>
            </a:xfrm>
          </p:grpSpPr>
          <p:sp>
            <p:nvSpPr>
              <p:cNvPr id="147467" name="Rectangle 15"/>
              <p:cNvSpPr>
                <a:spLocks noChangeArrowheads="1"/>
              </p:cNvSpPr>
              <p:nvPr/>
            </p:nvSpPr>
            <p:spPr bwMode="auto">
              <a:xfrm>
                <a:off x="1001" y="2525"/>
                <a:ext cx="17" cy="3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68" name="Rectangle 16"/>
              <p:cNvSpPr>
                <a:spLocks noChangeArrowheads="1"/>
              </p:cNvSpPr>
              <p:nvPr/>
            </p:nvSpPr>
            <p:spPr bwMode="auto">
              <a:xfrm>
                <a:off x="1135" y="2525"/>
                <a:ext cx="17" cy="3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69" name="Rectangle 18"/>
              <p:cNvSpPr>
                <a:spLocks noChangeArrowheads="1"/>
              </p:cNvSpPr>
              <p:nvPr/>
            </p:nvSpPr>
            <p:spPr bwMode="auto">
              <a:xfrm>
                <a:off x="1001" y="2619"/>
                <a:ext cx="17" cy="3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70" name="Rectangle 19"/>
              <p:cNvSpPr>
                <a:spLocks noChangeArrowheads="1"/>
              </p:cNvSpPr>
              <p:nvPr/>
            </p:nvSpPr>
            <p:spPr bwMode="auto">
              <a:xfrm>
                <a:off x="1135" y="2619"/>
                <a:ext cx="17" cy="3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7463" name="Line 22"/>
          <p:cNvSpPr>
            <a:spLocks noChangeShapeType="1"/>
          </p:cNvSpPr>
          <p:nvPr/>
        </p:nvSpPr>
        <p:spPr bwMode="auto">
          <a:xfrm flipV="1">
            <a:off x="1204913" y="4225925"/>
            <a:ext cx="361950" cy="27622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64" name="Text Box 23"/>
          <p:cNvSpPr txBox="1">
            <a:spLocks noChangeArrowheads="1"/>
          </p:cNvSpPr>
          <p:nvPr/>
        </p:nvSpPr>
        <p:spPr bwMode="auto">
          <a:xfrm>
            <a:off x="388938" y="4429125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0066"/>
                </a:solidFill>
                <a:latin typeface="Arial" charset="0"/>
              </a:rPr>
              <a:t>Loading</a:t>
            </a:r>
          </a:p>
          <a:p>
            <a:r>
              <a:rPr lang="en-US" sz="1800" b="1" i="1">
                <a:solidFill>
                  <a:srgbClr val="000066"/>
                </a:solidFill>
                <a:latin typeface="Arial" charset="0"/>
              </a:rPr>
              <a:t>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ABEFB-33FD-48F7-BCCF-2E2D862E731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Reinforcement (cont’d)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772400" cy="4851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900" smtClean="0"/>
              <a:t>Glass (E-, S-, C-glass fibers)</a:t>
            </a:r>
            <a:br>
              <a:rPr lang="en-US" sz="1900" smtClean="0"/>
            </a:br>
            <a:r>
              <a:rPr lang="en-US" sz="1500" i="1" smtClean="0">
                <a:solidFill>
                  <a:srgbClr val="003399"/>
                </a:solidFill>
              </a:rPr>
              <a:t>E-glass: Young’s modulus ~ 72 GPa,  </a:t>
            </a:r>
            <a:br>
              <a:rPr lang="en-US" sz="1500" i="1" smtClean="0">
                <a:solidFill>
                  <a:srgbClr val="003399"/>
                </a:solidFill>
              </a:rPr>
            </a:br>
            <a:r>
              <a:rPr lang="el-GR" sz="1500" i="1" smtClean="0">
                <a:solidFill>
                  <a:srgbClr val="003399"/>
                </a:solidFill>
                <a:cs typeface="Arial" charset="0"/>
              </a:rPr>
              <a:t>σ</a:t>
            </a:r>
            <a:r>
              <a:rPr lang="en-US" sz="1500" i="1" smtClean="0">
                <a:solidFill>
                  <a:srgbClr val="003399"/>
                </a:solidFill>
                <a:cs typeface="Arial" charset="0"/>
              </a:rPr>
              <a:t>u=3450 MPa    (</a:t>
            </a:r>
            <a:r>
              <a:rPr lang="en-US" sz="1500" i="1" smtClean="0">
                <a:solidFill>
                  <a:srgbClr val="FF9900"/>
                </a:solidFill>
                <a:cs typeface="Arial" charset="0"/>
              </a:rPr>
              <a:t>500 ksi</a:t>
            </a:r>
            <a:r>
              <a:rPr lang="en-US" sz="1500" i="1" smtClean="0">
                <a:solidFill>
                  <a:srgbClr val="003399"/>
                </a:solidFill>
              </a:rPr>
              <a:t> ), 		Strain to failure 	1-2%</a:t>
            </a:r>
          </a:p>
          <a:p>
            <a:pPr eaLnBrk="1" hangingPunct="1">
              <a:lnSpc>
                <a:spcPct val="100000"/>
              </a:lnSpc>
            </a:pPr>
            <a:r>
              <a:rPr lang="en-US" sz="1900" smtClean="0"/>
              <a:t>Carbon </a:t>
            </a:r>
            <a:br>
              <a:rPr lang="en-US" sz="1900" smtClean="0"/>
            </a:br>
            <a:r>
              <a:rPr lang="en-US" sz="1500" i="1" smtClean="0">
                <a:solidFill>
                  <a:srgbClr val="003399"/>
                </a:solidFill>
              </a:rPr>
              <a:t>E</a:t>
            </a:r>
            <a:r>
              <a:rPr lang="en-US" sz="1500" i="1" baseline="-26000" smtClean="0">
                <a:solidFill>
                  <a:srgbClr val="003399"/>
                </a:solidFill>
              </a:rPr>
              <a:t>L</a:t>
            </a:r>
            <a:r>
              <a:rPr lang="en-US" sz="1500" i="1" smtClean="0">
                <a:solidFill>
                  <a:srgbClr val="003399"/>
                </a:solidFill>
              </a:rPr>
              <a:t>:250-517 GPa, E</a:t>
            </a:r>
            <a:r>
              <a:rPr lang="en-US" sz="1500" i="1" baseline="-32000" smtClean="0">
                <a:solidFill>
                  <a:srgbClr val="003399"/>
                </a:solidFill>
              </a:rPr>
              <a:t>T</a:t>
            </a:r>
            <a:r>
              <a:rPr lang="en-US" sz="1500" i="1" smtClean="0">
                <a:solidFill>
                  <a:srgbClr val="003399"/>
                </a:solidFill>
              </a:rPr>
              <a:t>=12-20 GPa</a:t>
            </a:r>
            <a:br>
              <a:rPr lang="en-US" sz="1500" i="1" smtClean="0">
                <a:solidFill>
                  <a:srgbClr val="003399"/>
                </a:solidFill>
              </a:rPr>
            </a:br>
            <a:r>
              <a:rPr lang="el-GR" sz="1500" i="1" smtClean="0">
                <a:solidFill>
                  <a:srgbClr val="003399"/>
                </a:solidFill>
                <a:cs typeface="Arial" charset="0"/>
              </a:rPr>
              <a:t>σ</a:t>
            </a:r>
            <a:r>
              <a:rPr lang="en-US" sz="1500" i="1" baseline="-25000" smtClean="0">
                <a:solidFill>
                  <a:srgbClr val="003399"/>
                </a:solidFill>
                <a:cs typeface="Arial" charset="0"/>
              </a:rPr>
              <a:t>u</a:t>
            </a:r>
            <a:r>
              <a:rPr lang="en-US" sz="1500" i="1" smtClean="0">
                <a:solidFill>
                  <a:srgbClr val="003399"/>
                </a:solidFill>
                <a:cs typeface="Arial" charset="0"/>
              </a:rPr>
              <a:t>=2000-2900 MPa   (</a:t>
            </a:r>
            <a:r>
              <a:rPr lang="en-US" sz="1500" i="1" smtClean="0">
                <a:solidFill>
                  <a:srgbClr val="FF9900"/>
                </a:solidFill>
                <a:cs typeface="Arial" charset="0"/>
              </a:rPr>
              <a:t>290-435 ksi</a:t>
            </a:r>
            <a:r>
              <a:rPr lang="en-US" sz="1500" i="1" smtClean="0">
                <a:solidFill>
                  <a:srgbClr val="003399"/>
                </a:solidFill>
                <a:cs typeface="Arial" charset="0"/>
              </a:rPr>
              <a:t>),  	strain to failure	0.5-1%</a:t>
            </a:r>
            <a:endParaRPr lang="en-US" sz="1900" i="1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sz="1900" smtClean="0"/>
              <a:t>Kevlar, Spectra (organic)</a:t>
            </a:r>
            <a:br>
              <a:rPr lang="en-US" sz="1900" smtClean="0"/>
            </a:br>
            <a:r>
              <a:rPr lang="en-US" sz="1900" smtClean="0"/>
              <a:t> </a:t>
            </a:r>
            <a:r>
              <a:rPr lang="en-US" sz="1500" i="1" smtClean="0">
                <a:solidFill>
                  <a:srgbClr val="003399"/>
                </a:solidFill>
              </a:rPr>
              <a:t>E: 62-131GPa</a:t>
            </a:r>
            <a:br>
              <a:rPr lang="en-US" sz="1500" i="1" smtClean="0">
                <a:solidFill>
                  <a:srgbClr val="003399"/>
                </a:solidFill>
              </a:rPr>
            </a:br>
            <a:r>
              <a:rPr lang="en-US" sz="1500" i="1" smtClean="0">
                <a:solidFill>
                  <a:srgbClr val="003399"/>
                </a:solidFill>
              </a:rPr>
              <a:t> </a:t>
            </a:r>
            <a:r>
              <a:rPr lang="el-GR" sz="1500" i="1" smtClean="0">
                <a:solidFill>
                  <a:srgbClr val="003399"/>
                </a:solidFill>
                <a:cs typeface="Arial" charset="0"/>
              </a:rPr>
              <a:t>σ</a:t>
            </a:r>
            <a:r>
              <a:rPr lang="en-US" sz="1500" i="1" baseline="-25000" smtClean="0">
                <a:solidFill>
                  <a:srgbClr val="003399"/>
                </a:solidFill>
                <a:cs typeface="Arial" charset="0"/>
              </a:rPr>
              <a:t>u</a:t>
            </a:r>
            <a:r>
              <a:rPr lang="en-US" sz="1500" i="1" smtClean="0">
                <a:solidFill>
                  <a:srgbClr val="003399"/>
                </a:solidFill>
                <a:cs typeface="Arial" charset="0"/>
              </a:rPr>
              <a:t>=2500-3790 MPa (</a:t>
            </a:r>
            <a:r>
              <a:rPr lang="en-US" sz="1500" i="1" smtClean="0">
                <a:solidFill>
                  <a:srgbClr val="FF9900"/>
                </a:solidFill>
                <a:cs typeface="Arial" charset="0"/>
              </a:rPr>
              <a:t>360-550 ksi</a:t>
            </a:r>
            <a:r>
              <a:rPr lang="en-US" sz="1500" i="1" smtClean="0">
                <a:solidFill>
                  <a:srgbClr val="003399"/>
                </a:solidFill>
                <a:cs typeface="Arial" charset="0"/>
              </a:rPr>
              <a:t>),  	strain to failure	2-5%</a:t>
            </a:r>
            <a:endParaRPr lang="en-US" sz="1900" i="1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sz="1900" smtClean="0"/>
              <a:t>Ceramic fibers: high strength, stiffness and temperature stability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/>
              <a:t>Alumina (Al2O3)</a:t>
            </a:r>
            <a:br>
              <a:rPr lang="en-US" sz="1800" smtClean="0"/>
            </a:br>
            <a:r>
              <a:rPr lang="en-US" sz="1400" i="1" smtClean="0">
                <a:solidFill>
                  <a:srgbClr val="003399"/>
                </a:solidFill>
              </a:rPr>
              <a:t>E: 370 GPa</a:t>
            </a:r>
            <a:br>
              <a:rPr lang="en-US" sz="1400" i="1" smtClean="0">
                <a:solidFill>
                  <a:srgbClr val="003399"/>
                </a:solidFill>
              </a:rPr>
            </a:br>
            <a:r>
              <a:rPr lang="el-GR" sz="1400" i="1" smtClean="0">
                <a:solidFill>
                  <a:srgbClr val="003399"/>
                </a:solidFill>
                <a:cs typeface="Arial" charset="0"/>
              </a:rPr>
              <a:t>σ</a:t>
            </a:r>
            <a:r>
              <a:rPr lang="en-US" sz="1400" i="1" baseline="-25000" smtClean="0">
                <a:solidFill>
                  <a:srgbClr val="003399"/>
                </a:solidFill>
                <a:cs typeface="Arial" charset="0"/>
              </a:rPr>
              <a:t>u</a:t>
            </a:r>
            <a:r>
              <a:rPr lang="en-US" sz="1400" i="1" smtClean="0">
                <a:solidFill>
                  <a:srgbClr val="003399"/>
                </a:solidFill>
                <a:cs typeface="Arial" charset="0"/>
              </a:rPr>
              <a:t>=1380 MPa (</a:t>
            </a:r>
            <a:r>
              <a:rPr lang="en-US" sz="1400" i="1" smtClean="0">
                <a:solidFill>
                  <a:srgbClr val="FF9900"/>
                </a:solidFill>
                <a:cs typeface="Arial" charset="0"/>
              </a:rPr>
              <a:t>200 ksi</a:t>
            </a:r>
            <a:r>
              <a:rPr lang="en-US" sz="1400" i="1" smtClean="0">
                <a:solidFill>
                  <a:srgbClr val="003399"/>
                </a:solidFill>
                <a:cs typeface="Arial" charset="0"/>
              </a:rPr>
              <a:t>)</a:t>
            </a:r>
            <a:endParaRPr lang="en-US" sz="1800" i="1" smtClean="0">
              <a:solidFill>
                <a:srgbClr val="003399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/>
              <a:t>SiC</a:t>
            </a:r>
          </a:p>
          <a:p>
            <a:pPr eaLnBrk="1" hangingPunct="1">
              <a:lnSpc>
                <a:spcPct val="100000"/>
              </a:lnSpc>
            </a:pPr>
            <a:r>
              <a:rPr lang="en-US" sz="1900" smtClean="0"/>
              <a:t>Boron (toxic material), typically large diameter</a:t>
            </a:r>
          </a:p>
        </p:txBody>
      </p:sp>
      <p:pic>
        <p:nvPicPr>
          <p:cNvPr id="234501" name="Picture 5" descr="FRP_specif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1079500"/>
            <a:ext cx="714216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A47F7B-E3B9-4002-8E9D-0FDD1B1A405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ONLINEAR </a:t>
            </a:r>
            <a:r>
              <a:rPr lang="en-US" sz="4000" smtClean="0"/>
              <a:t>FEA</a:t>
            </a:r>
            <a:r>
              <a:rPr lang="en-US" smtClean="0"/>
              <a:t> </a:t>
            </a:r>
            <a:r>
              <a:rPr lang="en-US" sz="4000" smtClean="0"/>
              <a:t>R</a:t>
            </a:r>
            <a:r>
              <a:rPr lang="en-US" smtClean="0"/>
              <a:t>ESULTS – 1</a:t>
            </a:r>
          </a:p>
        </p:txBody>
      </p:sp>
      <p:pic>
        <p:nvPicPr>
          <p:cNvPr id="149507" name="Picture 5"/>
          <p:cNvPicPr>
            <a:picLocks noChangeAspect="1" noChangeArrowheads="1"/>
          </p:cNvPicPr>
          <p:nvPr/>
        </p:nvPicPr>
        <p:blipFill>
          <a:blip r:embed="rId3"/>
          <a:srcRect l="2867" t="3339" r="2867" b="3339"/>
          <a:stretch>
            <a:fillRect/>
          </a:stretch>
        </p:blipFill>
        <p:spPr bwMode="auto">
          <a:xfrm>
            <a:off x="2824163" y="1130300"/>
            <a:ext cx="6015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6" descr="flex_elevation"/>
          <p:cNvPicPr>
            <a:picLocks noChangeAspect="1" noChangeArrowheads="1"/>
          </p:cNvPicPr>
          <p:nvPr/>
        </p:nvPicPr>
        <p:blipFill>
          <a:blip r:embed="rId4"/>
          <a:srcRect l="33987" t="26262" r="31836" b="59702"/>
          <a:stretch>
            <a:fillRect/>
          </a:stretch>
        </p:blipFill>
        <p:spPr bwMode="auto">
          <a:xfrm>
            <a:off x="423863" y="2579688"/>
            <a:ext cx="199231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7" descr="flex_section"/>
          <p:cNvPicPr>
            <a:picLocks noChangeAspect="1" noChangeArrowheads="1"/>
          </p:cNvPicPr>
          <p:nvPr/>
        </p:nvPicPr>
        <p:blipFill>
          <a:blip r:embed="rId5"/>
          <a:srcRect l="38301" t="42020" r="39215" b="44849"/>
          <a:stretch>
            <a:fillRect/>
          </a:stretch>
        </p:blipFill>
        <p:spPr bwMode="auto">
          <a:xfrm>
            <a:off x="673100" y="4270375"/>
            <a:ext cx="1517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273D40B-C223-4C8F-968C-7775E2BF61B2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</a:t>
            </a:r>
            <a:r>
              <a:rPr lang="en-US" smtClean="0"/>
              <a:t>ONLINEAR </a:t>
            </a:r>
            <a:r>
              <a:rPr lang="en-US" sz="4000" smtClean="0"/>
              <a:t>FEA</a:t>
            </a:r>
            <a:r>
              <a:rPr lang="en-US" smtClean="0"/>
              <a:t> </a:t>
            </a:r>
            <a:r>
              <a:rPr lang="en-US" sz="4000" smtClean="0"/>
              <a:t>R</a:t>
            </a:r>
            <a:r>
              <a:rPr lang="en-US" smtClean="0"/>
              <a:t>ESULTS – 2 (DAMAGED AREA)</a:t>
            </a:r>
          </a:p>
        </p:txBody>
      </p:sp>
      <p:grpSp>
        <p:nvGrpSpPr>
          <p:cNvPr id="151555" name="Group 71"/>
          <p:cNvGrpSpPr>
            <a:grpSpLocks/>
          </p:cNvGrpSpPr>
          <p:nvPr/>
        </p:nvGrpSpPr>
        <p:grpSpPr bwMode="auto">
          <a:xfrm>
            <a:off x="876300" y="1117600"/>
            <a:ext cx="7391400" cy="5237163"/>
            <a:chOff x="552" y="704"/>
            <a:chExt cx="4656" cy="3299"/>
          </a:xfrm>
        </p:grpSpPr>
        <p:grpSp>
          <p:nvGrpSpPr>
            <p:cNvPr id="151556" name="Group 19"/>
            <p:cNvGrpSpPr>
              <a:grpSpLocks/>
            </p:cNvGrpSpPr>
            <p:nvPr/>
          </p:nvGrpSpPr>
          <p:grpSpPr bwMode="auto">
            <a:xfrm>
              <a:off x="3846" y="704"/>
              <a:ext cx="1362" cy="3011"/>
              <a:chOff x="4064" y="691"/>
              <a:chExt cx="1362" cy="3011"/>
            </a:xfrm>
          </p:grpSpPr>
          <p:pic>
            <p:nvPicPr>
              <p:cNvPr id="151591" name="Picture 5" descr="delam"/>
              <p:cNvPicPr>
                <a:picLocks noChangeAspect="1" noChangeArrowheads="1"/>
              </p:cNvPicPr>
              <p:nvPr/>
            </p:nvPicPr>
            <p:blipFill>
              <a:blip r:embed="rId3"/>
              <a:srcRect l="40666" t="7103" r="37000" b="10477"/>
              <a:stretch>
                <a:fillRect/>
              </a:stretch>
            </p:blipFill>
            <p:spPr bwMode="auto">
              <a:xfrm>
                <a:off x="4064" y="1026"/>
                <a:ext cx="939" cy="2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1592" name="Group 11"/>
              <p:cNvGrpSpPr>
                <a:grpSpLocks/>
              </p:cNvGrpSpPr>
              <p:nvPr/>
            </p:nvGrpSpPr>
            <p:grpSpPr bwMode="auto">
              <a:xfrm>
                <a:off x="5002" y="3471"/>
                <a:ext cx="424" cy="231"/>
                <a:chOff x="5002" y="3471"/>
                <a:chExt cx="424" cy="231"/>
              </a:xfrm>
            </p:grpSpPr>
            <p:sp>
              <p:nvSpPr>
                <p:cNvPr id="151596" name="Line 6"/>
                <p:cNvSpPr>
                  <a:spLocks noChangeShapeType="1"/>
                </p:cNvSpPr>
                <p:nvPr/>
              </p:nvSpPr>
              <p:spPr bwMode="auto">
                <a:xfrm>
                  <a:off x="5002" y="3596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9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230" y="347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x</a:t>
                  </a:r>
                </a:p>
              </p:txBody>
            </p:sp>
          </p:grpSp>
          <p:grpSp>
            <p:nvGrpSpPr>
              <p:cNvPr id="151593" name="Group 10"/>
              <p:cNvGrpSpPr>
                <a:grpSpLocks/>
              </p:cNvGrpSpPr>
              <p:nvPr/>
            </p:nvGrpSpPr>
            <p:grpSpPr bwMode="auto">
              <a:xfrm>
                <a:off x="4521" y="691"/>
                <a:ext cx="214" cy="335"/>
                <a:chOff x="4521" y="691"/>
                <a:chExt cx="214" cy="335"/>
              </a:xfrm>
            </p:grpSpPr>
            <p:sp>
              <p:nvSpPr>
                <p:cNvPr id="15159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521" y="816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539" y="69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y</a:t>
                  </a:r>
                </a:p>
              </p:txBody>
            </p:sp>
          </p:grpSp>
        </p:grpSp>
        <p:grpSp>
          <p:nvGrpSpPr>
            <p:cNvPr id="151557" name="Group 18"/>
            <p:cNvGrpSpPr>
              <a:grpSpLocks/>
            </p:cNvGrpSpPr>
            <p:nvPr/>
          </p:nvGrpSpPr>
          <p:grpSpPr bwMode="auto">
            <a:xfrm>
              <a:off x="1359" y="717"/>
              <a:ext cx="866" cy="2998"/>
              <a:chOff x="1577" y="666"/>
              <a:chExt cx="866" cy="2998"/>
            </a:xfrm>
          </p:grpSpPr>
          <p:pic>
            <p:nvPicPr>
              <p:cNvPr id="151584" name="Picture 4" descr="element_failure1"/>
              <p:cNvPicPr>
                <a:picLocks noChangeAspect="1" noChangeArrowheads="1"/>
              </p:cNvPicPr>
              <p:nvPr/>
            </p:nvPicPr>
            <p:blipFill>
              <a:blip r:embed="rId4"/>
              <a:srcRect l="45049" t="9052" r="45146" b="9052"/>
              <a:stretch>
                <a:fillRect/>
              </a:stretch>
            </p:blipFill>
            <p:spPr bwMode="auto">
              <a:xfrm>
                <a:off x="1577" y="1021"/>
                <a:ext cx="442" cy="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1585" name="Group 12"/>
              <p:cNvGrpSpPr>
                <a:grpSpLocks/>
              </p:cNvGrpSpPr>
              <p:nvPr/>
            </p:nvGrpSpPr>
            <p:grpSpPr bwMode="auto">
              <a:xfrm>
                <a:off x="2010" y="666"/>
                <a:ext cx="214" cy="335"/>
                <a:chOff x="4521" y="691"/>
                <a:chExt cx="214" cy="335"/>
              </a:xfrm>
            </p:grpSpPr>
            <p:sp>
              <p:nvSpPr>
                <p:cNvPr id="15158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521" y="816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539" y="69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y</a:t>
                  </a:r>
                </a:p>
              </p:txBody>
            </p:sp>
          </p:grpSp>
          <p:grpSp>
            <p:nvGrpSpPr>
              <p:cNvPr id="151586" name="Group 15"/>
              <p:cNvGrpSpPr>
                <a:grpSpLocks/>
              </p:cNvGrpSpPr>
              <p:nvPr/>
            </p:nvGrpSpPr>
            <p:grpSpPr bwMode="auto">
              <a:xfrm>
                <a:off x="2019" y="3433"/>
                <a:ext cx="424" cy="231"/>
                <a:chOff x="5002" y="3471"/>
                <a:chExt cx="424" cy="231"/>
              </a:xfrm>
            </p:grpSpPr>
            <p:sp>
              <p:nvSpPr>
                <p:cNvPr id="151587" name="Line 16"/>
                <p:cNvSpPr>
                  <a:spLocks noChangeShapeType="1"/>
                </p:cNvSpPr>
                <p:nvPr/>
              </p:nvSpPr>
              <p:spPr bwMode="auto">
                <a:xfrm>
                  <a:off x="5002" y="3596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30" y="347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51558" name="Group 42"/>
            <p:cNvGrpSpPr>
              <a:grpSpLocks/>
            </p:cNvGrpSpPr>
            <p:nvPr/>
          </p:nvGrpSpPr>
          <p:grpSpPr bwMode="auto">
            <a:xfrm>
              <a:off x="552" y="2435"/>
              <a:ext cx="494" cy="1280"/>
              <a:chOff x="668" y="2451"/>
              <a:chExt cx="494" cy="1280"/>
            </a:xfrm>
          </p:grpSpPr>
          <p:sp>
            <p:nvSpPr>
              <p:cNvPr id="15157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668" y="2777"/>
                <a:ext cx="180" cy="84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668" y="3198"/>
                <a:ext cx="90" cy="42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0" name="Line 25"/>
              <p:cNvSpPr>
                <a:spLocks noChangeAspect="1" noChangeShapeType="1"/>
              </p:cNvSpPr>
              <p:nvPr/>
            </p:nvSpPr>
            <p:spPr bwMode="auto">
              <a:xfrm>
                <a:off x="758" y="3618"/>
                <a:ext cx="2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1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758" y="2652"/>
                <a:ext cx="0" cy="9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2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966" y="3500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x</a:t>
                </a:r>
              </a:p>
            </p:txBody>
          </p:sp>
          <p:sp>
            <p:nvSpPr>
              <p:cNvPr id="151583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68" y="245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y</a:t>
                </a:r>
              </a:p>
            </p:txBody>
          </p:sp>
        </p:grpSp>
        <p:grpSp>
          <p:nvGrpSpPr>
            <p:cNvPr id="151559" name="Group 43"/>
            <p:cNvGrpSpPr>
              <a:grpSpLocks/>
            </p:cNvGrpSpPr>
            <p:nvPr/>
          </p:nvGrpSpPr>
          <p:grpSpPr bwMode="auto">
            <a:xfrm>
              <a:off x="3034" y="2435"/>
              <a:ext cx="494" cy="1280"/>
              <a:chOff x="3111" y="2422"/>
              <a:chExt cx="494" cy="1280"/>
            </a:xfrm>
          </p:grpSpPr>
          <p:sp>
            <p:nvSpPr>
              <p:cNvPr id="15157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111" y="2748"/>
                <a:ext cx="180" cy="84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3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111" y="3169"/>
                <a:ext cx="180" cy="42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4" name="Line 38"/>
              <p:cNvSpPr>
                <a:spLocks noChangeAspect="1" noChangeShapeType="1"/>
              </p:cNvSpPr>
              <p:nvPr/>
            </p:nvSpPr>
            <p:spPr bwMode="auto">
              <a:xfrm>
                <a:off x="3201" y="3589"/>
                <a:ext cx="2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5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3201" y="2623"/>
                <a:ext cx="0" cy="9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3409" y="347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x</a:t>
                </a:r>
              </a:p>
            </p:txBody>
          </p:sp>
          <p:sp>
            <p:nvSpPr>
              <p:cNvPr id="151577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3111" y="242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151560" name="AutoShape 55"/>
            <p:cNvSpPr>
              <a:spLocks noChangeArrowheads="1"/>
            </p:cNvSpPr>
            <p:nvPr/>
          </p:nvSpPr>
          <p:spPr bwMode="auto">
            <a:xfrm rot="-2282025">
              <a:off x="766" y="2949"/>
              <a:ext cx="518" cy="233"/>
            </a:xfrm>
            <a:custGeom>
              <a:avLst/>
              <a:gdLst>
                <a:gd name="T0" fmla="*/ 379 w 21600"/>
                <a:gd name="T1" fmla="*/ 0 h 21600"/>
                <a:gd name="T2" fmla="*/ 0 w 21600"/>
                <a:gd name="T3" fmla="*/ 117 h 21600"/>
                <a:gd name="T4" fmla="*/ 379 w 21600"/>
                <a:gd name="T5" fmla="*/ 233 h 21600"/>
                <a:gd name="T6" fmla="*/ 518 w 21600"/>
                <a:gd name="T7" fmla="*/ 11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191 h 21600"/>
                <a:gd name="T14" fmla="*/ 18598 w 21600"/>
                <a:gd name="T15" fmla="*/ 164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792" y="0"/>
                  </a:moveTo>
                  <a:lnTo>
                    <a:pt x="15792" y="5230"/>
                  </a:lnTo>
                  <a:lnTo>
                    <a:pt x="3375" y="5230"/>
                  </a:lnTo>
                  <a:lnTo>
                    <a:pt x="3375" y="16370"/>
                  </a:lnTo>
                  <a:lnTo>
                    <a:pt x="15792" y="16370"/>
                  </a:lnTo>
                  <a:lnTo>
                    <a:pt x="157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230"/>
                  </a:moveTo>
                  <a:lnTo>
                    <a:pt x="1350" y="16370"/>
                  </a:lnTo>
                  <a:lnTo>
                    <a:pt x="2700" y="16370"/>
                  </a:lnTo>
                  <a:lnTo>
                    <a:pt x="2700" y="5230"/>
                  </a:lnTo>
                  <a:close/>
                </a:path>
                <a:path w="21600" h="21600">
                  <a:moveTo>
                    <a:pt x="0" y="5230"/>
                  </a:moveTo>
                  <a:lnTo>
                    <a:pt x="0" y="16370"/>
                  </a:lnTo>
                  <a:lnTo>
                    <a:pt x="675" y="16370"/>
                  </a:lnTo>
                  <a:lnTo>
                    <a:pt x="675" y="523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1" name="AutoShape 56"/>
            <p:cNvSpPr>
              <a:spLocks noChangeArrowheads="1"/>
            </p:cNvSpPr>
            <p:nvPr/>
          </p:nvSpPr>
          <p:spPr bwMode="auto">
            <a:xfrm rot="-2282025">
              <a:off x="3269" y="2928"/>
              <a:ext cx="518" cy="233"/>
            </a:xfrm>
            <a:custGeom>
              <a:avLst/>
              <a:gdLst>
                <a:gd name="T0" fmla="*/ 379 w 21600"/>
                <a:gd name="T1" fmla="*/ 0 h 21600"/>
                <a:gd name="T2" fmla="*/ 0 w 21600"/>
                <a:gd name="T3" fmla="*/ 117 h 21600"/>
                <a:gd name="T4" fmla="*/ 379 w 21600"/>
                <a:gd name="T5" fmla="*/ 233 h 21600"/>
                <a:gd name="T6" fmla="*/ 518 w 21600"/>
                <a:gd name="T7" fmla="*/ 11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191 h 21600"/>
                <a:gd name="T14" fmla="*/ 18598 w 21600"/>
                <a:gd name="T15" fmla="*/ 164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792" y="0"/>
                  </a:moveTo>
                  <a:lnTo>
                    <a:pt x="15792" y="5230"/>
                  </a:lnTo>
                  <a:lnTo>
                    <a:pt x="3375" y="5230"/>
                  </a:lnTo>
                  <a:lnTo>
                    <a:pt x="3375" y="16370"/>
                  </a:lnTo>
                  <a:lnTo>
                    <a:pt x="15792" y="16370"/>
                  </a:lnTo>
                  <a:lnTo>
                    <a:pt x="157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230"/>
                  </a:moveTo>
                  <a:lnTo>
                    <a:pt x="1350" y="16370"/>
                  </a:lnTo>
                  <a:lnTo>
                    <a:pt x="2700" y="16370"/>
                  </a:lnTo>
                  <a:lnTo>
                    <a:pt x="2700" y="5230"/>
                  </a:lnTo>
                  <a:close/>
                </a:path>
                <a:path w="21600" h="21600">
                  <a:moveTo>
                    <a:pt x="0" y="5230"/>
                  </a:moveTo>
                  <a:lnTo>
                    <a:pt x="0" y="16370"/>
                  </a:lnTo>
                  <a:lnTo>
                    <a:pt x="675" y="16370"/>
                  </a:lnTo>
                  <a:lnTo>
                    <a:pt x="675" y="523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2" name="Text Box 59"/>
            <p:cNvSpPr txBox="1">
              <a:spLocks noChangeArrowheads="1"/>
            </p:cNvSpPr>
            <p:nvPr/>
          </p:nvSpPr>
          <p:spPr bwMode="auto">
            <a:xfrm>
              <a:off x="3907" y="1749"/>
              <a:ext cx="120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Arial" charset="0"/>
                </a:rPr>
                <a:t>failure section</a:t>
              </a:r>
            </a:p>
          </p:txBody>
        </p:sp>
        <p:sp>
          <p:nvSpPr>
            <p:cNvPr id="151563" name="Line 60"/>
            <p:cNvSpPr>
              <a:spLocks noChangeShapeType="1"/>
            </p:cNvSpPr>
            <p:nvPr/>
          </p:nvSpPr>
          <p:spPr bwMode="auto">
            <a:xfrm flipH="1">
              <a:off x="1792" y="1261"/>
              <a:ext cx="20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4" name="Line 61"/>
            <p:cNvSpPr>
              <a:spLocks noChangeShapeType="1"/>
            </p:cNvSpPr>
            <p:nvPr/>
          </p:nvSpPr>
          <p:spPr bwMode="auto">
            <a:xfrm flipH="1">
              <a:off x="1606" y="1435"/>
              <a:ext cx="278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5" name="Text Box 63"/>
            <p:cNvSpPr txBox="1">
              <a:spLocks noChangeArrowheads="1"/>
            </p:cNvSpPr>
            <p:nvPr/>
          </p:nvSpPr>
          <p:spPr bwMode="auto">
            <a:xfrm>
              <a:off x="1190" y="3715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(a) FEA</a:t>
              </a:r>
            </a:p>
          </p:txBody>
        </p:sp>
        <p:sp>
          <p:nvSpPr>
            <p:cNvPr id="151566" name="Text Box 64"/>
            <p:cNvSpPr txBox="1">
              <a:spLocks noChangeArrowheads="1"/>
            </p:cNvSpPr>
            <p:nvPr/>
          </p:nvSpPr>
          <p:spPr bwMode="auto">
            <a:xfrm>
              <a:off x="3615" y="3715"/>
              <a:ext cx="1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(b) Experiment</a:t>
              </a:r>
            </a:p>
          </p:txBody>
        </p:sp>
        <p:sp>
          <p:nvSpPr>
            <p:cNvPr id="151567" name="Line 58"/>
            <p:cNvSpPr>
              <a:spLocks noChangeShapeType="1"/>
            </p:cNvSpPr>
            <p:nvPr/>
          </p:nvSpPr>
          <p:spPr bwMode="auto">
            <a:xfrm flipV="1">
              <a:off x="4067" y="1261"/>
              <a:ext cx="0" cy="4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8" name="Line 66"/>
            <p:cNvSpPr>
              <a:spLocks noChangeShapeType="1"/>
            </p:cNvSpPr>
            <p:nvPr/>
          </p:nvSpPr>
          <p:spPr bwMode="auto">
            <a:xfrm>
              <a:off x="1359" y="1081"/>
              <a:ext cx="0" cy="2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9" name="Line 67"/>
            <p:cNvSpPr>
              <a:spLocks noChangeShapeType="1"/>
            </p:cNvSpPr>
            <p:nvPr/>
          </p:nvSpPr>
          <p:spPr bwMode="auto">
            <a:xfrm>
              <a:off x="1359" y="3609"/>
              <a:ext cx="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0" name="Line 68"/>
            <p:cNvSpPr>
              <a:spLocks noChangeShapeType="1"/>
            </p:cNvSpPr>
            <p:nvPr/>
          </p:nvSpPr>
          <p:spPr bwMode="auto">
            <a:xfrm>
              <a:off x="1359" y="1081"/>
              <a:ext cx="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1" name="Line 69"/>
            <p:cNvSpPr>
              <a:spLocks noChangeShapeType="1"/>
            </p:cNvSpPr>
            <p:nvPr/>
          </p:nvSpPr>
          <p:spPr bwMode="auto">
            <a:xfrm>
              <a:off x="1792" y="1081"/>
              <a:ext cx="0" cy="2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442A59D-0589-4CB1-ACC1-FAB3C4B40F77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</a:t>
            </a:r>
            <a:r>
              <a:rPr lang="en-US" smtClean="0"/>
              <a:t>IMPLE </a:t>
            </a:r>
            <a:r>
              <a:rPr lang="en-US" sz="4000" smtClean="0"/>
              <a:t>M</a:t>
            </a:r>
            <a:r>
              <a:rPr lang="en-US" smtClean="0"/>
              <a:t>ETHODS OF </a:t>
            </a:r>
            <a:r>
              <a:rPr lang="en-US" sz="4000" smtClean="0"/>
              <a:t>A</a:t>
            </a:r>
            <a:r>
              <a:rPr lang="en-US" smtClean="0"/>
              <a:t>NALYSIS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3" y="1114425"/>
            <a:ext cx="6248400" cy="5153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Simple methods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smtClean="0">
                <a:solidFill>
                  <a:srgbClr val="FF0000"/>
                </a:solidFill>
              </a:rPr>
              <a:t>Beam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smtClean="0">
                <a:solidFill>
                  <a:srgbClr val="FF0000"/>
                </a:solidFill>
              </a:rPr>
              <a:t>Orthotropic plate analysis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Classical lamination theory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Use of effective engineering properties of laminates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Perfect bonding between concrete and GFRP was assumed.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Shear deformation was neglected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Primary objective is to obtain deflection under design loads.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A27FBCC-140D-4CD0-84E0-1E9151A58DB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26010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</a:t>
            </a:r>
            <a:r>
              <a:rPr lang="en-US" smtClean="0"/>
              <a:t>EAM </a:t>
            </a:r>
            <a:r>
              <a:rPr lang="en-US" sz="4000" smtClean="0"/>
              <a:t>A</a:t>
            </a:r>
            <a:r>
              <a:rPr lang="en-US" smtClean="0"/>
              <a:t>NALYSIS</a:t>
            </a:r>
          </a:p>
        </p:txBody>
      </p:sp>
      <p:sp>
        <p:nvSpPr>
          <p:cNvPr id="26010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1513" y="1247775"/>
            <a:ext cx="7772400" cy="1608138"/>
          </a:xfrm>
        </p:spPr>
        <p:txBody>
          <a:bodyPr/>
          <a:lstStyle/>
          <a:p>
            <a:pPr eaLnBrk="1" hangingPunct="1"/>
            <a:r>
              <a:rPr lang="en-US" sz="2600" smtClean="0"/>
              <a:t>The bridge is modeled as a beam with a span length, </a:t>
            </a:r>
            <a:r>
              <a:rPr lang="en-US" sz="2600" i="1" smtClean="0"/>
              <a:t>L</a:t>
            </a:r>
            <a:r>
              <a:rPr lang="en-US" sz="2600" smtClean="0"/>
              <a:t>, effective flexural rigidity, </a:t>
            </a:r>
            <a:r>
              <a:rPr lang="en-US" sz="2600" i="1" smtClean="0"/>
              <a:t>EI</a:t>
            </a:r>
            <a:r>
              <a:rPr lang="en-US" sz="2600" i="1" baseline="-25000" smtClean="0"/>
              <a:t>eff</a:t>
            </a:r>
            <a:r>
              <a:rPr lang="en-US" sz="2600" smtClean="0"/>
              <a:t>, and effective torsional rigidity, </a:t>
            </a:r>
            <a:r>
              <a:rPr lang="en-US" sz="2600" i="1" smtClean="0"/>
              <a:t>GJ</a:t>
            </a:r>
            <a:r>
              <a:rPr lang="en-US" sz="2600" i="1" baseline="-25000" smtClean="0"/>
              <a:t>eff</a:t>
            </a:r>
            <a:r>
              <a:rPr lang="en-US" sz="2600" smtClean="0"/>
              <a:t>. </a:t>
            </a:r>
          </a:p>
        </p:txBody>
      </p:sp>
      <p:graphicFrame>
        <p:nvGraphicFramePr>
          <p:cNvPr id="260096" name="Object 1024"/>
          <p:cNvGraphicFramePr>
            <a:graphicFrameLocks noChangeAspect="1"/>
          </p:cNvGraphicFramePr>
          <p:nvPr/>
        </p:nvGraphicFramePr>
        <p:xfrm>
          <a:off x="2108200" y="3046413"/>
          <a:ext cx="2044700" cy="736600"/>
        </p:xfrm>
        <a:graphic>
          <a:graphicData uri="http://schemas.openxmlformats.org/presentationml/2006/ole">
            <p:oleObj spid="_x0000_s260096" name="Equation" r:id="rId4" imgW="2044440" imgH="736560" progId="Equation.3">
              <p:embed/>
            </p:oleObj>
          </a:graphicData>
        </a:graphic>
      </p:graphicFrame>
      <p:graphicFrame>
        <p:nvGraphicFramePr>
          <p:cNvPr id="260097" name="Object 1025"/>
          <p:cNvGraphicFramePr>
            <a:graphicFrameLocks noChangeAspect="1"/>
          </p:cNvGraphicFramePr>
          <p:nvPr/>
        </p:nvGraphicFramePr>
        <p:xfrm>
          <a:off x="5026025" y="2859088"/>
          <a:ext cx="2362200" cy="1308100"/>
        </p:xfrm>
        <a:graphic>
          <a:graphicData uri="http://schemas.openxmlformats.org/presentationml/2006/ole">
            <p:oleObj spid="_x0000_s260097" name="Equation" r:id="rId5" imgW="2361960" imgH="1307880" progId="Equation.3">
              <p:embed/>
            </p:oleObj>
          </a:graphicData>
        </a:graphic>
      </p:graphicFrame>
      <p:sp>
        <p:nvSpPr>
          <p:cNvPr id="260106" name="Text Box 1035"/>
          <p:cNvSpPr txBox="1">
            <a:spLocks noChangeArrowheads="1"/>
          </p:cNvSpPr>
          <p:nvPr/>
        </p:nvSpPr>
        <p:spPr bwMode="auto">
          <a:xfrm>
            <a:off x="1085850" y="375285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where</a:t>
            </a:r>
          </a:p>
        </p:txBody>
      </p:sp>
      <p:grpSp>
        <p:nvGrpSpPr>
          <p:cNvPr id="260107" name="Group 1038"/>
          <p:cNvGrpSpPr>
            <a:grpSpLocks/>
          </p:cNvGrpSpPr>
          <p:nvPr/>
        </p:nvGrpSpPr>
        <p:grpSpPr bwMode="auto">
          <a:xfrm>
            <a:off x="1230313" y="4197350"/>
            <a:ext cx="3721100" cy="1857375"/>
            <a:chOff x="775" y="2681"/>
            <a:chExt cx="2344" cy="1170"/>
          </a:xfrm>
        </p:grpSpPr>
        <p:graphicFrame>
          <p:nvGraphicFramePr>
            <p:cNvPr id="260100" name="Object 1028"/>
            <p:cNvGraphicFramePr>
              <a:graphicFrameLocks noChangeAspect="1"/>
            </p:cNvGraphicFramePr>
            <p:nvPr/>
          </p:nvGraphicFramePr>
          <p:xfrm>
            <a:off x="790" y="2727"/>
            <a:ext cx="216" cy="264"/>
          </p:xfrm>
          <a:graphic>
            <a:graphicData uri="http://schemas.openxmlformats.org/presentationml/2006/ole">
              <p:oleObj spid="_x0000_s260100" name="Equation" r:id="rId6" imgW="342720" imgH="419040" progId="Equation.3">
                <p:embed/>
              </p:oleObj>
            </a:graphicData>
          </a:graphic>
        </p:graphicFrame>
        <p:graphicFrame>
          <p:nvGraphicFramePr>
            <p:cNvPr id="260101" name="Object 1029"/>
            <p:cNvGraphicFramePr>
              <a:graphicFrameLocks noChangeAspect="1"/>
            </p:cNvGraphicFramePr>
            <p:nvPr/>
          </p:nvGraphicFramePr>
          <p:xfrm>
            <a:off x="801" y="3404"/>
            <a:ext cx="128" cy="136"/>
          </p:xfrm>
          <a:graphic>
            <a:graphicData uri="http://schemas.openxmlformats.org/presentationml/2006/ole">
              <p:oleObj spid="_x0000_s260101" name="Equation" r:id="rId7" imgW="203040" imgH="215640" progId="Equation.3">
                <p:embed/>
              </p:oleObj>
            </a:graphicData>
          </a:graphic>
        </p:graphicFrame>
        <p:graphicFrame>
          <p:nvGraphicFramePr>
            <p:cNvPr id="260102" name="Object 1030"/>
            <p:cNvGraphicFramePr>
              <a:graphicFrameLocks noChangeAspect="1"/>
            </p:cNvGraphicFramePr>
            <p:nvPr/>
          </p:nvGraphicFramePr>
          <p:xfrm>
            <a:off x="775" y="3042"/>
            <a:ext cx="264" cy="264"/>
          </p:xfrm>
          <a:graphic>
            <a:graphicData uri="http://schemas.openxmlformats.org/presentationml/2006/ole">
              <p:oleObj spid="_x0000_s260102" name="Equation" r:id="rId8" imgW="419040" imgH="419040" progId="Equation.3">
                <p:embed/>
              </p:oleObj>
            </a:graphicData>
          </a:graphic>
        </p:graphicFrame>
        <p:sp>
          <p:nvSpPr>
            <p:cNvPr id="260110" name="Rectangle 1036"/>
            <p:cNvSpPr>
              <a:spLocks noChangeArrowheads="1"/>
            </p:cNvSpPr>
            <p:nvPr/>
          </p:nvSpPr>
          <p:spPr bwMode="auto">
            <a:xfrm>
              <a:off x="1007" y="2681"/>
              <a:ext cx="2112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Effective modulus</a:t>
              </a:r>
            </a:p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Effective shear modulus</a:t>
              </a:r>
            </a:p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Vertical coord. from the neutral axis</a:t>
              </a:r>
            </a:p>
          </p:txBody>
        </p:sp>
      </p:grpSp>
      <p:grpSp>
        <p:nvGrpSpPr>
          <p:cNvPr id="260108" name="Group 1039"/>
          <p:cNvGrpSpPr>
            <a:grpSpLocks/>
          </p:cNvGrpSpPr>
          <p:nvPr/>
        </p:nvGrpSpPr>
        <p:grpSpPr bwMode="auto">
          <a:xfrm>
            <a:off x="4902200" y="4197350"/>
            <a:ext cx="3992563" cy="1857375"/>
            <a:chOff x="3088" y="2644"/>
            <a:chExt cx="2515" cy="1170"/>
          </a:xfrm>
        </p:grpSpPr>
        <p:graphicFrame>
          <p:nvGraphicFramePr>
            <p:cNvPr id="260098" name="Object 1026"/>
            <p:cNvGraphicFramePr>
              <a:graphicFrameLocks noChangeAspect="1"/>
            </p:cNvGraphicFramePr>
            <p:nvPr/>
          </p:nvGraphicFramePr>
          <p:xfrm>
            <a:off x="3088" y="2687"/>
            <a:ext cx="336" cy="240"/>
          </p:xfrm>
          <a:graphic>
            <a:graphicData uri="http://schemas.openxmlformats.org/presentationml/2006/ole">
              <p:oleObj spid="_x0000_s260098" name="Equation" r:id="rId9" imgW="533160" imgH="380880" progId="Equation.3">
                <p:embed/>
              </p:oleObj>
            </a:graphicData>
          </a:graphic>
        </p:graphicFrame>
        <p:graphicFrame>
          <p:nvGraphicFramePr>
            <p:cNvPr id="260099" name="Object 1027"/>
            <p:cNvGraphicFramePr>
              <a:graphicFrameLocks noChangeAspect="1"/>
            </p:cNvGraphicFramePr>
            <p:nvPr/>
          </p:nvGraphicFramePr>
          <p:xfrm>
            <a:off x="3283" y="3529"/>
            <a:ext cx="104" cy="128"/>
          </p:xfrm>
          <a:graphic>
            <a:graphicData uri="http://schemas.openxmlformats.org/presentationml/2006/ole">
              <p:oleObj spid="_x0000_s260099" name="Equation" r:id="rId10" imgW="164880" imgH="203040" progId="Equation.3">
                <p:embed/>
              </p:oleObj>
            </a:graphicData>
          </a:graphic>
        </p:graphicFrame>
        <p:sp>
          <p:nvSpPr>
            <p:cNvPr id="260109" name="Rectangle 1037"/>
            <p:cNvSpPr>
              <a:spLocks noChangeArrowheads="1"/>
            </p:cNvSpPr>
            <p:nvPr/>
          </p:nvSpPr>
          <p:spPr bwMode="auto">
            <a:xfrm>
              <a:off x="3395" y="2644"/>
              <a:ext cx="220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Area enclosed by median lines of the top and bot. flanges and exterior webs</a:t>
              </a:r>
            </a:p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Axis along the median line of a component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D8E399C-8283-453A-9ED4-E5AB2578CF9C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261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</a:t>
            </a:r>
            <a:r>
              <a:rPr lang="en-US" smtClean="0"/>
              <a:t>RTHOTROPIC </a:t>
            </a:r>
            <a:r>
              <a:rPr lang="en-US" sz="4000" smtClean="0"/>
              <a:t>P</a:t>
            </a:r>
            <a:r>
              <a:rPr lang="en-US" smtClean="0"/>
              <a:t>LATE </a:t>
            </a:r>
            <a:r>
              <a:rPr lang="en-US" sz="4000" smtClean="0"/>
              <a:t>A</a:t>
            </a:r>
            <a:r>
              <a:rPr lang="en-US" smtClean="0"/>
              <a:t>NALYSIS</a:t>
            </a:r>
          </a:p>
        </p:txBody>
      </p:sp>
      <p:sp>
        <p:nvSpPr>
          <p:cNvPr id="261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206500"/>
            <a:ext cx="7772400" cy="1054100"/>
          </a:xfrm>
        </p:spPr>
        <p:txBody>
          <a:bodyPr/>
          <a:lstStyle/>
          <a:p>
            <a:pPr eaLnBrk="1" hangingPunct="1"/>
            <a:r>
              <a:rPr lang="en-US" sz="2600" smtClean="0"/>
              <a:t>The bridge is modeled as an orthotropic plate with span length of </a:t>
            </a:r>
            <a:r>
              <a:rPr lang="en-US" sz="2600" i="1" smtClean="0"/>
              <a:t>L</a:t>
            </a:r>
            <a:r>
              <a:rPr lang="en-US" sz="2600" smtClean="0"/>
              <a:t> and width of </a:t>
            </a:r>
            <a:r>
              <a:rPr lang="en-US" sz="2600" i="1" smtClean="0"/>
              <a:t>W</a:t>
            </a:r>
            <a:r>
              <a:rPr lang="en-US" sz="2600" smtClean="0"/>
              <a:t>.</a:t>
            </a:r>
          </a:p>
        </p:txBody>
      </p:sp>
      <p:graphicFrame>
        <p:nvGraphicFramePr>
          <p:cNvPr id="261120" name="Object 2048"/>
          <p:cNvGraphicFramePr>
            <a:graphicFrameLocks noChangeAspect="1"/>
          </p:cNvGraphicFramePr>
          <p:nvPr/>
        </p:nvGraphicFramePr>
        <p:xfrm>
          <a:off x="2057400" y="2544763"/>
          <a:ext cx="5029200" cy="825500"/>
        </p:xfrm>
        <a:graphic>
          <a:graphicData uri="http://schemas.openxmlformats.org/presentationml/2006/ole">
            <p:oleObj spid="_x0000_s261120" name="Equation" r:id="rId4" imgW="5029200" imgH="825480" progId="Equation.3">
              <p:embed/>
            </p:oleObj>
          </a:graphicData>
        </a:graphic>
      </p:graphicFrame>
      <p:grpSp>
        <p:nvGrpSpPr>
          <p:cNvPr id="261127" name="Group 9"/>
          <p:cNvGrpSpPr>
            <a:grpSpLocks/>
          </p:cNvGrpSpPr>
          <p:nvPr/>
        </p:nvGrpSpPr>
        <p:grpSpPr bwMode="auto">
          <a:xfrm>
            <a:off x="1800225" y="3895725"/>
            <a:ext cx="5570538" cy="2147888"/>
            <a:chOff x="333" y="2288"/>
            <a:chExt cx="3509" cy="1353"/>
          </a:xfrm>
        </p:grpSpPr>
        <p:graphicFrame>
          <p:nvGraphicFramePr>
            <p:cNvPr id="261121" name="Object 2049"/>
            <p:cNvGraphicFramePr>
              <a:graphicFrameLocks noChangeAspect="1"/>
            </p:cNvGraphicFramePr>
            <p:nvPr/>
          </p:nvGraphicFramePr>
          <p:xfrm>
            <a:off x="1319" y="2310"/>
            <a:ext cx="208" cy="240"/>
          </p:xfrm>
          <a:graphic>
            <a:graphicData uri="http://schemas.openxmlformats.org/presentationml/2006/ole">
              <p:oleObj spid="_x0000_s261121" name="Equation" r:id="rId5" imgW="330120" imgH="380880" progId="Equation.3">
                <p:embed/>
              </p:oleObj>
            </a:graphicData>
          </a:graphic>
        </p:graphicFrame>
        <p:graphicFrame>
          <p:nvGraphicFramePr>
            <p:cNvPr id="261122" name="Object 2050"/>
            <p:cNvGraphicFramePr>
              <a:graphicFrameLocks noChangeAspect="1"/>
            </p:cNvGraphicFramePr>
            <p:nvPr/>
          </p:nvGraphicFramePr>
          <p:xfrm>
            <a:off x="1357" y="2659"/>
            <a:ext cx="128" cy="168"/>
          </p:xfrm>
          <a:graphic>
            <a:graphicData uri="http://schemas.openxmlformats.org/presentationml/2006/ole">
              <p:oleObj spid="_x0000_s261122" name="Equation" r:id="rId6" imgW="203040" imgH="266400" progId="Equation.3">
                <p:embed/>
              </p:oleObj>
            </a:graphicData>
          </a:graphic>
        </p:graphicFrame>
        <p:graphicFrame>
          <p:nvGraphicFramePr>
            <p:cNvPr id="261123" name="Object 2051"/>
            <p:cNvGraphicFramePr>
              <a:graphicFrameLocks noChangeAspect="1"/>
            </p:cNvGraphicFramePr>
            <p:nvPr/>
          </p:nvGraphicFramePr>
          <p:xfrm>
            <a:off x="333" y="2934"/>
            <a:ext cx="1168" cy="264"/>
          </p:xfrm>
          <a:graphic>
            <a:graphicData uri="http://schemas.openxmlformats.org/presentationml/2006/ole">
              <p:oleObj spid="_x0000_s261123" name="Equation" r:id="rId7" imgW="1854000" imgH="419040" progId="Equation.3">
                <p:embed/>
              </p:oleObj>
            </a:graphicData>
          </a:graphic>
        </p:graphicFrame>
        <p:sp>
          <p:nvSpPr>
            <p:cNvPr id="261129" name="Rectangle 8"/>
            <p:cNvSpPr>
              <a:spLocks noChangeArrowheads="1"/>
            </p:cNvSpPr>
            <p:nvPr/>
          </p:nvSpPr>
          <p:spPr bwMode="auto">
            <a:xfrm>
              <a:off x="1565" y="2288"/>
              <a:ext cx="2277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Vertical displacement</a:t>
              </a:r>
            </a:p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Distributed load on the plate</a:t>
              </a:r>
            </a:p>
            <a:p>
              <a:pPr marL="342900" indent="-342900">
                <a:lnSpc>
                  <a:spcPct val="120000"/>
                </a:lnSpc>
                <a:spcBef>
                  <a:spcPct val="40000"/>
                </a:spcBef>
                <a:buFont typeface="Arial" charset="0"/>
                <a:buChar char=":"/>
              </a:pPr>
              <a:r>
                <a:rPr lang="en-US" sz="2000">
                  <a:latin typeface="Arial" charset="0"/>
                </a:rPr>
                <a:t>Rigidities that can be obtained by using the classical lamination theory</a:t>
              </a:r>
            </a:p>
          </p:txBody>
        </p:sp>
      </p:grpSp>
      <p:sp>
        <p:nvSpPr>
          <p:cNvPr id="261128" name="Text Box 10"/>
          <p:cNvSpPr txBox="1">
            <a:spLocks noChangeArrowheads="1"/>
          </p:cNvSpPr>
          <p:nvPr/>
        </p:nvSpPr>
        <p:spPr bwMode="auto">
          <a:xfrm>
            <a:off x="1085850" y="350361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B756A4-6EB3-4EF2-B6E0-74B9D77404E6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</a:t>
            </a:r>
            <a:r>
              <a:rPr lang="en-US" smtClean="0"/>
              <a:t>EPRESENTATIVE </a:t>
            </a:r>
            <a:r>
              <a:rPr lang="en-US" sz="4000" smtClean="0"/>
              <a:t>U</a:t>
            </a:r>
            <a:r>
              <a:rPr lang="en-US" smtClean="0"/>
              <a:t>NITS</a:t>
            </a:r>
            <a:br>
              <a:rPr lang="en-US" smtClean="0"/>
            </a:br>
            <a:r>
              <a:rPr lang="en-US" smtClean="0"/>
              <a:t>FOR THE </a:t>
            </a:r>
            <a:r>
              <a:rPr lang="en-US" sz="4000" smtClean="0"/>
              <a:t>P</a:t>
            </a:r>
            <a:r>
              <a:rPr lang="en-US" smtClean="0"/>
              <a:t>LATE </a:t>
            </a:r>
            <a:r>
              <a:rPr lang="en-US" sz="4000" smtClean="0"/>
              <a:t>A</a:t>
            </a:r>
            <a:r>
              <a:rPr lang="en-US" smtClean="0"/>
              <a:t>NALYSIS</a:t>
            </a:r>
          </a:p>
        </p:txBody>
      </p:sp>
      <p:pic>
        <p:nvPicPr>
          <p:cNvPr id="267267" name="Picture 4"/>
          <p:cNvPicPr>
            <a:picLocks noChangeAspect="1" noChangeArrowheads="1"/>
          </p:cNvPicPr>
          <p:nvPr/>
        </p:nvPicPr>
        <p:blipFill>
          <a:blip r:embed="rId3"/>
          <a:srcRect l="5031" t="2158" r="6648"/>
          <a:stretch>
            <a:fillRect/>
          </a:stretch>
        </p:blipFill>
        <p:spPr bwMode="auto">
          <a:xfrm>
            <a:off x="579438" y="1851025"/>
            <a:ext cx="4122737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8" name="Picture 5"/>
          <p:cNvPicPr>
            <a:picLocks noChangeAspect="1" noChangeArrowheads="1"/>
          </p:cNvPicPr>
          <p:nvPr/>
        </p:nvPicPr>
        <p:blipFill>
          <a:blip r:embed="rId4"/>
          <a:srcRect l="23000" t="2158" r="12578"/>
          <a:stretch>
            <a:fillRect/>
          </a:stretch>
        </p:blipFill>
        <p:spPr bwMode="auto">
          <a:xfrm>
            <a:off x="5624513" y="1838325"/>
            <a:ext cx="301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9" name="Text Box 7"/>
          <p:cNvSpPr txBox="1">
            <a:spLocks noChangeArrowheads="1"/>
          </p:cNvSpPr>
          <p:nvPr/>
        </p:nvSpPr>
        <p:spPr bwMode="auto">
          <a:xfrm>
            <a:off x="1182688" y="5511800"/>
            <a:ext cx="296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(a) Longitudinal direction</a:t>
            </a:r>
          </a:p>
        </p:txBody>
      </p:sp>
      <p:sp>
        <p:nvSpPr>
          <p:cNvPr id="267270" name="Text Box 8"/>
          <p:cNvSpPr txBox="1">
            <a:spLocks noChangeArrowheads="1"/>
          </p:cNvSpPr>
          <p:nvPr/>
        </p:nvSpPr>
        <p:spPr bwMode="auto">
          <a:xfrm>
            <a:off x="5451475" y="5511800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(b) Transverse direction</a:t>
            </a:r>
          </a:p>
        </p:txBody>
      </p:sp>
      <p:sp>
        <p:nvSpPr>
          <p:cNvPr id="267271" name="Oval 9"/>
          <p:cNvSpPr>
            <a:spLocks noChangeArrowheads="1"/>
          </p:cNvSpPr>
          <p:nvPr/>
        </p:nvSpPr>
        <p:spPr bwMode="auto">
          <a:xfrm>
            <a:off x="2286000" y="3700463"/>
            <a:ext cx="1884363" cy="1662112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2" name="Oval 12"/>
          <p:cNvSpPr>
            <a:spLocks noChangeArrowheads="1"/>
          </p:cNvSpPr>
          <p:nvPr/>
        </p:nvSpPr>
        <p:spPr bwMode="auto">
          <a:xfrm>
            <a:off x="5859463" y="3589338"/>
            <a:ext cx="1981200" cy="171767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A5DF412-3CBC-4FF5-BC7B-F7B0756CEAE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</a:t>
            </a:r>
            <a:r>
              <a:rPr lang="en-US" smtClean="0"/>
              <a:t>IMPLE </a:t>
            </a:r>
            <a:r>
              <a:rPr lang="en-US" sz="4000" smtClean="0"/>
              <a:t>M</a:t>
            </a:r>
            <a:r>
              <a:rPr lang="en-US" smtClean="0"/>
              <a:t>ETHODS OF </a:t>
            </a:r>
            <a:r>
              <a:rPr lang="en-US" sz="4000" smtClean="0"/>
              <a:t>A</a:t>
            </a:r>
            <a:r>
              <a:rPr lang="en-US" smtClean="0"/>
              <a:t>NALYSIS (UNDER TANDEM LOAD ONLY)</a:t>
            </a:r>
          </a:p>
        </p:txBody>
      </p:sp>
      <p:grpSp>
        <p:nvGrpSpPr>
          <p:cNvPr id="269315" name="Group 12"/>
          <p:cNvGrpSpPr>
            <a:grpSpLocks/>
          </p:cNvGrpSpPr>
          <p:nvPr/>
        </p:nvGrpSpPr>
        <p:grpSpPr bwMode="auto">
          <a:xfrm>
            <a:off x="4621213" y="1512888"/>
            <a:ext cx="4384675" cy="3963987"/>
            <a:chOff x="2870" y="1376"/>
            <a:chExt cx="2762" cy="2497"/>
          </a:xfrm>
        </p:grpSpPr>
        <p:pic>
          <p:nvPicPr>
            <p:cNvPr id="26931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2" y="1376"/>
              <a:ext cx="247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9320" name="Picture 10"/>
            <p:cNvPicPr>
              <a:picLocks noChangeAspect="1" noChangeArrowheads="1"/>
            </p:cNvPicPr>
            <p:nvPr/>
          </p:nvPicPr>
          <p:blipFill>
            <a:blip r:embed="rId4"/>
            <a:srcRect l="2867" t="3339" r="5733" b="3339"/>
            <a:stretch>
              <a:fillRect/>
            </a:stretch>
          </p:blipFill>
          <p:spPr bwMode="auto">
            <a:xfrm>
              <a:off x="2870" y="1552"/>
              <a:ext cx="2649" cy="2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9316" name="Picture 11"/>
          <p:cNvPicPr>
            <a:picLocks noChangeAspect="1" noChangeArrowheads="1"/>
          </p:cNvPicPr>
          <p:nvPr/>
        </p:nvPicPr>
        <p:blipFill>
          <a:blip r:embed="rId5"/>
          <a:srcRect l="2867" t="3339" r="5733" b="3339"/>
          <a:stretch>
            <a:fillRect/>
          </a:stretch>
        </p:blipFill>
        <p:spPr bwMode="auto">
          <a:xfrm>
            <a:off x="219075" y="1792288"/>
            <a:ext cx="4205288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7" name="Text Box 13"/>
          <p:cNvSpPr txBox="1">
            <a:spLocks noChangeArrowheads="1"/>
          </p:cNvSpPr>
          <p:nvPr/>
        </p:nvSpPr>
        <p:spPr bwMode="auto">
          <a:xfrm>
            <a:off x="1141413" y="5600700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(a) Transverse direction</a:t>
            </a:r>
          </a:p>
        </p:txBody>
      </p:sp>
      <p:sp>
        <p:nvSpPr>
          <p:cNvPr id="269318" name="Text Box 14"/>
          <p:cNvSpPr txBox="1">
            <a:spLocks noChangeArrowheads="1"/>
          </p:cNvSpPr>
          <p:nvPr/>
        </p:nvSpPr>
        <p:spPr bwMode="auto">
          <a:xfrm>
            <a:off x="5561013" y="5600700"/>
            <a:ext cx="296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Arial" charset="0"/>
              </a:rPr>
              <a:t>(b) Longitudinal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DB076DE-0987-426A-9D48-BF4A872B8A87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Summary</a:t>
            </a:r>
            <a:endParaRPr lang="en-US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081088"/>
            <a:ext cx="8374062" cy="4681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600" smtClean="0"/>
              <a:t>Composite materials hold great promise for effective renewal of deficient bridges.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smtClean="0"/>
              <a:t>The hybrid FRP-concrete bridge superstructure is highly feasible from the structural engineering point of view.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smtClean="0"/>
              <a:t>GFRP used in this study has revealed that its stress-strain relationship is not perfectly linear-elastic.  However, for design purposes, the equivalent linear model can be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B0DE02D-1532-423F-BC2E-21FB068B9AB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Summary</a:t>
            </a:r>
            <a:r>
              <a:rPr lang="en-US" smtClean="0"/>
              <a:t> (CONT’D)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21638" cy="4572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600" smtClean="0"/>
              <a:t>As is often the case with all-composite bridges, the design of the hybrid bridge superstructure is also stiffness driven.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smtClean="0"/>
              <a:t>Results from a series of quasi-static tests have shown an excellent performance of the proposed hybrid bridge under live loads.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smtClean="0"/>
              <a:t>The beam and orthotropic plate simplified analyses have proven to be effective to accurately predict the deflection of the hybrid bridge under design loads.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9C11609-C1B1-4018-9602-01B72070900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Challenges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81938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100" smtClean="0"/>
              <a:t>A systematic way to determine design parameters should be developed.  It is also important to propose and optimize the design based on life-cycle cost as well as performance.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smtClean="0"/>
              <a:t>Long-term performance of FRP bridges is not yet established and should be investigated: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100" smtClean="0"/>
              <a:t>		</a:t>
            </a:r>
            <a:r>
              <a:rPr lang="en-US" sz="2100" i="1" smtClean="0">
                <a:solidFill>
                  <a:srgbClr val="FF9900"/>
                </a:solidFill>
              </a:rPr>
              <a:t>creep, fatigue, and material degradation.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smtClean="0"/>
              <a:t>Thermal effects on FRP bridges is still unknown and should be investigated.</a:t>
            </a:r>
          </a:p>
          <a:p>
            <a:pPr eaLnBrk="1" hangingPunct="1">
              <a:lnSpc>
                <a:spcPct val="110000"/>
              </a:lnSpc>
            </a:pPr>
            <a:r>
              <a:rPr lang="en-US" sz="2100" smtClean="0"/>
              <a:t>Quality control concerns— the material properties are highly dependent on the manufacturing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99AD55E-9542-4CB1-91FC-C9B0FCF4380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Matrix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Metallic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Ceramic</a:t>
            </a:r>
          </a:p>
          <a:p>
            <a:pPr eaLnBrk="1" hangingPunct="1"/>
            <a:r>
              <a:rPr lang="en-US" smtClean="0"/>
              <a:t>Polymeric</a:t>
            </a:r>
          </a:p>
          <a:p>
            <a:pPr lvl="1" eaLnBrk="1" hangingPunct="1"/>
            <a:r>
              <a:rPr lang="en-US" smtClean="0">
                <a:solidFill>
                  <a:srgbClr val="003399"/>
                </a:solidFill>
              </a:rPr>
              <a:t>Thermoplastic</a:t>
            </a:r>
          </a:p>
          <a:p>
            <a:pPr lvl="1" eaLnBrk="1" hangingPunct="1"/>
            <a:r>
              <a:rPr lang="en-US" smtClean="0">
                <a:solidFill>
                  <a:srgbClr val="003399"/>
                </a:solidFill>
              </a:rPr>
              <a:t>Thermoset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B83D37B-1219-4CE0-B2A5-F648C34989CA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 Challenges</a:t>
            </a:r>
            <a:r>
              <a:rPr lang="en-US" smtClean="0"/>
              <a:t> (CONT’D)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Several practical aspects of FRP applications in bridges need to be addressed by researchers. The following are some of the outstanding issues:</a:t>
            </a:r>
          </a:p>
          <a:p>
            <a:pPr lvl="1" eaLnBrk="1" hangingPunct="1"/>
            <a:r>
              <a:rPr lang="en-US" sz="2400" smtClean="0">
                <a:solidFill>
                  <a:schemeClr val="accent1"/>
                </a:solidFill>
              </a:rPr>
              <a:t>Methods to expand lanes</a:t>
            </a:r>
          </a:p>
          <a:p>
            <a:pPr lvl="1" eaLnBrk="1" hangingPunct="1"/>
            <a:r>
              <a:rPr lang="en-US" sz="2400" smtClean="0">
                <a:solidFill>
                  <a:schemeClr val="accent1"/>
                </a:solidFill>
              </a:rPr>
              <a:t>Methods to cast concrete</a:t>
            </a:r>
          </a:p>
          <a:p>
            <a:pPr lvl="1" eaLnBrk="1" hangingPunct="1"/>
            <a:r>
              <a:rPr lang="en-US" sz="2400" smtClean="0">
                <a:solidFill>
                  <a:schemeClr val="accent1"/>
                </a:solidFill>
              </a:rPr>
              <a:t>Considerations for negative moments</a:t>
            </a:r>
          </a:p>
          <a:p>
            <a:pPr lvl="1" eaLnBrk="1" hangingPunct="1"/>
            <a:r>
              <a:rPr lang="en-US" sz="2400" smtClean="0">
                <a:solidFill>
                  <a:schemeClr val="accent1"/>
                </a:solidFill>
              </a:rPr>
              <a:t>Concrete barrier or steel parapet</a:t>
            </a:r>
          </a:p>
          <a:p>
            <a:pPr lvl="1" eaLnBrk="1" hangingPunct="1"/>
            <a:r>
              <a:rPr lang="en-US" sz="2400" smtClean="0">
                <a:solidFill>
                  <a:schemeClr val="accent1"/>
                </a:solidFill>
              </a:rPr>
              <a:t>Support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A3161D-A40B-4E36-9176-351095AA2FFB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592263"/>
            <a:ext cx="7772400" cy="3835400"/>
          </a:xfrm>
        </p:spPr>
        <p:txBody>
          <a:bodyPr/>
          <a:lstStyle/>
          <a:p>
            <a:pPr eaLnBrk="1" hangingPunct="1"/>
            <a:r>
              <a:rPr lang="en-US" smtClean="0"/>
              <a:t>There are benefits in using light FRP deck or superstructure in bridges located in moderate and seismic regions.</a:t>
            </a:r>
          </a:p>
          <a:p>
            <a:pPr eaLnBrk="1" hangingPunct="1"/>
            <a:r>
              <a:rPr lang="en-US" smtClean="0"/>
              <a:t> Automated fabrication process must be used to fabricate the FRP parts of the superstructure or deck.</a:t>
            </a:r>
          </a:p>
          <a:p>
            <a:pPr eaLnBrk="1" hangingPunct="1"/>
            <a:endParaRPr lang="en-US" smtClean="0"/>
          </a:p>
        </p:txBody>
      </p:sp>
      <p:sp>
        <p:nvSpPr>
          <p:cNvPr id="279555" name="Rectangle 4"/>
          <p:cNvSpPr>
            <a:spLocks noChangeArrowheads="1"/>
          </p:cNvSpPr>
          <p:nvPr/>
        </p:nvSpPr>
        <p:spPr bwMode="auto">
          <a:xfrm>
            <a:off x="223838" y="1625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9556" name="Rectangle 5"/>
          <p:cNvSpPr>
            <a:spLocks noGrp="1" noChangeArrowheads="1"/>
          </p:cNvSpPr>
          <p:nvPr>
            <p:ph type="title"/>
          </p:nvPr>
        </p:nvSpPr>
        <p:spPr>
          <a:xfrm>
            <a:off x="619125" y="388938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Challenges</a:t>
            </a:r>
            <a:r>
              <a:rPr lang="en-US" sz="2800" smtClean="0"/>
              <a:t> (CONT’D)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F85E6D9-541F-484A-A50F-70F7E10DAC1F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AUTOMATED FABRICATION PROCESSES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2590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Pultrusion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RTM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VARTM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Use of braided fabrics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Filament Winding</a:t>
            </a:r>
          </a:p>
        </p:txBody>
      </p:sp>
      <p:grpSp>
        <p:nvGrpSpPr>
          <p:cNvPr id="281604" name="Group 14"/>
          <p:cNvGrpSpPr>
            <a:grpSpLocks/>
          </p:cNvGrpSpPr>
          <p:nvPr/>
        </p:nvGrpSpPr>
        <p:grpSpPr bwMode="auto">
          <a:xfrm>
            <a:off x="631825" y="1724025"/>
            <a:ext cx="7988300" cy="4524375"/>
            <a:chOff x="398" y="1086"/>
            <a:chExt cx="5032" cy="2850"/>
          </a:xfrm>
        </p:grpSpPr>
        <p:pic>
          <p:nvPicPr>
            <p:cNvPr id="281605" name="Picture 10" descr="braded_fabric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9" y="1086"/>
              <a:ext cx="1981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06" name="Picture 13" descr="braided_proces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" y="2928"/>
              <a:ext cx="496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170420E-7598-46F4-ADBC-9B2F0B84246D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Acknowledgment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Y. Kitane</a:t>
            </a:r>
          </a:p>
          <a:p>
            <a:pPr eaLnBrk="1" hangingPunct="1"/>
            <a:r>
              <a:rPr lang="en-US" smtClean="0"/>
              <a:t>Dr. W. Alnahhal</a:t>
            </a:r>
          </a:p>
          <a:p>
            <a:pPr eaLnBrk="1" hangingPunct="1"/>
            <a:r>
              <a:rPr lang="en-US" smtClean="0"/>
              <a:t>New York State Department of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4DB7A7-5CA2-47A6-9025-47FD3617673B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39713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/>
              <a:t>T</a:t>
            </a:r>
            <a:r>
              <a:rPr lang="en-US" sz="4400"/>
              <a:t>HANK </a:t>
            </a:r>
            <a:r>
              <a:rPr lang="en-US" sz="5400"/>
              <a:t>Y</a:t>
            </a:r>
            <a:r>
              <a:rPr lang="en-US" sz="4400"/>
              <a:t>OU</a:t>
            </a:r>
          </a:p>
        </p:txBody>
      </p:sp>
      <p:pic>
        <p:nvPicPr>
          <p:cNvPr id="285699" name="Picture 7" descr="lea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38" y="2159000"/>
            <a:ext cx="53927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90E959C-B09E-4DA1-AA30-01A7F23A986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Polymer Matrix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 </a:t>
            </a:r>
            <a:endParaRPr lang="en-US" smtClean="0">
              <a:solidFill>
                <a:srgbClr val="003399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1966913"/>
            <a:ext cx="7331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776288" y="1987550"/>
            <a:ext cx="1376362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Linear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6510338" y="2001838"/>
            <a:ext cx="1376362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Branched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1477963" y="4649788"/>
            <a:ext cx="2182812" cy="430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Cross-linked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5688013" y="6245225"/>
            <a:ext cx="2182812" cy="430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536950" y="1111250"/>
            <a:ext cx="221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Poly  </a:t>
            </a:r>
            <a:r>
              <a:rPr lang="en-US" sz="4000" b="1" i="1">
                <a:solidFill>
                  <a:srgbClr val="FF3300"/>
                </a:solidFill>
              </a:rPr>
              <a:t>mer</a:t>
            </a:r>
          </a:p>
        </p:txBody>
      </p:sp>
      <p:pic>
        <p:nvPicPr>
          <p:cNvPr id="254987" name="Picture 11" descr="FRP_specifi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2305050"/>
            <a:ext cx="8737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animBg="1"/>
      <p:bldP spid="254983" grpId="0" animBg="1"/>
      <p:bldP spid="254984" grpId="0" animBg="1"/>
      <p:bldP spid="254985" grpId="0" animBg="1"/>
      <p:bldP spid="254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17C512-C03F-4C9D-BDD3-08C91B76ADB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Composites Categories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8000"/>
                </a:solidFill>
              </a:rPr>
              <a:t>Reinforced Plastics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Low strength and stiffness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Inexpensive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Glass fibers is primary reinforcement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Applications:	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Tx/>
              <a:buChar char="o"/>
            </a:pPr>
            <a:r>
              <a:rPr lang="en-US" sz="2000" smtClean="0"/>
              <a:t>Boat Hulls	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Tx/>
              <a:buChar char="o"/>
            </a:pPr>
            <a:r>
              <a:rPr lang="en-US" sz="2000" smtClean="0"/>
              <a:t>Corrugated sheets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Tx/>
              <a:buChar char="o"/>
            </a:pPr>
            <a:r>
              <a:rPr lang="en-US" sz="2000" smtClean="0"/>
              <a:t>Piping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Tx/>
              <a:buChar char="o"/>
            </a:pPr>
            <a:r>
              <a:rPr lang="en-US" sz="2000" smtClean="0"/>
              <a:t>Automotive panels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Tx/>
              <a:buChar char="o"/>
            </a:pPr>
            <a:r>
              <a:rPr lang="en-US" sz="2000" smtClean="0"/>
              <a:t>Sporting goods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8000"/>
                </a:solidFill>
              </a:rPr>
              <a:t>Advanced Composites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High strength and stiffness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Expensive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High performance reinforcement such as: graphite, aramid, kevlar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smtClean="0"/>
              <a:t>Applications:	Aerospace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1986</Words>
  <Application>Microsoft Office PowerPoint</Application>
  <PresentationFormat>On-screen Show (4:3)</PresentationFormat>
  <Paragraphs>564</Paragraphs>
  <Slides>74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Times New Roman</vt:lpstr>
      <vt:lpstr>Arial</vt:lpstr>
      <vt:lpstr>Wingdings</vt:lpstr>
      <vt:lpstr>Verdana</vt:lpstr>
      <vt:lpstr>Symbol</vt:lpstr>
      <vt:lpstr>Default Design</vt:lpstr>
      <vt:lpstr>Equation</vt:lpstr>
      <vt:lpstr>Advanced Composite Material Applications in Structural Engineering  Advances and Challenges  </vt:lpstr>
      <vt:lpstr>OUTLINE</vt:lpstr>
      <vt:lpstr>What are Composite Materials?</vt:lpstr>
      <vt:lpstr>Composites Architecture</vt:lpstr>
      <vt:lpstr>Reinforcement</vt:lpstr>
      <vt:lpstr>Reinforcement (cont’d)</vt:lpstr>
      <vt:lpstr>Matrix</vt:lpstr>
      <vt:lpstr>Polymer Matrix</vt:lpstr>
      <vt:lpstr>Composites Categories</vt:lpstr>
      <vt:lpstr>Typical Applications in Structural Engineering</vt:lpstr>
      <vt:lpstr>FRP COMPOSITES IN STRUCTURAL APPLICATIONS</vt:lpstr>
      <vt:lpstr>CONDITIONS OF U.S. HIGHWAY BRIDGES</vt:lpstr>
      <vt:lpstr>Demand for FRP in Bridge Applications</vt:lpstr>
      <vt:lpstr>GLASS FIBER REINFORCED POLYMER (GFRP) BOX SECTIONS</vt:lpstr>
      <vt:lpstr>BRIDGE APPLICATIONS – 1 (TOM’S CREEK BRIDGE)</vt:lpstr>
      <vt:lpstr>BRIDGE APPLICATIONS – 2 (TECH 21 BRIDGE)</vt:lpstr>
      <vt:lpstr>BRIDGE APPLICATIONS – 3 (KINGS STORMWATER CHANNEL BRIDGE)</vt:lpstr>
      <vt:lpstr>BRIDGE APPLICATIONS – 4 (TOOWOOMBA BRIDGE)</vt:lpstr>
      <vt:lpstr>MARKET SHARE (FRP COMPOSITES)</vt:lpstr>
      <vt:lpstr>FRP COMPOSITE SHIPMENTS</vt:lpstr>
      <vt:lpstr>Recent Development of FRP Bridge Deck and Superstructure Systems</vt:lpstr>
      <vt:lpstr>Hybrid-FRP-Concrete Bridge Deck and Superstructure System</vt:lpstr>
      <vt:lpstr>BASIC CONCEPT OF PROPOSED HYBRID FRP-CONCRETE BRIDGE</vt:lpstr>
      <vt:lpstr>PROPOSED HYBRID BRIDGE SUPERSTRUCTURE</vt:lpstr>
      <vt:lpstr>DISPLACEMENT AND STRENGTH CHECKS</vt:lpstr>
      <vt:lpstr>TSAI-HILL FAILURE INDEX</vt:lpstr>
      <vt:lpstr>EXPERIMENTAL PROGRAM</vt:lpstr>
      <vt:lpstr>TEST SPECIMEN</vt:lpstr>
      <vt:lpstr>STACKING SEQUENCES</vt:lpstr>
      <vt:lpstr>FABRICATION – 1</vt:lpstr>
      <vt:lpstr>FABRICATION – 2</vt:lpstr>
      <vt:lpstr>SHEAR KEYS</vt:lpstr>
      <vt:lpstr>MATERIALS – GFRP</vt:lpstr>
      <vt:lpstr>GFRP – TENSION</vt:lpstr>
      <vt:lpstr>GFRP – COMPRESSION</vt:lpstr>
      <vt:lpstr>GFRP – SHEAR</vt:lpstr>
      <vt:lpstr>MATERIALS - CONCRETE</vt:lpstr>
      <vt:lpstr>TEST SETUP</vt:lpstr>
      <vt:lpstr>FLEXURAL LOADING CONFIGURATION</vt:lpstr>
      <vt:lpstr>NONDESTRUCTIVE FLEXURE (TEST PROTOCOL)</vt:lpstr>
      <vt:lpstr>NONDESTRUCTIVE FLEXURE (FORCE-DISPLACEMENT)</vt:lpstr>
      <vt:lpstr>NONDESTRUCTIVE FLEXURE (TOP SURFACE DEFORMATION)</vt:lpstr>
      <vt:lpstr>NONDESTRUCTIVE FLEXURE (STRAIN RESULTS)</vt:lpstr>
      <vt:lpstr>FATIGUE LOADING (TEST PROTOCOL)</vt:lpstr>
      <vt:lpstr>FATIGUE LOADING (TEST RESULTS)</vt:lpstr>
      <vt:lpstr>DESTRUCTIVE FLEXURE (TEST PROTOCOL)</vt:lpstr>
      <vt:lpstr>DESTRUCTIVE FLEXURE (TEST RESULTS – 1)</vt:lpstr>
      <vt:lpstr>CHANGE OF A LOADING CONDITION</vt:lpstr>
      <vt:lpstr>DESTRUCTIVE FLEXURE (TEST RESULTS – 2)</vt:lpstr>
      <vt:lpstr>DESTRUCTIVE FLEXURE (FAILURE MODES)</vt:lpstr>
      <vt:lpstr>SHEAR TEST</vt:lpstr>
      <vt:lpstr>BEARING TEST</vt:lpstr>
      <vt:lpstr>BEARING TEST (FAILURE MODE)</vt:lpstr>
      <vt:lpstr>FINITE ELEMENT ANALYSIS</vt:lpstr>
      <vt:lpstr>FINITE ELEMENT DISCRITIZATION (LINEAR ANALYSIS)</vt:lpstr>
      <vt:lpstr>LINEAR FEA RESULTS (FLEXURE – 1)</vt:lpstr>
      <vt:lpstr>LINEAR FEA RESULTS  (FLEXURE – 2)</vt:lpstr>
      <vt:lpstr>LINEAR FEA RESULTS (FLEXURE – 3)</vt:lpstr>
      <vt:lpstr>FINITE ELEMENT DISCRETIZATION (NONLINEAR ANALYSIS)</vt:lpstr>
      <vt:lpstr>NONLINEAR FEA RESULTS – 1</vt:lpstr>
      <vt:lpstr>NONLINEAR FEA RESULTS – 2 (DAMAGED AREA)</vt:lpstr>
      <vt:lpstr>SIMPLE METHODS OF ANALYSIS</vt:lpstr>
      <vt:lpstr>BEAM ANALYSIS</vt:lpstr>
      <vt:lpstr>ORTHOTROPIC PLATE ANALYSIS</vt:lpstr>
      <vt:lpstr>REPRESENTATIVE UNITS FOR THE PLATE ANALYSIS</vt:lpstr>
      <vt:lpstr>SIMPLE METHODS OF ANALYSIS (UNDER TANDEM LOAD ONLY)</vt:lpstr>
      <vt:lpstr>Summary</vt:lpstr>
      <vt:lpstr>Summary (CONT’D)</vt:lpstr>
      <vt:lpstr>Challenges</vt:lpstr>
      <vt:lpstr> Challenges (CONT’D)</vt:lpstr>
      <vt:lpstr> Challenges (CONT’D) </vt:lpstr>
      <vt:lpstr>AUTOMATED FABRICATION PROCESSES</vt:lpstr>
      <vt:lpstr>Acknowledgment</vt:lpstr>
      <vt:lpstr>THANK YOU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Hybrid FRP-Concrete Bridge Superstructure System</dc:title>
  <dc:creator>Yasuo Kitane</dc:creator>
  <cp:lastModifiedBy>Judith Flick</cp:lastModifiedBy>
  <cp:revision>384</cp:revision>
  <dcterms:created xsi:type="dcterms:W3CDTF">2002-12-30T20:17:48Z</dcterms:created>
  <dcterms:modified xsi:type="dcterms:W3CDTF">2009-10-27T19:51:27Z</dcterms:modified>
</cp:coreProperties>
</file>