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5"/>
  </p:notesMasterIdLst>
  <p:handoutMasterIdLst>
    <p:handoutMasterId r:id="rId56"/>
  </p:handoutMasterIdLst>
  <p:sldIdLst>
    <p:sldId id="256" r:id="rId3"/>
    <p:sldId id="442" r:id="rId4"/>
    <p:sldId id="474" r:id="rId5"/>
    <p:sldId id="475" r:id="rId6"/>
    <p:sldId id="351" r:id="rId7"/>
    <p:sldId id="439" r:id="rId8"/>
    <p:sldId id="440" r:id="rId9"/>
    <p:sldId id="391" r:id="rId10"/>
    <p:sldId id="438" r:id="rId11"/>
    <p:sldId id="403" r:id="rId12"/>
    <p:sldId id="424" r:id="rId13"/>
    <p:sldId id="405" r:id="rId14"/>
    <p:sldId id="406" r:id="rId15"/>
    <p:sldId id="407" r:id="rId16"/>
    <p:sldId id="423" r:id="rId17"/>
    <p:sldId id="484" r:id="rId18"/>
    <p:sldId id="488" r:id="rId19"/>
    <p:sldId id="463" r:id="rId20"/>
    <p:sldId id="408" r:id="rId21"/>
    <p:sldId id="410" r:id="rId22"/>
    <p:sldId id="465" r:id="rId23"/>
    <p:sldId id="431" r:id="rId24"/>
    <p:sldId id="497" r:id="rId25"/>
    <p:sldId id="466" r:id="rId26"/>
    <p:sldId id="412" r:id="rId27"/>
    <p:sldId id="434" r:id="rId28"/>
    <p:sldId id="435" r:id="rId29"/>
    <p:sldId id="492" r:id="rId30"/>
    <p:sldId id="498" r:id="rId31"/>
    <p:sldId id="416" r:id="rId32"/>
    <p:sldId id="489" r:id="rId33"/>
    <p:sldId id="417" r:id="rId34"/>
    <p:sldId id="437" r:id="rId35"/>
    <p:sldId id="418" r:id="rId36"/>
    <p:sldId id="419" r:id="rId37"/>
    <p:sldId id="476" r:id="rId38"/>
    <p:sldId id="477" r:id="rId39"/>
    <p:sldId id="481" r:id="rId40"/>
    <p:sldId id="482" r:id="rId41"/>
    <p:sldId id="471" r:id="rId42"/>
    <p:sldId id="472" r:id="rId43"/>
    <p:sldId id="457" r:id="rId44"/>
    <p:sldId id="458" r:id="rId45"/>
    <p:sldId id="486" r:id="rId46"/>
    <p:sldId id="485" r:id="rId47"/>
    <p:sldId id="464" r:id="rId48"/>
    <p:sldId id="467" r:id="rId49"/>
    <p:sldId id="493" r:id="rId50"/>
    <p:sldId id="494" r:id="rId51"/>
    <p:sldId id="495" r:id="rId52"/>
    <p:sldId id="496" r:id="rId53"/>
    <p:sldId id="470" r:id="rId54"/>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CC00"/>
    <a:srgbClr val="008000"/>
    <a:srgbClr val="0028D2"/>
    <a:srgbClr val="003366"/>
    <a:srgbClr val="FF3300"/>
    <a:srgbClr val="0000CC"/>
    <a:srgbClr val="990099"/>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3718" autoAdjust="0"/>
  </p:normalViewPr>
  <p:slideViewPr>
    <p:cSldViewPr snapToGrid="0">
      <p:cViewPr>
        <p:scale>
          <a:sx n="100" d="100"/>
          <a:sy n="100" d="100"/>
        </p:scale>
        <p:origin x="-174"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44"/>
    </p:cViewPr>
  </p:sorterViewPr>
  <p:notesViewPr>
    <p:cSldViewPr snapToGrid="0">
      <p:cViewPr>
        <p:scale>
          <a:sx n="100" d="100"/>
          <a:sy n="100" d="100"/>
        </p:scale>
        <p:origin x="-1596" y="-78"/>
      </p:cViewPr>
      <p:guideLst>
        <p:guide orient="horz" pos="2904"/>
        <p:guide pos="218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1" y="0"/>
            <a:ext cx="3009606" cy="461527"/>
          </a:xfrm>
          <a:prstGeom prst="rect">
            <a:avLst/>
          </a:prstGeom>
          <a:noFill/>
          <a:ln w="9525">
            <a:noFill/>
            <a:miter lim="800000"/>
            <a:headEnd/>
            <a:tailEnd/>
          </a:ln>
          <a:effectLst/>
        </p:spPr>
        <p:txBody>
          <a:bodyPr vert="horz" wrap="square" lIns="87389" tIns="43695" rIns="87389" bIns="43695" numCol="1" anchor="t" anchorCtr="0" compatLnSpc="1">
            <a:prstTxWarp prst="textNoShape">
              <a:avLst/>
            </a:prstTxWarp>
          </a:bodyPr>
          <a:lstStyle>
            <a:lvl1pPr>
              <a:defRPr sz="1100">
                <a:latin typeface="Arial" pitchFamily="34" charset="0"/>
                <a:ea typeface="굴림" pitchFamily="34" charset="-127"/>
              </a:defRPr>
            </a:lvl1pPr>
          </a:lstStyle>
          <a:p>
            <a:pPr>
              <a:defRPr/>
            </a:pPr>
            <a:endParaRPr lang="en-US" altLang="ko-KR"/>
          </a:p>
        </p:txBody>
      </p:sp>
      <p:sp>
        <p:nvSpPr>
          <p:cNvPr id="97283" name="Rectangle 3"/>
          <p:cNvSpPr>
            <a:spLocks noGrp="1" noChangeArrowheads="1"/>
          </p:cNvSpPr>
          <p:nvPr>
            <p:ph type="dt" sz="quarter" idx="1"/>
          </p:nvPr>
        </p:nvSpPr>
        <p:spPr bwMode="auto">
          <a:xfrm>
            <a:off x="3935640" y="0"/>
            <a:ext cx="3009606" cy="461527"/>
          </a:xfrm>
          <a:prstGeom prst="rect">
            <a:avLst/>
          </a:prstGeom>
          <a:noFill/>
          <a:ln w="9525">
            <a:noFill/>
            <a:miter lim="800000"/>
            <a:headEnd/>
            <a:tailEnd/>
          </a:ln>
          <a:effectLst/>
        </p:spPr>
        <p:txBody>
          <a:bodyPr vert="horz" wrap="square" lIns="87389" tIns="43695" rIns="87389" bIns="43695" numCol="1" anchor="t" anchorCtr="0" compatLnSpc="1">
            <a:prstTxWarp prst="textNoShape">
              <a:avLst/>
            </a:prstTxWarp>
          </a:bodyPr>
          <a:lstStyle>
            <a:lvl1pPr algn="r">
              <a:defRPr sz="1100">
                <a:latin typeface="Arial" pitchFamily="34" charset="0"/>
                <a:ea typeface="굴림" pitchFamily="34" charset="-127"/>
              </a:defRPr>
            </a:lvl1pPr>
          </a:lstStyle>
          <a:p>
            <a:pPr>
              <a:defRPr/>
            </a:pPr>
            <a:endParaRPr lang="en-US" altLang="ko-KR"/>
          </a:p>
        </p:txBody>
      </p:sp>
      <p:sp>
        <p:nvSpPr>
          <p:cNvPr id="97284" name="Rectangle 4"/>
          <p:cNvSpPr>
            <a:spLocks noGrp="1" noChangeArrowheads="1"/>
          </p:cNvSpPr>
          <p:nvPr>
            <p:ph type="ftr" sz="quarter" idx="2"/>
          </p:nvPr>
        </p:nvSpPr>
        <p:spPr bwMode="auto">
          <a:xfrm>
            <a:off x="1" y="8757201"/>
            <a:ext cx="3009606" cy="461526"/>
          </a:xfrm>
          <a:prstGeom prst="rect">
            <a:avLst/>
          </a:prstGeom>
          <a:noFill/>
          <a:ln w="9525">
            <a:noFill/>
            <a:miter lim="800000"/>
            <a:headEnd/>
            <a:tailEnd/>
          </a:ln>
          <a:effectLst/>
        </p:spPr>
        <p:txBody>
          <a:bodyPr vert="horz" wrap="square" lIns="87389" tIns="43695" rIns="87389" bIns="43695" numCol="1" anchor="b" anchorCtr="0" compatLnSpc="1">
            <a:prstTxWarp prst="textNoShape">
              <a:avLst/>
            </a:prstTxWarp>
          </a:bodyPr>
          <a:lstStyle>
            <a:lvl1pPr>
              <a:defRPr sz="1100">
                <a:latin typeface="Arial" pitchFamily="34" charset="0"/>
                <a:ea typeface="굴림" pitchFamily="34" charset="-127"/>
              </a:defRPr>
            </a:lvl1pPr>
          </a:lstStyle>
          <a:p>
            <a:pPr>
              <a:defRPr/>
            </a:pPr>
            <a:endParaRPr lang="en-US" altLang="ko-KR"/>
          </a:p>
        </p:txBody>
      </p:sp>
      <p:sp>
        <p:nvSpPr>
          <p:cNvPr id="97285" name="Rectangle 5"/>
          <p:cNvSpPr>
            <a:spLocks noGrp="1" noChangeArrowheads="1"/>
          </p:cNvSpPr>
          <p:nvPr>
            <p:ph type="sldNum" sz="quarter" idx="3"/>
          </p:nvPr>
        </p:nvSpPr>
        <p:spPr bwMode="auto">
          <a:xfrm>
            <a:off x="3935640" y="8757201"/>
            <a:ext cx="3009606" cy="461526"/>
          </a:xfrm>
          <a:prstGeom prst="rect">
            <a:avLst/>
          </a:prstGeom>
          <a:noFill/>
          <a:ln w="9525">
            <a:noFill/>
            <a:miter lim="800000"/>
            <a:headEnd/>
            <a:tailEnd/>
          </a:ln>
          <a:effectLst/>
        </p:spPr>
        <p:txBody>
          <a:bodyPr vert="horz" wrap="square" lIns="87389" tIns="43695" rIns="87389" bIns="43695" numCol="1" anchor="b" anchorCtr="0" compatLnSpc="1">
            <a:prstTxWarp prst="textNoShape">
              <a:avLst/>
            </a:prstTxWarp>
          </a:bodyPr>
          <a:lstStyle>
            <a:lvl1pPr algn="r">
              <a:defRPr sz="1100">
                <a:latin typeface="Arial" pitchFamily="34" charset="0"/>
                <a:ea typeface="굴림" pitchFamily="34" charset="-127"/>
              </a:defRPr>
            </a:lvl1pPr>
          </a:lstStyle>
          <a:p>
            <a:pPr>
              <a:defRPr/>
            </a:pPr>
            <a:fld id="{507E311E-3306-4266-946C-DD1D2C4466F1}"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3009606" cy="461527"/>
          </a:xfrm>
          <a:prstGeom prst="rect">
            <a:avLst/>
          </a:prstGeom>
          <a:noFill/>
          <a:ln w="9525">
            <a:noFill/>
            <a:miter lim="800000"/>
            <a:headEnd/>
            <a:tailEnd/>
          </a:ln>
          <a:effectLst/>
        </p:spPr>
        <p:txBody>
          <a:bodyPr vert="horz" wrap="square" lIns="87389" tIns="43695" rIns="87389" bIns="43695" numCol="1" anchor="t" anchorCtr="0" compatLnSpc="1">
            <a:prstTxWarp prst="textNoShape">
              <a:avLst/>
            </a:prstTxWarp>
          </a:bodyPr>
          <a:lstStyle>
            <a:lvl1pPr>
              <a:defRPr sz="1100">
                <a:latin typeface="Arial" pitchFamily="34" charset="0"/>
                <a:ea typeface="굴림" pitchFamily="34" charset="-127"/>
              </a:defRPr>
            </a:lvl1pPr>
          </a:lstStyle>
          <a:p>
            <a:pPr>
              <a:defRPr/>
            </a:pPr>
            <a:endParaRPr lang="en-US" altLang="ko-KR"/>
          </a:p>
        </p:txBody>
      </p:sp>
      <p:sp>
        <p:nvSpPr>
          <p:cNvPr id="30723" name="Rectangle 3"/>
          <p:cNvSpPr>
            <a:spLocks noGrp="1" noChangeArrowheads="1"/>
          </p:cNvSpPr>
          <p:nvPr>
            <p:ph type="dt" idx="1"/>
          </p:nvPr>
        </p:nvSpPr>
        <p:spPr bwMode="auto">
          <a:xfrm>
            <a:off x="3935640" y="0"/>
            <a:ext cx="3009606" cy="461527"/>
          </a:xfrm>
          <a:prstGeom prst="rect">
            <a:avLst/>
          </a:prstGeom>
          <a:noFill/>
          <a:ln w="9525">
            <a:noFill/>
            <a:miter lim="800000"/>
            <a:headEnd/>
            <a:tailEnd/>
          </a:ln>
          <a:effectLst/>
        </p:spPr>
        <p:txBody>
          <a:bodyPr vert="horz" wrap="square" lIns="87389" tIns="43695" rIns="87389" bIns="43695" numCol="1" anchor="t" anchorCtr="0" compatLnSpc="1">
            <a:prstTxWarp prst="textNoShape">
              <a:avLst/>
            </a:prstTxWarp>
          </a:bodyPr>
          <a:lstStyle>
            <a:lvl1pPr algn="r">
              <a:defRPr sz="1100">
                <a:latin typeface="Arial" pitchFamily="34" charset="0"/>
                <a:ea typeface="굴림" pitchFamily="34" charset="-127"/>
              </a:defRPr>
            </a:lvl1pPr>
          </a:lstStyle>
          <a:p>
            <a:pPr>
              <a:defRPr/>
            </a:pPr>
            <a:endParaRPr lang="en-US" altLang="ko-KR"/>
          </a:p>
        </p:txBody>
      </p:sp>
      <p:sp>
        <p:nvSpPr>
          <p:cNvPr id="81924"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94525" y="4379338"/>
            <a:ext cx="5557850" cy="4149311"/>
          </a:xfrm>
          <a:prstGeom prst="rect">
            <a:avLst/>
          </a:prstGeom>
          <a:noFill/>
          <a:ln w="9525">
            <a:noFill/>
            <a:miter lim="800000"/>
            <a:headEnd/>
            <a:tailEnd/>
          </a:ln>
          <a:effectLst/>
        </p:spPr>
        <p:txBody>
          <a:bodyPr vert="horz" wrap="square" lIns="87389" tIns="43695" rIns="87389" bIns="43695"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30726" name="Rectangle 6"/>
          <p:cNvSpPr>
            <a:spLocks noGrp="1" noChangeArrowheads="1"/>
          </p:cNvSpPr>
          <p:nvPr>
            <p:ph type="ftr" sz="quarter" idx="4"/>
          </p:nvPr>
        </p:nvSpPr>
        <p:spPr bwMode="auto">
          <a:xfrm>
            <a:off x="1" y="8757201"/>
            <a:ext cx="3009606" cy="461526"/>
          </a:xfrm>
          <a:prstGeom prst="rect">
            <a:avLst/>
          </a:prstGeom>
          <a:noFill/>
          <a:ln w="9525">
            <a:noFill/>
            <a:miter lim="800000"/>
            <a:headEnd/>
            <a:tailEnd/>
          </a:ln>
          <a:effectLst/>
        </p:spPr>
        <p:txBody>
          <a:bodyPr vert="horz" wrap="square" lIns="87389" tIns="43695" rIns="87389" bIns="43695" numCol="1" anchor="b" anchorCtr="0" compatLnSpc="1">
            <a:prstTxWarp prst="textNoShape">
              <a:avLst/>
            </a:prstTxWarp>
          </a:bodyPr>
          <a:lstStyle>
            <a:lvl1pPr>
              <a:defRPr sz="1100">
                <a:latin typeface="Arial" pitchFamily="34" charset="0"/>
                <a:ea typeface="굴림" pitchFamily="34" charset="-127"/>
              </a:defRPr>
            </a:lvl1pPr>
          </a:lstStyle>
          <a:p>
            <a:pPr>
              <a:defRPr/>
            </a:pPr>
            <a:endParaRPr lang="en-US" altLang="ko-KR"/>
          </a:p>
        </p:txBody>
      </p:sp>
      <p:sp>
        <p:nvSpPr>
          <p:cNvPr id="30727" name="Rectangle 7"/>
          <p:cNvSpPr>
            <a:spLocks noGrp="1" noChangeArrowheads="1"/>
          </p:cNvSpPr>
          <p:nvPr>
            <p:ph type="sldNum" sz="quarter" idx="5"/>
          </p:nvPr>
        </p:nvSpPr>
        <p:spPr bwMode="auto">
          <a:xfrm>
            <a:off x="3935640" y="8757201"/>
            <a:ext cx="3009606" cy="461526"/>
          </a:xfrm>
          <a:prstGeom prst="rect">
            <a:avLst/>
          </a:prstGeom>
          <a:noFill/>
          <a:ln w="9525">
            <a:noFill/>
            <a:miter lim="800000"/>
            <a:headEnd/>
            <a:tailEnd/>
          </a:ln>
          <a:effectLst/>
        </p:spPr>
        <p:txBody>
          <a:bodyPr vert="horz" wrap="square" lIns="87389" tIns="43695" rIns="87389" bIns="43695" numCol="1" anchor="b" anchorCtr="0" compatLnSpc="1">
            <a:prstTxWarp prst="textNoShape">
              <a:avLst/>
            </a:prstTxWarp>
          </a:bodyPr>
          <a:lstStyle>
            <a:lvl1pPr algn="r">
              <a:defRPr sz="1100">
                <a:latin typeface="Arial" pitchFamily="34" charset="0"/>
                <a:ea typeface="굴림" pitchFamily="34" charset="-127"/>
              </a:defRPr>
            </a:lvl1pPr>
          </a:lstStyle>
          <a:p>
            <a:pPr>
              <a:defRPr/>
            </a:pPr>
            <a:fld id="{F1A01AC8-5F3E-4850-AF18-88B7A3BC3F5E}"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02769FB-DEB2-49B9-B889-4A26EC01E28B}" type="slidenum">
              <a:rPr lang="ko-KR" altLang="en-US" smtClean="0">
                <a:latin typeface="Arial" charset="0"/>
              </a:rPr>
              <a:pPr/>
              <a:t>1</a:t>
            </a:fld>
            <a:endParaRPr lang="en-US" altLang="ko-KR" dirty="0"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tLang="ko-KR" sz="1000" dirty="0" smtClean="0">
              <a:latin typeface="Arial" charset="0"/>
              <a:ea typeface="굴림" pitchFamily="34"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10</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11</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defTabSz="873892" eaLnBrk="1" hangingPunct="1">
              <a:defRPr/>
            </a:pPr>
            <a:endParaRPr lang="en-US" altLang="ko-KR" dirty="0" smtClean="0">
              <a:latin typeface="Arial" charset="0"/>
              <a:ea typeface="굴림" pitchFamily="34" charset="-12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12</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1000" baseline="0" dirty="0" smtClean="0">
              <a:latin typeface="Arial" charset="0"/>
              <a:ea typeface="굴림" pitchFamily="34"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13</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14</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15</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16</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ko-KR" sz="1000" baseline="0" dirty="0" smtClean="0">
              <a:latin typeface="Arial" charset="0"/>
              <a:ea typeface="굴림" pitchFamily="34"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17</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18</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1000" baseline="0" dirty="0" smtClean="0">
              <a:latin typeface="Arial" charset="0"/>
              <a:ea typeface="굴림" pitchFamily="34"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19</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1000" baseline="0" dirty="0" smtClean="0">
              <a:latin typeface="Arial" charset="0"/>
              <a:ea typeface="굴림" pitchFamily="34"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2</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z="10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20</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800" baseline="0" dirty="0" smtClean="0">
              <a:latin typeface="Arial" charset="0"/>
              <a:ea typeface="굴림" pitchFamily="34" charset="-12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21</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22</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23</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ko-KR" sz="1000" baseline="0" dirty="0" smtClean="0">
              <a:latin typeface="Arial" charset="0"/>
              <a:ea typeface="굴림" pitchFamily="34" charset="-12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24</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800" baseline="0" dirty="0" smtClean="0">
              <a:latin typeface="Arial" charset="0"/>
              <a:ea typeface="굴림" pitchFamily="34" charset="-12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25</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900" baseline="0" dirty="0" smtClean="0">
              <a:latin typeface="Arial" charset="0"/>
              <a:ea typeface="굴림" pitchFamily="34" charset="-12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26</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27</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28</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900" dirty="0" smtClean="0">
              <a:latin typeface="Arial" charset="0"/>
              <a:ea typeface="굴림" pitchFamily="34" charset="-12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29</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3</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z="1000" dirty="0" smtClean="0"/>
              <a:t>The upper bridge was a part</a:t>
            </a:r>
            <a:r>
              <a:rPr lang="en-US" sz="1000" baseline="0" dirty="0" smtClean="0"/>
              <a:t> of the Cypress Freeway in Oakland, California. The upper deck of this two story viaduct was collapsed into the lower deck due to failure of multicolumn bents. There were pinned connection in the columns at the top of the lower deck. Those pinned connections did not contain enough confinement or sufficient development length in connecting reinforcement rebar. </a:t>
            </a:r>
          </a:p>
          <a:p>
            <a:pPr eaLnBrk="1" hangingPunct="1"/>
            <a:endParaRPr lang="en-US" sz="1000" baseline="0" dirty="0" smtClean="0"/>
          </a:p>
          <a:p>
            <a:pPr eaLnBrk="1" hangingPunct="1"/>
            <a:r>
              <a:rPr lang="en-US" sz="1000" baseline="0" dirty="0" smtClean="0"/>
              <a:t>The lower bridge was the Struve Slough bridge where columns punched through the concrete deck. The weak clay at the site was experienced large displacements that dragged foundations and columns out from the bridge superstructure which resulted in this failure. </a:t>
            </a:r>
            <a:endParaRPr lang="en-US" sz="10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30</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31</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32</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33</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1000" dirty="0" smtClean="0">
              <a:latin typeface="Arial" charset="0"/>
              <a:ea typeface="굴림" pitchFamily="34" charset="-12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31076" name="Slide Number Placeholder 3"/>
          <p:cNvSpPr>
            <a:spLocks noGrp="1"/>
          </p:cNvSpPr>
          <p:nvPr>
            <p:ph type="sldNum" sz="quarter" idx="5"/>
          </p:nvPr>
        </p:nvSpPr>
        <p:spPr>
          <a:noFill/>
        </p:spPr>
        <p:txBody>
          <a:bodyPr/>
          <a:lstStyle/>
          <a:p>
            <a:fld id="{059B5F7E-BB10-4289-A7F5-7A3F9B8A5BEC}" type="slidenum">
              <a:rPr lang="ko-KR" altLang="en-US" smtClean="0">
                <a:latin typeface="Arial" charset="0"/>
              </a:rPr>
              <a:pPr/>
              <a:t>34</a:t>
            </a:fld>
            <a:endParaRPr lang="en-US" altLang="ko-KR"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1A01AC8-5F3E-4850-AF18-88B7A3BC3F5E}" type="slidenum">
              <a:rPr lang="ko-KR" altLang="en-US" smtClean="0"/>
              <a:pPr>
                <a:defRPr/>
              </a:pPr>
              <a:t>35</a:t>
            </a:fld>
            <a:endParaRPr lang="en-US" altLang="ko-K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36</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z="100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37</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00" dirty="0" smtClean="0"/>
              <a:t>On February 9, 1971, San Fernando Earthquake</a:t>
            </a:r>
            <a:r>
              <a:rPr lang="en-US" sz="1000" baseline="0" dirty="0" smtClean="0"/>
              <a:t> hit southern California.</a:t>
            </a:r>
            <a:r>
              <a:rPr lang="en-US" sz="1000" dirty="0" smtClean="0"/>
              <a:t> </a:t>
            </a:r>
          </a:p>
          <a:p>
            <a:pPr eaLnBrk="1" hangingPunct="1"/>
            <a:endParaRPr lang="en-US" sz="1000" dirty="0" smtClean="0"/>
          </a:p>
          <a:p>
            <a:pPr eaLnBrk="1" hangingPunct="1"/>
            <a:r>
              <a:rPr lang="en-US" sz="1000" dirty="0" smtClean="0"/>
              <a:t>At the interchange on Interstates 5 and 210, over- passes and bridges were collapsed. Interstate 5 is the principal highway link between northern and southern California. Because</a:t>
            </a:r>
            <a:r>
              <a:rPr lang="en-US" sz="1000" baseline="0" dirty="0" smtClean="0"/>
              <a:t> of this collapse, </a:t>
            </a:r>
            <a:r>
              <a:rPr lang="en-US" sz="1000" dirty="0" smtClean="0"/>
              <a:t>traffic had to be re-routed for several months.</a:t>
            </a:r>
            <a:endParaRPr lang="en-US" altLang="ko-KR" sz="1000" baseline="0" dirty="0" smtClean="0">
              <a:latin typeface="Arial" charset="0"/>
              <a:ea typeface="굴림" pitchFamily="34" charset="-12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38</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ltLang="ko-KR" sz="1000" baseline="0" dirty="0" smtClean="0">
                <a:latin typeface="Arial" charset="0"/>
                <a:ea typeface="굴림" pitchFamily="34" charset="-127"/>
              </a:rPr>
              <a:t>A single span of the Oakland Bay bridge dropped, and this scene was broadcasted all over the world. </a:t>
            </a:r>
            <a:r>
              <a:rPr lang="en-US" sz="1000" dirty="0" smtClean="0"/>
              <a:t>In fact, the engineers who designed the bridge allowed this portion to collapse in the event of a major earthquake so that the entire structure would not be torn down. After the earthquake, the deck was repaired in 28 days. </a:t>
            </a:r>
            <a:endParaRPr lang="en-US" altLang="ko-KR" sz="1000" baseline="0" dirty="0" smtClean="0">
              <a:latin typeface="Arial" charset="0"/>
              <a:ea typeface="굴림" pitchFamily="34"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39</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z="1000" dirty="0" smtClean="0"/>
              <a:t>The Northridge earthquake hit California on Jan. 17, 1994, with</a:t>
            </a:r>
            <a:r>
              <a:rPr lang="en-US" sz="1000" baseline="0" dirty="0" smtClean="0"/>
              <a:t> m</a:t>
            </a:r>
            <a:r>
              <a:rPr lang="en-US" sz="1000" dirty="0" smtClean="0"/>
              <a:t>agnitude</a:t>
            </a:r>
            <a:r>
              <a:rPr lang="en-US" sz="1000" baseline="0" dirty="0" smtClean="0"/>
              <a:t> of</a:t>
            </a:r>
            <a:r>
              <a:rPr lang="en-US" sz="1000" dirty="0" smtClean="0"/>
              <a:t> 6.7. </a:t>
            </a:r>
          </a:p>
          <a:p>
            <a:pPr eaLnBrk="1" hangingPunct="1"/>
            <a:r>
              <a:rPr lang="en-US" sz="1000" dirty="0" smtClean="0"/>
              <a:t>This is an aerial view of the collapsed freeway interchange on interstate</a:t>
            </a:r>
            <a:r>
              <a:rPr lang="en-US" sz="1000" baseline="0" dirty="0" smtClean="0"/>
              <a:t> highways </a:t>
            </a:r>
            <a:r>
              <a:rPr lang="en-US" sz="1000" dirty="0" smtClean="0"/>
              <a:t>5 and 14. Two sections fell down,</a:t>
            </a:r>
            <a:r>
              <a:rPr lang="en-US" sz="1000" baseline="0" dirty="0" smtClean="0"/>
              <a:t> and there were displacements of several inches between some spans in the remaining</a:t>
            </a:r>
            <a:r>
              <a:rPr lang="en-US" sz="1000" dirty="0" smtClean="0"/>
              <a:t> structures.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4</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z="1000" dirty="0" smtClean="0"/>
              <a:t>These failed columns belonged</a:t>
            </a:r>
            <a:r>
              <a:rPr lang="en-US" sz="1000" baseline="0" dirty="0" smtClean="0"/>
              <a:t> to the Mission Gothic bridge. Columns were designed to develop a plastic moment hinge at the top of the column. However, due to the nonstructural flares, the effective length of the column is reduced, and the shear forces are increased. So the shear failure occurred below the flares. </a:t>
            </a:r>
            <a:endParaRPr lang="en-US" sz="100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40</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z="1000" dirty="0" smtClean="0"/>
              <a:t>On February 9, 1971, San Fernando Earthquake</a:t>
            </a:r>
            <a:r>
              <a:rPr lang="en-US" sz="1000" baseline="0" dirty="0" smtClean="0"/>
              <a:t> hit southern California.</a:t>
            </a:r>
            <a:r>
              <a:rPr lang="en-US" sz="1000" dirty="0" smtClean="0"/>
              <a:t> </a:t>
            </a:r>
          </a:p>
          <a:p>
            <a:pPr eaLnBrk="1" hangingPunct="1"/>
            <a:r>
              <a:rPr lang="en-US" sz="1000" dirty="0" smtClean="0"/>
              <a:t>This aerial view was taken along HIGHWAY 5. The interchange of HIGHWAYS 5 and 14 in foreground was under construction. The overpasses were incomplete at the time of the earthquake and did not collapse. Interchange of HIGHWAYS 5 AND 210 in </a:t>
            </a:r>
            <a:r>
              <a:rPr lang="en-US" sz="1000" dirty="0" err="1" smtClean="0"/>
              <a:t>middleground</a:t>
            </a:r>
            <a:r>
              <a:rPr lang="en-US" sz="1000" dirty="0" smtClean="0"/>
              <a:t> was completed but not yet in use.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41</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42</a:t>
            </a:fld>
            <a:endParaRPr lang="en-US" altLang="ko-KR" dirty="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43</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44</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45</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46</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47</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48</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900" baseline="0" dirty="0" smtClean="0">
              <a:latin typeface="Arial" charset="0"/>
              <a:ea typeface="굴림" pitchFamily="34" charset="-127"/>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49</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ko-KR" sz="900" baseline="0" dirty="0" smtClean="0">
              <a:latin typeface="Arial" charset="0"/>
              <a:ea typeface="굴림" pitchFamily="34"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403AEBC-31E5-4E47-9394-2AF49C3CBEB4}" type="slidenum">
              <a:rPr lang="ko-KR" altLang="en-US" smtClean="0">
                <a:latin typeface="Arial" charset="0"/>
              </a:rPr>
              <a:pPr/>
              <a:t>5</a:t>
            </a:fld>
            <a:endParaRPr lang="en-US" altLang="ko-KR"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ltLang="ko-KR" sz="1000" baseline="0" dirty="0" smtClean="0">
              <a:latin typeface="Arial" charset="0"/>
              <a:ea typeface="굴림" pitchFamily="34" charset="-12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50</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ko-KR" sz="900" baseline="0" dirty="0" smtClean="0">
              <a:latin typeface="Arial" charset="0"/>
              <a:ea typeface="굴림" pitchFamily="34" charset="-127"/>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51</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sz="1000" dirty="0" smtClean="0">
              <a:latin typeface="Arial" charset="0"/>
              <a:ea typeface="굴림" pitchFamily="34" charset="-12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52</a:t>
            </a:fld>
            <a:endParaRPr lang="en-US" altLang="ko-KR"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03E3F65-BF89-4E64-9FF8-5781565CDB2A}" type="slidenum">
              <a:rPr lang="ko-KR" altLang="en-US" smtClean="0">
                <a:latin typeface="Arial" charset="0"/>
              </a:rPr>
              <a:pPr/>
              <a:t>6</a:t>
            </a:fld>
            <a:endParaRPr lang="en-US" altLang="ko-KR"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tLang="ko-KR" dirty="0" smtClean="0">
              <a:latin typeface="Arial" charset="0"/>
              <a:ea typeface="굴림" pitchFamily="34"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03E3F65-BF89-4E64-9FF8-5781565CDB2A}" type="slidenum">
              <a:rPr lang="ko-KR" altLang="en-US" smtClean="0">
                <a:latin typeface="Arial" charset="0"/>
              </a:rPr>
              <a:pPr/>
              <a:t>7</a:t>
            </a:fld>
            <a:endParaRPr lang="en-US" altLang="ko-KR" dirty="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03E3F65-BF89-4E64-9FF8-5781565CDB2A}" type="slidenum">
              <a:rPr lang="ko-KR" altLang="en-US" smtClean="0">
                <a:latin typeface="Arial" charset="0"/>
              </a:rPr>
              <a:pPr/>
              <a:t>8</a:t>
            </a:fld>
            <a:endParaRPr lang="en-US" altLang="ko-KR" dirty="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ltLang="ko-KR" baseline="0" dirty="0" smtClean="0">
                <a:latin typeface="Arial" charset="0"/>
                <a:ea typeface="굴림" pitchFamily="34" charset="-127"/>
              </a:rPr>
              <a:t> </a:t>
            </a:r>
            <a:endParaRPr lang="en-US" altLang="ko-KR" dirty="0" smtClean="0">
              <a:latin typeface="Arial" charset="0"/>
              <a:ea typeface="굴림" pitchFamily="34"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BD108A9-CA1E-4FAD-B1A0-68FC9C894E60}" type="slidenum">
              <a:rPr lang="ko-KR" altLang="en-US" smtClean="0">
                <a:latin typeface="Arial" charset="0"/>
              </a:rPr>
              <a:pPr/>
              <a:t>9</a:t>
            </a:fld>
            <a:endParaRPr lang="en-US" altLang="ko-KR" dirty="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tLang="ko-KR" baseline="0" dirty="0" smtClean="0">
              <a:latin typeface="Arial" charset="0"/>
              <a:ea typeface="굴림" pitchFamily="34"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C7F587D-5F74-489D-A7C3-CFE6195608AB}" type="slidenum">
              <a:rPr lang="ko-KR" altLang="en-US"/>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25BCB54D-DD45-4AAD-9A44-98FE46B23AB8}" type="slidenum">
              <a:rPr lang="ko-KR" altLang="en-US"/>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3E12EEC-0BE1-40F7-AE97-5C1FBE79E1B9}" type="slidenum">
              <a:rPr lang="ko-KR" altLang="en-US"/>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32CC318-5F8A-4BD3-9AFA-708A0566715D}" type="datetimeFigureOut">
              <a:rPr lang="en-US"/>
              <a:pPr>
                <a:defRPr/>
              </a:pPr>
              <a:t>10/5/2009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3757C1-BD2A-4777-B894-4B6B024CD62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11E0CD-2130-4C17-BA22-640D58B0D4D5}" type="datetimeFigureOut">
              <a:rPr lang="en-US"/>
              <a:pPr>
                <a:defRPr/>
              </a:pPr>
              <a:t>10/5/2009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FB5F96-60BE-46F8-ADFB-B480059D11A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D8D2C0-3915-46D5-A3E5-8C0967085B3D}" type="datetimeFigureOut">
              <a:rPr lang="en-US"/>
              <a:pPr>
                <a:defRPr/>
              </a:pPr>
              <a:t>10/5/2009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4BC636-8325-4BC6-930C-3B6A1487844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691821-E2C8-49F9-B634-EB91FD44FAF0}" type="datetimeFigureOut">
              <a:rPr lang="en-US"/>
              <a:pPr>
                <a:defRPr/>
              </a:pPr>
              <a:t>10/5/2009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7BC13A-64B3-4DD2-AE93-1A725702174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DF0667-3EBB-4E02-A360-F306C71E67EB}" type="datetimeFigureOut">
              <a:rPr lang="en-US"/>
              <a:pPr>
                <a:defRPr/>
              </a:pPr>
              <a:t>10/5/2009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AEF24D-00C2-48B8-B5CF-59821F89B2E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0DC8AA-CF4E-4799-9926-9EA3F86CBF3E}" type="datetimeFigureOut">
              <a:rPr lang="en-US"/>
              <a:pPr>
                <a:defRPr/>
              </a:pPr>
              <a:t>10/5/2009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C5FF7F-D85C-4BFE-8CE8-A2C1A170830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38B464-6E71-4B3F-AD33-DFC171E4F5DD}" type="datetimeFigureOut">
              <a:rPr lang="en-US"/>
              <a:pPr>
                <a:defRPr/>
              </a:pPr>
              <a:t>10/5/2009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F43B2D-F22E-4C38-97DF-8B5435592B6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61F5F7-7BCD-4D85-B7B2-4A73B8734D14}" type="datetimeFigureOut">
              <a:rPr lang="en-US"/>
              <a:pPr>
                <a:defRPr/>
              </a:pPr>
              <a:t>10/5/2009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E47AD-8269-44E1-8FBD-74E245241F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7A52477-480B-43AF-8D1C-19983157DF71}" type="slidenum">
              <a:rPr lang="ko-KR" altLang="en-US"/>
              <a:pPr>
                <a:defRPr/>
              </a:pPr>
              <a:t>‹#›</a:t>
            </a:fld>
            <a:endParaRPr lang="en-US" altLang="ko-K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B3B8EF-F1B7-44D8-8CB6-F0F5BB13FFC2}" type="datetimeFigureOut">
              <a:rPr lang="en-US"/>
              <a:pPr>
                <a:defRPr/>
              </a:pPr>
              <a:t>10/5/2009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99911C-529C-4B1B-BC89-87968134177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2DB0D2-729C-4491-9AD9-5547E38E63AD}" type="datetimeFigureOut">
              <a:rPr lang="en-US"/>
              <a:pPr>
                <a:defRPr/>
              </a:pPr>
              <a:t>10/5/2009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74B8B-B747-41F3-AFFE-1B89666B61A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8C1DCC-5F1C-4477-A863-E76C14540614}" type="datetimeFigureOut">
              <a:rPr lang="en-US"/>
              <a:pPr>
                <a:defRPr/>
              </a:pPr>
              <a:t>10/5/2009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BCE00F-0C37-46EC-BB0F-F684AAB625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8D2560D-00BC-4745-BBE0-5FC629B4B60B}" type="slidenum">
              <a:rPr lang="ko-KR" altLang="en-US"/>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32AE79CA-2AE7-4C8F-B0B5-1F249D66C411}" type="slidenum">
              <a:rPr lang="ko-KR" altLang="en-US"/>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FC8DA754-E787-4EEB-82B1-FD1CFF2F4E54}" type="slidenum">
              <a:rPr lang="ko-KR" altLang="en-US"/>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D7B394BE-8273-4380-BCE4-42853C8EAE26}" type="slidenum">
              <a:rPr lang="ko-KR" altLang="en-US"/>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B1B7FFB-8311-4EB8-9438-C65F4EFE312A}" type="slidenum">
              <a:rPr lang="ko-KR" altLang="en-US"/>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D118FC92-C312-42EB-9E14-FFB3FDE78AA9}" type="slidenum">
              <a:rPr lang="ko-KR" altLang="en-US"/>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33135BA2-6BC3-4574-8A2B-2770C3B48576}" type="slidenum">
              <a:rPr lang="ko-KR" altLang="en-US"/>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15600000"/>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굴림" pitchFamily="34" charset="-127"/>
              </a:defRPr>
            </a:lvl1pPr>
          </a:lstStyle>
          <a:p>
            <a:pPr>
              <a:defRPr/>
            </a:pPr>
            <a:endParaRPr lang="en-US"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굴림" pitchFamily="34" charset="-127"/>
              </a:defRPr>
            </a:lvl1pPr>
          </a:lstStyle>
          <a:p>
            <a:pPr>
              <a:defRPr/>
            </a:pPr>
            <a:endParaRPr lang="en-US" altLang="ko-K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굴림" pitchFamily="34" charset="-127"/>
              </a:defRPr>
            </a:lvl1pPr>
          </a:lstStyle>
          <a:p>
            <a:pPr>
              <a:defRPr/>
            </a:pPr>
            <a:fld id="{C5EA5C87-9F7A-414B-AE75-C9172BACD256}"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EFD1"/>
            </a:gs>
            <a:gs pos="64999">
              <a:srgbClr val="F0EBD5"/>
            </a:gs>
            <a:gs pos="100000">
              <a:srgbClr val="D1C39F"/>
            </a:gs>
          </a:gsLst>
          <a:lin ang="15600000"/>
        </a:gra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4F53F969-545E-4567-9E3F-E038CC58D96E}" type="datetimeFigureOut">
              <a:rPr lang="en-US"/>
              <a:pPr>
                <a:defRPr/>
              </a:pPr>
              <a:t>10/5/2009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CC3921E1-1695-4073-882E-50C23CC6B5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9.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3.emf"/><Relationship Id="rId11" Type="http://schemas.openxmlformats.org/officeDocument/2006/relationships/oleObject" Target="../embeddings/oleObject5.bin"/><Relationship Id="rId5" Type="http://schemas.openxmlformats.org/officeDocument/2006/relationships/image" Target="../media/image42.emf"/><Relationship Id="rId10" Type="http://schemas.openxmlformats.org/officeDocument/2006/relationships/oleObject" Target="../embeddings/oleObject4.bin"/><Relationship Id="rId4" Type="http://schemas.openxmlformats.org/officeDocument/2006/relationships/image" Target="../media/image1.png"/><Relationship Id="rId9"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47.emf"/><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5.xml"/><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56.emf"/><Relationship Id="rId10"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6.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77.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43.emf"/></Relationships>
</file>

<file path=ppt/slides/_rels/slide46.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emf"/><Relationship Id="rId18" Type="http://schemas.openxmlformats.org/officeDocument/2006/relationships/image" Target="../media/image97.emf"/><Relationship Id="rId3" Type="http://schemas.openxmlformats.org/officeDocument/2006/relationships/notesSlide" Target="../notesSlides/notesSlide46.xml"/><Relationship Id="rId21" Type="http://schemas.openxmlformats.org/officeDocument/2006/relationships/image" Target="../media/image100.emf"/><Relationship Id="rId7" Type="http://schemas.openxmlformats.org/officeDocument/2006/relationships/image" Target="../media/image86.emf"/><Relationship Id="rId12" Type="http://schemas.openxmlformats.org/officeDocument/2006/relationships/image" Target="../media/image91.emf"/><Relationship Id="rId17" Type="http://schemas.openxmlformats.org/officeDocument/2006/relationships/image" Target="../media/image96.emf"/><Relationship Id="rId2" Type="http://schemas.openxmlformats.org/officeDocument/2006/relationships/slideLayout" Target="../slideLayouts/slideLayout1.xml"/><Relationship Id="rId16" Type="http://schemas.openxmlformats.org/officeDocument/2006/relationships/image" Target="../media/image95.emf"/><Relationship Id="rId20" Type="http://schemas.openxmlformats.org/officeDocument/2006/relationships/image" Target="../media/image99.emf"/><Relationship Id="rId1" Type="http://schemas.openxmlformats.org/officeDocument/2006/relationships/tags" Target="../tags/tag10.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5" Type="http://schemas.openxmlformats.org/officeDocument/2006/relationships/image" Target="../media/image94.emf"/><Relationship Id="rId10" Type="http://schemas.openxmlformats.org/officeDocument/2006/relationships/image" Target="../media/image89.emf"/><Relationship Id="rId19" Type="http://schemas.openxmlformats.org/officeDocument/2006/relationships/image" Target="../media/image98.emf"/><Relationship Id="rId4" Type="http://schemas.openxmlformats.org/officeDocument/2006/relationships/image" Target="../media/image1.png"/><Relationship Id="rId9" Type="http://schemas.openxmlformats.org/officeDocument/2006/relationships/image" Target="../media/image88.emf"/><Relationship Id="rId14" Type="http://schemas.openxmlformats.org/officeDocument/2006/relationships/image" Target="../media/image93.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png"/><Relationship Id="rId7" Type="http://schemas.openxmlformats.org/officeDocument/2006/relationships/image" Target="../media/image104.em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3.emf"/><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emf"/></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png"/><Relationship Id="rId7" Type="http://schemas.openxmlformats.org/officeDocument/2006/relationships/image" Target="../media/image106.em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png"/><Relationship Id="rId7" Type="http://schemas.openxmlformats.org/officeDocument/2006/relationships/image" Target="../media/image110.em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png"/><Relationship Id="rId9" Type="http://schemas.openxmlformats.org/officeDocument/2006/relationships/image" Target="../media/image112.emf"/></Relationships>
</file>

<file path=ppt/slides/_rels/slide5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png"/><Relationship Id="rId7" Type="http://schemas.openxmlformats.org/officeDocument/2006/relationships/image" Target="../media/image116.em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image" Target="../media/image113.emf"/><Relationship Id="rId9" Type="http://schemas.openxmlformats.org/officeDocument/2006/relationships/image" Target="../media/image118.emf"/></Relationships>
</file>

<file path=ppt/slides/_rels/slide52.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notesSlide" Target="../notesSlides/notesSlide52.xml"/><Relationship Id="rId7" Type="http://schemas.openxmlformats.org/officeDocument/2006/relationships/image" Target="../media/image121.emf"/><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20.emf"/><Relationship Id="rId11" Type="http://schemas.openxmlformats.org/officeDocument/2006/relationships/image" Target="../media/image125.emf"/><Relationship Id="rId5" Type="http://schemas.openxmlformats.org/officeDocument/2006/relationships/image" Target="../media/image119.emf"/><Relationship Id="rId10" Type="http://schemas.openxmlformats.org/officeDocument/2006/relationships/image" Target="../media/image124.emf"/><Relationship Id="rId4" Type="http://schemas.openxmlformats.org/officeDocument/2006/relationships/image" Target="../media/image1.png"/><Relationship Id="rId9" Type="http://schemas.openxmlformats.org/officeDocument/2006/relationships/image" Target="../media/image123.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8" name="Rectangle 8"/>
          <p:cNvSpPr>
            <a:spLocks noChangeArrowheads="1"/>
          </p:cNvSpPr>
          <p:nvPr/>
        </p:nvSpPr>
        <p:spPr bwMode="auto">
          <a:xfrm>
            <a:off x="0" y="1177925"/>
            <a:ext cx="9144000" cy="2230438"/>
          </a:xfrm>
          <a:prstGeom prst="rect">
            <a:avLst/>
          </a:prstGeom>
          <a:noFill/>
          <a:ln w="9525">
            <a:noFill/>
            <a:miter lim="800000"/>
            <a:headEnd/>
            <a:tailEnd/>
          </a:ln>
          <a:effectLst/>
        </p:spPr>
        <p:txBody>
          <a:bodyPr anchor="ctr"/>
          <a:lstStyle/>
          <a:p>
            <a:pPr algn="ctr">
              <a:defRPr/>
            </a:pPr>
            <a:r>
              <a:rPr lang="en-US" sz="2800" dirty="0">
                <a:solidFill>
                  <a:srgbClr val="FFCC00"/>
                </a:solidFill>
                <a:latin typeface="Arial Black" pitchFamily="34" charset="0"/>
              </a:rPr>
              <a:t/>
            </a:r>
            <a:br>
              <a:rPr lang="en-US" sz="2800" dirty="0">
                <a:solidFill>
                  <a:srgbClr val="FFCC00"/>
                </a:solidFill>
                <a:latin typeface="Arial Black" pitchFamily="34" charset="0"/>
              </a:rPr>
            </a:br>
            <a:r>
              <a:rPr lang="en-US" sz="2800" b="1" dirty="0" smtClean="0">
                <a:solidFill>
                  <a:srgbClr val="002060"/>
                </a:solidFill>
                <a:effectLst>
                  <a:outerShdw blurRad="38100" dist="38100" dir="2700000" algn="tl">
                    <a:srgbClr val="000000">
                      <a:alpha val="43137"/>
                    </a:srgbClr>
                  </a:outerShdw>
                </a:effectLst>
              </a:rPr>
              <a:t>Assessment of Lead-Rubber Bearings in Bridges: Application of Nonlinear Model Based System Identification</a:t>
            </a: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8196" name="Rectangle 9"/>
          <p:cNvSpPr>
            <a:spLocks noChangeArrowheads="1"/>
          </p:cNvSpPr>
          <p:nvPr/>
        </p:nvSpPr>
        <p:spPr bwMode="auto">
          <a:xfrm>
            <a:off x="0" y="3673475"/>
            <a:ext cx="9144000" cy="2198688"/>
          </a:xfrm>
          <a:prstGeom prst="rect">
            <a:avLst/>
          </a:prstGeom>
          <a:noFill/>
          <a:ln w="9525">
            <a:noFill/>
            <a:miter lim="800000"/>
            <a:headEnd/>
            <a:tailEnd/>
          </a:ln>
        </p:spPr>
        <p:txBody>
          <a:bodyPr anchor="ctr"/>
          <a:lstStyle/>
          <a:p>
            <a:pPr algn="ctr"/>
            <a:r>
              <a:rPr lang="en-US" sz="2000" b="1" dirty="0">
                <a:cs typeface="Arial" charset="0"/>
              </a:rPr>
              <a:t>IL-SANG AHN, Ph.D.</a:t>
            </a:r>
            <a:br>
              <a:rPr lang="en-US" sz="2000" b="1" dirty="0">
                <a:cs typeface="Arial" charset="0"/>
              </a:rPr>
            </a:br>
            <a:r>
              <a:rPr lang="en-US" sz="2000" b="1" dirty="0">
                <a:cs typeface="Arial" charset="0"/>
              </a:rPr>
              <a:t/>
            </a:r>
            <a:br>
              <a:rPr lang="en-US" sz="2000" b="1" dirty="0">
                <a:cs typeface="Arial" charset="0"/>
              </a:rPr>
            </a:br>
            <a:r>
              <a:rPr lang="en-US" sz="2000" b="1" dirty="0">
                <a:cs typeface="Arial" charset="0"/>
              </a:rPr>
              <a:t>Research Scientist</a:t>
            </a:r>
          </a:p>
          <a:p>
            <a:pPr algn="ctr"/>
            <a:r>
              <a:rPr lang="en-US" sz="2000" b="1" dirty="0">
                <a:cs typeface="Arial" charset="0"/>
              </a:rPr>
              <a:t/>
            </a:r>
            <a:br>
              <a:rPr lang="en-US" sz="2000" b="1" dirty="0">
                <a:cs typeface="Arial" charset="0"/>
              </a:rPr>
            </a:br>
            <a:r>
              <a:rPr lang="en-US" sz="2000" b="1" dirty="0">
                <a:cs typeface="Arial" charset="0"/>
              </a:rPr>
              <a:t>Department of Civil, Structural and Environmental Engineering</a:t>
            </a:r>
          </a:p>
          <a:p>
            <a:pPr algn="ctr"/>
            <a:r>
              <a:rPr lang="en-US" sz="2000" b="1" dirty="0">
                <a:cs typeface="Arial" charset="0"/>
              </a:rPr>
              <a:t>University at Buffalo</a:t>
            </a:r>
          </a:p>
        </p:txBody>
      </p:sp>
    </p:spTree>
  </p:cSld>
  <p:clrMapOvr>
    <a:masterClrMapping/>
  </p:clrMapOvr>
  <p:transition advTm="5481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Lead Rubber Bearing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966652"/>
            <a:ext cx="4339988" cy="1892826"/>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Shapes and Size</a:t>
            </a:r>
          </a:p>
          <a:p>
            <a:pPr>
              <a:spcBef>
                <a:spcPct val="50000"/>
              </a:spcBef>
              <a:buFont typeface="Arial" pitchFamily="34" charset="0"/>
              <a:buChar char="•"/>
            </a:pPr>
            <a:r>
              <a:rPr lang="en-US" altLang="ko-KR" b="1" dirty="0" smtClean="0">
                <a:ea typeface="굴림" pitchFamily="34" charset="-127"/>
              </a:rPr>
              <a:t> Square Shape (279mm </a:t>
            </a:r>
            <a:r>
              <a:rPr lang="en-US" altLang="ko-KR" b="1" dirty="0" smtClean="0">
                <a:ea typeface="굴림" pitchFamily="34" charset="-127"/>
                <a:sym typeface="Symbol"/>
              </a:rPr>
              <a:t> 279mm)</a:t>
            </a:r>
          </a:p>
          <a:p>
            <a:pPr>
              <a:spcBef>
                <a:spcPct val="50000"/>
              </a:spcBef>
              <a:buFont typeface="Arial" pitchFamily="34" charset="0"/>
              <a:buChar char="•"/>
            </a:pPr>
            <a:r>
              <a:rPr lang="en-US" altLang="ko-KR" b="1" dirty="0" smtClean="0">
                <a:ea typeface="굴림" pitchFamily="34" charset="-127"/>
                <a:sym typeface="Symbol"/>
              </a:rPr>
              <a:t> 10 Rubber layers (Natural Rubber </a:t>
            </a:r>
            <a:br>
              <a:rPr lang="en-US" altLang="ko-KR" b="1" dirty="0" smtClean="0">
                <a:ea typeface="굴림" pitchFamily="34" charset="-127"/>
                <a:sym typeface="Symbol"/>
              </a:rPr>
            </a:br>
            <a:r>
              <a:rPr lang="en-US" altLang="ko-KR" b="1" dirty="0" smtClean="0">
                <a:ea typeface="굴림" pitchFamily="34" charset="-127"/>
                <a:sym typeface="Symbol"/>
              </a:rPr>
              <a:t>   satisfying ASTM D4014)</a:t>
            </a:r>
          </a:p>
          <a:p>
            <a:pPr>
              <a:spcBef>
                <a:spcPct val="50000"/>
              </a:spcBef>
              <a:buFont typeface="Arial" pitchFamily="34" charset="0"/>
              <a:buChar char="•"/>
            </a:pPr>
            <a:r>
              <a:rPr lang="en-US" altLang="ko-KR" b="1" dirty="0" smtClean="0">
                <a:ea typeface="굴림" pitchFamily="34" charset="-127"/>
                <a:sym typeface="Symbol"/>
              </a:rPr>
              <a:t> Lead Core Diameter : 64mm</a:t>
            </a:r>
            <a:endParaRPr lang="en-US" altLang="ko-KR" b="1" dirty="0" smtClean="0">
              <a:ea typeface="굴림" pitchFamily="34" charset="-127"/>
            </a:endParaRPr>
          </a:p>
        </p:txBody>
      </p:sp>
      <p:pic>
        <p:nvPicPr>
          <p:cNvPr id="193538" name="Picture 2"/>
          <p:cNvPicPr>
            <a:picLocks noChangeAspect="1" noChangeArrowheads="1"/>
          </p:cNvPicPr>
          <p:nvPr/>
        </p:nvPicPr>
        <p:blipFill>
          <a:blip r:embed="rId4" cstate="print"/>
          <a:srcRect l="-3957" t="-5023" r="-1565" b="-6930"/>
          <a:stretch>
            <a:fillRect/>
          </a:stretch>
        </p:blipFill>
        <p:spPr bwMode="auto">
          <a:xfrm>
            <a:off x="169818" y="3246845"/>
            <a:ext cx="4387461" cy="2670629"/>
          </a:xfrm>
          <a:prstGeom prst="rect">
            <a:avLst/>
          </a:prstGeom>
          <a:solidFill>
            <a:schemeClr val="bg1"/>
          </a:solidFill>
          <a:ln w="12700">
            <a:solidFill>
              <a:srgbClr val="C00000"/>
            </a:solidFill>
            <a:miter lim="800000"/>
            <a:headEnd/>
            <a:tailEnd/>
          </a:ln>
          <a:effectLst/>
        </p:spPr>
      </p:pic>
      <p:pic>
        <p:nvPicPr>
          <p:cNvPr id="10" name="Picture 8"/>
          <p:cNvPicPr>
            <a:picLocks noChangeAspect="1" noChangeArrowheads="1"/>
          </p:cNvPicPr>
          <p:nvPr/>
        </p:nvPicPr>
        <p:blipFill>
          <a:blip r:embed="rId5" cstate="print"/>
          <a:srcRect/>
          <a:stretch>
            <a:fillRect/>
          </a:stretch>
        </p:blipFill>
        <p:spPr>
          <a:xfrm>
            <a:off x="4715691" y="3297658"/>
            <a:ext cx="3849186" cy="2593690"/>
          </a:xfrm>
          <a:prstGeom prst="rect">
            <a:avLst/>
          </a:prstGeom>
          <a:noFill/>
          <a:ln w="12700">
            <a:solidFill>
              <a:srgbClr val="C00000"/>
            </a:solidFill>
          </a:ln>
        </p:spPr>
      </p:pic>
      <p:pic>
        <p:nvPicPr>
          <p:cNvPr id="11" name="Picture 2"/>
          <p:cNvPicPr>
            <a:picLocks noChangeAspect="1" noChangeArrowheads="1"/>
          </p:cNvPicPr>
          <p:nvPr/>
        </p:nvPicPr>
        <p:blipFill>
          <a:blip r:embed="rId6" cstate="print"/>
          <a:srcRect/>
          <a:stretch>
            <a:fillRect/>
          </a:stretch>
        </p:blipFill>
        <p:spPr bwMode="auto">
          <a:xfrm>
            <a:off x="4634625" y="870908"/>
            <a:ext cx="3555788" cy="2217603"/>
          </a:xfrm>
          <a:prstGeom prst="rect">
            <a:avLst/>
          </a:prstGeom>
          <a:noFill/>
          <a:ln w="12700">
            <a:solidFill>
              <a:srgbClr val="C00000"/>
            </a:solidFill>
            <a:miter lim="800000"/>
            <a:headEnd/>
            <a:tailEnd/>
          </a:ln>
          <a:effectLst/>
        </p:spPr>
      </p:pic>
    </p:spTree>
  </p:cSld>
  <p:clrMapOvr>
    <a:masterClrMapping/>
  </p:clrMapOvr>
  <p:transition advTm="4335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Field Experiment: Pull-Back Testing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1061829"/>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Basic Idea: </a:t>
            </a:r>
            <a:r>
              <a:rPr lang="en-US" altLang="ko-KR" b="1" dirty="0" smtClean="0">
                <a:ea typeface="굴림" pitchFamily="34" charset="-127"/>
              </a:rPr>
              <a:t>a </a:t>
            </a:r>
            <a:r>
              <a:rPr lang="en-US" altLang="ko-KR" b="1" dirty="0" smtClean="0">
                <a:solidFill>
                  <a:srgbClr val="C00000"/>
                </a:solidFill>
                <a:ea typeface="굴림" pitchFamily="34" charset="-127"/>
              </a:rPr>
              <a:t>free vibration test method </a:t>
            </a:r>
            <a:r>
              <a:rPr lang="en-US" altLang="ko-KR" b="1" dirty="0" smtClean="0">
                <a:ea typeface="굴림" pitchFamily="34" charset="-127"/>
              </a:rPr>
              <a:t>where lateral forces are applied to the superstructure and released quickly to introduce a free vibration</a:t>
            </a:r>
          </a:p>
          <a:p>
            <a:pPr marL="1262063" indent="-1262063">
              <a:spcBef>
                <a:spcPct val="50000"/>
              </a:spcBef>
            </a:pPr>
            <a:r>
              <a:rPr lang="en-US" altLang="ko-KR" b="1" dirty="0" smtClean="0">
                <a:ea typeface="굴림" pitchFamily="34" charset="-127"/>
              </a:rPr>
              <a:t>	developed and applied from the 1970s </a:t>
            </a:r>
          </a:p>
        </p:txBody>
      </p:sp>
      <p:sp>
        <p:nvSpPr>
          <p:cNvPr id="9" name="Text Box 15"/>
          <p:cNvSpPr txBox="1">
            <a:spLocks noChangeArrowheads="1"/>
          </p:cNvSpPr>
          <p:nvPr/>
        </p:nvSpPr>
        <p:spPr bwMode="auto">
          <a:xfrm>
            <a:off x="0" y="2855686"/>
            <a:ext cx="9144000" cy="2169825"/>
          </a:xfrm>
          <a:prstGeom prst="rect">
            <a:avLst/>
          </a:prstGeom>
          <a:noFill/>
          <a:ln w="9525">
            <a:noFill/>
            <a:miter lim="800000"/>
            <a:headEnd/>
            <a:tailEnd/>
          </a:ln>
        </p:spPr>
        <p:txBody>
          <a:bodyPr wrap="square">
            <a:spAutoFit/>
          </a:bodyPr>
          <a:lstStyle/>
          <a:p>
            <a:pPr marL="228600" indent="-228600">
              <a:spcBef>
                <a:spcPct val="50000"/>
              </a:spcBef>
              <a:buFontTx/>
              <a:buChar char="•"/>
            </a:pPr>
            <a:r>
              <a:rPr lang="en-US" altLang="ko-KR" dirty="0" err="1" smtClean="0">
                <a:ea typeface="굴림" pitchFamily="34" charset="-127"/>
              </a:rPr>
              <a:t>Mangatewai-Iti</a:t>
            </a:r>
            <a:r>
              <a:rPr lang="en-US" altLang="ko-KR" dirty="0" smtClean="0">
                <a:ea typeface="굴림" pitchFamily="34" charset="-127"/>
              </a:rPr>
              <a:t> bridge in New Zealand : Lam 1990</a:t>
            </a:r>
          </a:p>
          <a:p>
            <a:pPr marL="228600" indent="-228600">
              <a:spcBef>
                <a:spcPct val="50000"/>
              </a:spcBef>
              <a:buFontTx/>
              <a:buChar char="•"/>
            </a:pPr>
            <a:r>
              <a:rPr lang="en-US" altLang="ko-KR" dirty="0" smtClean="0">
                <a:ea typeface="굴림" pitchFamily="34" charset="-127"/>
              </a:rPr>
              <a:t>Four-span base isolated viaduct in Walnut Creek in California : </a:t>
            </a:r>
            <a:r>
              <a:rPr lang="en-US" altLang="ko-KR" dirty="0" err="1" smtClean="0">
                <a:ea typeface="굴림" pitchFamily="34" charset="-127"/>
              </a:rPr>
              <a:t>Gilani</a:t>
            </a:r>
            <a:r>
              <a:rPr lang="en-US" altLang="ko-KR" dirty="0" smtClean="0">
                <a:ea typeface="굴림" pitchFamily="34" charset="-127"/>
              </a:rPr>
              <a:t> et al. 1995</a:t>
            </a:r>
          </a:p>
          <a:p>
            <a:pPr marL="228600" indent="-228600">
              <a:spcBef>
                <a:spcPct val="50000"/>
              </a:spcBef>
              <a:buFontTx/>
              <a:buChar char="•"/>
            </a:pPr>
            <a:r>
              <a:rPr lang="en-US" altLang="ko-KR" dirty="0" smtClean="0">
                <a:ea typeface="굴림" pitchFamily="34" charset="-127"/>
              </a:rPr>
              <a:t>Three-span continuous PC I-girder bridge over Minor Slough in Kentucky: </a:t>
            </a:r>
            <a:br>
              <a:rPr lang="en-US" altLang="ko-KR" dirty="0" smtClean="0">
                <a:ea typeface="굴림" pitchFamily="34" charset="-127"/>
              </a:rPr>
            </a:br>
            <a:r>
              <a:rPr lang="en-US" altLang="ko-KR" dirty="0" smtClean="0">
                <a:ea typeface="굴림" pitchFamily="34" charset="-127"/>
              </a:rPr>
              <a:t>Robson and </a:t>
            </a:r>
            <a:r>
              <a:rPr lang="en-US" altLang="ko-KR" dirty="0" err="1" smtClean="0">
                <a:ea typeface="굴림" pitchFamily="34" charset="-127"/>
              </a:rPr>
              <a:t>Harik</a:t>
            </a:r>
            <a:r>
              <a:rPr lang="en-US" altLang="ko-KR" dirty="0" smtClean="0">
                <a:ea typeface="굴림" pitchFamily="34" charset="-127"/>
              </a:rPr>
              <a:t> 1998</a:t>
            </a:r>
          </a:p>
          <a:p>
            <a:pPr marL="228600" indent="-228600">
              <a:spcBef>
                <a:spcPct val="50000"/>
              </a:spcBef>
              <a:buFontTx/>
              <a:buChar char="•"/>
            </a:pPr>
            <a:r>
              <a:rPr lang="en-US" altLang="ko-KR" dirty="0" smtClean="0">
                <a:solidFill>
                  <a:srgbClr val="C00000"/>
                </a:solidFill>
                <a:ea typeface="굴림" pitchFamily="34" charset="-127"/>
              </a:rPr>
              <a:t>Three-span continuous steel-girder bridge over Cazenovia Creek : </a:t>
            </a:r>
            <a:br>
              <a:rPr lang="en-US" altLang="ko-KR" dirty="0" smtClean="0">
                <a:solidFill>
                  <a:srgbClr val="C00000"/>
                </a:solidFill>
                <a:ea typeface="굴림" pitchFamily="34" charset="-127"/>
              </a:rPr>
            </a:br>
            <a:r>
              <a:rPr lang="en-US" altLang="ko-KR" dirty="0" err="1" smtClean="0">
                <a:ea typeface="굴림" pitchFamily="34" charset="-127"/>
              </a:rPr>
              <a:t>Wendichansky</a:t>
            </a:r>
            <a:r>
              <a:rPr lang="en-US" altLang="ko-KR" dirty="0" smtClean="0">
                <a:ea typeface="굴림" pitchFamily="34" charset="-127"/>
              </a:rPr>
              <a:t> et al. 1998, </a:t>
            </a:r>
            <a:r>
              <a:rPr lang="en-US" altLang="ko-KR" dirty="0" err="1" smtClean="0">
                <a:ea typeface="굴림" pitchFamily="34" charset="-127"/>
              </a:rPr>
              <a:t>Hu</a:t>
            </a:r>
            <a:r>
              <a:rPr lang="en-US" altLang="ko-KR" dirty="0" smtClean="0">
                <a:ea typeface="굴림" pitchFamily="34" charset="-127"/>
              </a:rPr>
              <a:t> 1998</a:t>
            </a:r>
            <a:endParaRPr lang="en-US" altLang="ko-KR" dirty="0">
              <a:ea typeface="굴림" pitchFamily="34" charset="-127"/>
            </a:endParaRPr>
          </a:p>
        </p:txBody>
      </p:sp>
      <p:sp>
        <p:nvSpPr>
          <p:cNvPr id="10" name="Text Box 14"/>
          <p:cNvSpPr txBox="1">
            <a:spLocks noChangeArrowheads="1"/>
          </p:cNvSpPr>
          <p:nvPr/>
        </p:nvSpPr>
        <p:spPr bwMode="auto">
          <a:xfrm>
            <a:off x="0" y="2373086"/>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Application to base isolated bridges</a:t>
            </a:r>
          </a:p>
        </p:txBody>
      </p:sp>
    </p:spTree>
  </p:cSld>
  <p:clrMapOvr>
    <a:masterClrMapping/>
  </p:clrMapOvr>
  <p:transition advTm="6701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Pull-Back Testing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Two-Pier Test vs. One-Pier Test</a:t>
            </a:r>
          </a:p>
        </p:txBody>
      </p:sp>
      <p:pic>
        <p:nvPicPr>
          <p:cNvPr id="11" name="Picture 10" descr="tptest.bmp"/>
          <p:cNvPicPr>
            <a:picLocks noChangeAspect="1"/>
          </p:cNvPicPr>
          <p:nvPr/>
        </p:nvPicPr>
        <p:blipFill>
          <a:blip r:embed="rId5" cstate="print"/>
          <a:srcRect l="10654" t="2919" r="13489" b="1843"/>
          <a:stretch>
            <a:fillRect/>
          </a:stretch>
        </p:blipFill>
        <p:spPr>
          <a:xfrm>
            <a:off x="348343" y="1524001"/>
            <a:ext cx="6183086" cy="4212651"/>
          </a:xfrm>
          <a:prstGeom prst="rect">
            <a:avLst/>
          </a:prstGeom>
          <a:ln w="12700">
            <a:solidFill>
              <a:srgbClr val="C00000"/>
            </a:solidFill>
          </a:ln>
        </p:spPr>
      </p:pic>
      <p:sp>
        <p:nvSpPr>
          <p:cNvPr id="12" name="Text Box 14"/>
          <p:cNvSpPr txBox="1">
            <a:spLocks noChangeArrowheads="1"/>
          </p:cNvSpPr>
          <p:nvPr/>
        </p:nvSpPr>
        <p:spPr bwMode="auto">
          <a:xfrm>
            <a:off x="2307773" y="5871028"/>
            <a:ext cx="1843314" cy="369332"/>
          </a:xfrm>
          <a:prstGeom prst="rect">
            <a:avLst/>
          </a:prstGeom>
          <a:noFill/>
          <a:ln w="9525">
            <a:noFill/>
            <a:miter lim="800000"/>
            <a:headEnd/>
            <a:tailEnd/>
          </a:ln>
        </p:spPr>
        <p:txBody>
          <a:bodyPr wrap="square">
            <a:spAutoFit/>
          </a:bodyPr>
          <a:lstStyle/>
          <a:p>
            <a:pPr>
              <a:spcBef>
                <a:spcPct val="50000"/>
              </a:spcBef>
            </a:pPr>
            <a:r>
              <a:rPr lang="en-US" altLang="ko-KR" b="1" dirty="0" smtClean="0">
                <a:ea typeface="굴림" pitchFamily="34" charset="-127"/>
              </a:rPr>
              <a:t>Two-Pier Test</a:t>
            </a:r>
          </a:p>
        </p:txBody>
      </p:sp>
      <p:sp>
        <p:nvSpPr>
          <p:cNvPr id="13" name="Rectangle 12"/>
          <p:cNvSpPr/>
          <p:nvPr/>
        </p:nvSpPr>
        <p:spPr>
          <a:xfrm>
            <a:off x="6029344" y="5854185"/>
            <a:ext cx="1667957" cy="369332"/>
          </a:xfrm>
          <a:prstGeom prst="rect">
            <a:avLst/>
          </a:prstGeom>
        </p:spPr>
        <p:txBody>
          <a:bodyPr wrap="none">
            <a:spAutoFit/>
          </a:bodyPr>
          <a:lstStyle/>
          <a:p>
            <a:pPr lvl="0">
              <a:spcBef>
                <a:spcPct val="50000"/>
              </a:spcBef>
            </a:pPr>
            <a:r>
              <a:rPr lang="en-US" altLang="ko-KR" b="1" dirty="0" smtClean="0">
                <a:solidFill>
                  <a:srgbClr val="000000"/>
                </a:solidFill>
                <a:ea typeface="굴림" pitchFamily="34" charset="-127"/>
              </a:rPr>
              <a:t>One-Pier Test</a:t>
            </a:r>
          </a:p>
        </p:txBody>
      </p:sp>
      <p:pic>
        <p:nvPicPr>
          <p:cNvPr id="10" name="Picture 9" descr="optest.bmp"/>
          <p:cNvPicPr>
            <a:picLocks noChangeAspect="1"/>
          </p:cNvPicPr>
          <p:nvPr/>
        </p:nvPicPr>
        <p:blipFill>
          <a:blip r:embed="rId6" cstate="print"/>
          <a:srcRect l="12488" t="-1776" r="11655" b="7832"/>
          <a:stretch>
            <a:fillRect/>
          </a:stretch>
        </p:blipFill>
        <p:spPr>
          <a:xfrm>
            <a:off x="2627086" y="1509486"/>
            <a:ext cx="6284685" cy="4223657"/>
          </a:xfrm>
          <a:prstGeom prst="rect">
            <a:avLst/>
          </a:prstGeom>
          <a:solidFill>
            <a:schemeClr val="bg1"/>
          </a:solidFill>
          <a:ln w="12700">
            <a:solidFill>
              <a:srgbClr val="C00000"/>
            </a:solidFill>
          </a:ln>
        </p:spPr>
      </p:pic>
    </p:spTree>
    <p:custDataLst>
      <p:tags r:id="rId1"/>
    </p:custDataLst>
  </p:cSld>
  <p:clrMapOvr>
    <a:masterClrMapping/>
  </p:clrMapOvr>
  <p:transition advTm="764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Pull-Back Testing on the Subject Bridge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Test Setting </a:t>
            </a:r>
          </a:p>
        </p:txBody>
      </p:sp>
      <p:pic>
        <p:nvPicPr>
          <p:cNvPr id="196610" name="Picture 2"/>
          <p:cNvPicPr>
            <a:picLocks noChangeAspect="1" noChangeArrowheads="1"/>
          </p:cNvPicPr>
          <p:nvPr/>
        </p:nvPicPr>
        <p:blipFill>
          <a:blip r:embed="rId5" cstate="print"/>
          <a:srcRect/>
          <a:stretch>
            <a:fillRect/>
          </a:stretch>
        </p:blipFill>
        <p:spPr bwMode="auto">
          <a:xfrm>
            <a:off x="255361" y="1629682"/>
            <a:ext cx="5580766" cy="3682546"/>
          </a:xfrm>
          <a:prstGeom prst="rect">
            <a:avLst/>
          </a:prstGeom>
          <a:noFill/>
          <a:ln w="12700">
            <a:solidFill>
              <a:srgbClr val="C00000"/>
            </a:solidFill>
            <a:miter lim="800000"/>
            <a:headEnd/>
            <a:tailEnd/>
          </a:ln>
          <a:effectLst/>
        </p:spPr>
      </p:pic>
      <p:pic>
        <p:nvPicPr>
          <p:cNvPr id="196612" name="Picture 4"/>
          <p:cNvPicPr>
            <a:picLocks noChangeAspect="1" noChangeArrowheads="1"/>
          </p:cNvPicPr>
          <p:nvPr/>
        </p:nvPicPr>
        <p:blipFill>
          <a:blip r:embed="rId6" cstate="print"/>
          <a:srcRect/>
          <a:stretch>
            <a:fillRect/>
          </a:stretch>
        </p:blipFill>
        <p:spPr bwMode="auto">
          <a:xfrm>
            <a:off x="4765675" y="1732643"/>
            <a:ext cx="4063111" cy="3797300"/>
          </a:xfrm>
          <a:prstGeom prst="rect">
            <a:avLst/>
          </a:prstGeom>
          <a:noFill/>
          <a:ln w="12700">
            <a:solidFill>
              <a:srgbClr val="C00000"/>
            </a:solidFill>
            <a:miter lim="800000"/>
            <a:headEnd/>
            <a:tailEnd/>
          </a:ln>
          <a:effectLst/>
        </p:spPr>
      </p:pic>
      <p:pic>
        <p:nvPicPr>
          <p:cNvPr id="196613" name="Picture 5"/>
          <p:cNvPicPr>
            <a:picLocks noChangeAspect="1" noChangeArrowheads="1"/>
          </p:cNvPicPr>
          <p:nvPr/>
        </p:nvPicPr>
        <p:blipFill>
          <a:blip r:embed="rId7" cstate="print"/>
          <a:srcRect/>
          <a:stretch>
            <a:fillRect/>
          </a:stretch>
        </p:blipFill>
        <p:spPr bwMode="auto">
          <a:xfrm>
            <a:off x="3415847" y="3796348"/>
            <a:ext cx="4029982" cy="2710815"/>
          </a:xfrm>
          <a:prstGeom prst="rect">
            <a:avLst/>
          </a:prstGeom>
          <a:noFill/>
          <a:ln w="12700">
            <a:solidFill>
              <a:srgbClr val="C00000"/>
            </a:solidFill>
            <a:miter lim="800000"/>
            <a:headEnd/>
            <a:tailEnd/>
          </a:ln>
          <a:effectLst/>
        </p:spPr>
      </p:pic>
    </p:spTree>
    <p:custDataLst>
      <p:tags r:id="rId1"/>
    </p:custDataLst>
  </p:cSld>
  <p:clrMapOvr>
    <a:masterClrMapping/>
  </p:clrMapOvr>
  <p:transition advTm="153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612"/>
                                        </p:tgtEl>
                                        <p:attrNameLst>
                                          <p:attrName>style.visibility</p:attrName>
                                        </p:attrNameLst>
                                      </p:cBhvr>
                                      <p:to>
                                        <p:strVal val="visible"/>
                                      </p:to>
                                    </p:set>
                                    <p:animEffect transition="in" filter="blinds(horizontal)">
                                      <p:cBhvr>
                                        <p:cTn id="7" dur="500"/>
                                        <p:tgtEl>
                                          <p:spTgt spid="1966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6613"/>
                                        </p:tgtEl>
                                        <p:attrNameLst>
                                          <p:attrName>style.visibility</p:attrName>
                                        </p:attrNameLst>
                                      </p:cBhvr>
                                      <p:to>
                                        <p:strVal val="visible"/>
                                      </p:to>
                                    </p:set>
                                    <p:animEffect transition="in" filter="blinds(horizontal)">
                                      <p:cBhvr>
                                        <p:cTn id="12" dur="500"/>
                                        <p:tgtEl>
                                          <p:spTgt spid="196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Instrumentation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Accelerometer Location (Part)</a:t>
            </a:r>
          </a:p>
        </p:txBody>
      </p:sp>
      <p:pic>
        <p:nvPicPr>
          <p:cNvPr id="197634" name="Picture 2"/>
          <p:cNvPicPr>
            <a:picLocks noChangeAspect="1" noChangeArrowheads="1"/>
          </p:cNvPicPr>
          <p:nvPr/>
        </p:nvPicPr>
        <p:blipFill>
          <a:blip r:embed="rId4" cstate="print"/>
          <a:srcRect/>
          <a:stretch>
            <a:fillRect/>
          </a:stretch>
        </p:blipFill>
        <p:spPr bwMode="auto">
          <a:xfrm>
            <a:off x="6538462" y="1886855"/>
            <a:ext cx="2180249" cy="2423887"/>
          </a:xfrm>
          <a:prstGeom prst="rect">
            <a:avLst/>
          </a:prstGeom>
          <a:noFill/>
          <a:ln w="12700">
            <a:solidFill>
              <a:srgbClr val="C00000"/>
            </a:solidFill>
            <a:miter lim="800000"/>
            <a:headEnd/>
            <a:tailEnd/>
          </a:ln>
          <a:effectLst/>
        </p:spPr>
      </p:pic>
      <p:pic>
        <p:nvPicPr>
          <p:cNvPr id="9" name="Picture 8" descr="Southbou.bmp"/>
          <p:cNvPicPr>
            <a:picLocks noChangeAspect="1"/>
          </p:cNvPicPr>
          <p:nvPr/>
        </p:nvPicPr>
        <p:blipFill>
          <a:blip r:embed="rId5" cstate="print"/>
          <a:srcRect l="9321" t="6605" r="36662" b="21505"/>
          <a:stretch>
            <a:fillRect/>
          </a:stretch>
        </p:blipFill>
        <p:spPr>
          <a:xfrm>
            <a:off x="377372" y="1538513"/>
            <a:ext cx="5921828" cy="4276875"/>
          </a:xfrm>
          <a:prstGeom prst="rect">
            <a:avLst/>
          </a:prstGeom>
          <a:ln w="12700">
            <a:solidFill>
              <a:srgbClr val="C00000"/>
            </a:solidFill>
          </a:ln>
        </p:spPr>
      </p:pic>
    </p:spTree>
  </p:cSld>
  <p:clrMapOvr>
    <a:masterClrMapping/>
  </p:clrMapOvr>
  <p:transition advTm="1469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Pull-Back Test Summary</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History</a:t>
            </a:r>
          </a:p>
        </p:txBody>
      </p:sp>
      <p:graphicFrame>
        <p:nvGraphicFramePr>
          <p:cNvPr id="7" name="Table 6"/>
          <p:cNvGraphicFramePr>
            <a:graphicFrameLocks noGrp="1"/>
          </p:cNvGraphicFramePr>
          <p:nvPr/>
        </p:nvGraphicFramePr>
        <p:xfrm>
          <a:off x="619125" y="1606550"/>
          <a:ext cx="8229599" cy="4079240"/>
        </p:xfrm>
        <a:graphic>
          <a:graphicData uri="http://schemas.openxmlformats.org/drawingml/2006/table">
            <a:tbl>
              <a:tblPr firstRow="1" bandRow="1">
                <a:tableStyleId>{5C22544A-7EE6-4342-B048-85BDC9FD1C3A}</a:tableStyleId>
              </a:tblPr>
              <a:tblGrid>
                <a:gridCol w="923925"/>
                <a:gridCol w="1219200"/>
                <a:gridCol w="1266825"/>
                <a:gridCol w="1114425"/>
                <a:gridCol w="1353910"/>
                <a:gridCol w="1175657"/>
                <a:gridCol w="1175657"/>
              </a:tblGrid>
              <a:tr h="370840">
                <a:tc rowSpan="2">
                  <a:txBody>
                    <a:bodyPr/>
                    <a:lstStyle/>
                    <a:p>
                      <a:pPr algn="ctr"/>
                      <a:r>
                        <a:rPr lang="en-US" sz="1400" dirty="0" smtClean="0">
                          <a:latin typeface="Arial" pitchFamily="34" charset="0"/>
                          <a:cs typeface="Arial" pitchFamily="34" charset="0"/>
                        </a:rPr>
                        <a:t>Symbol</a:t>
                      </a:r>
                      <a:endParaRPr lang="en-US" sz="1400" dirty="0">
                        <a:latin typeface="Arial" pitchFamily="34" charset="0"/>
                        <a:cs typeface="Arial" pitchFamily="34" charset="0"/>
                      </a:endParaRPr>
                    </a:p>
                  </a:txBody>
                  <a:tcPr anchor="ctr">
                    <a:solidFill>
                      <a:schemeClr val="accent1">
                        <a:lumMod val="90000"/>
                      </a:schemeClr>
                    </a:solidFill>
                  </a:tcPr>
                </a:tc>
                <a:tc rowSpan="2">
                  <a:txBody>
                    <a:bodyPr/>
                    <a:lstStyle/>
                    <a:p>
                      <a:pPr algn="ctr"/>
                      <a:r>
                        <a:rPr lang="en-US" sz="1400" dirty="0" smtClean="0">
                          <a:latin typeface="Arial" pitchFamily="34" charset="0"/>
                          <a:cs typeface="Arial" pitchFamily="34" charset="0"/>
                        </a:rPr>
                        <a:t>Date </a:t>
                      </a:r>
                      <a:endParaRPr lang="en-US" sz="1400" dirty="0">
                        <a:latin typeface="Arial" pitchFamily="34" charset="0"/>
                        <a:cs typeface="Arial" pitchFamily="34" charset="0"/>
                      </a:endParaRPr>
                    </a:p>
                  </a:txBody>
                  <a:tcPr anchor="ctr">
                    <a:solidFill>
                      <a:schemeClr val="accent1">
                        <a:lumMod val="90000"/>
                      </a:schemeClr>
                    </a:solidFill>
                  </a:tcPr>
                </a:tc>
                <a:tc rowSpan="2">
                  <a:txBody>
                    <a:bodyPr/>
                    <a:lstStyle/>
                    <a:p>
                      <a:pPr algn="ctr"/>
                      <a:r>
                        <a:rPr lang="en-US" sz="1400" dirty="0" smtClean="0">
                          <a:latin typeface="Arial" pitchFamily="34" charset="0"/>
                          <a:cs typeface="Arial" pitchFamily="34" charset="0"/>
                        </a:rPr>
                        <a:t>Temperature</a:t>
                      </a:r>
                    </a:p>
                    <a:p>
                      <a:pPr algn="ctr"/>
                      <a:r>
                        <a:rPr lang="en-US" sz="1400" dirty="0" smtClean="0">
                          <a:latin typeface="Arial" pitchFamily="34" charset="0"/>
                          <a:cs typeface="Arial" pitchFamily="34" charset="0"/>
                        </a:rPr>
                        <a:t>(</a:t>
                      </a:r>
                      <a:r>
                        <a:rPr lang="en-US" sz="1400" dirty="0" smtClean="0">
                          <a:latin typeface="Arial"/>
                          <a:cs typeface="Arial"/>
                        </a:rPr>
                        <a:t>°C)</a:t>
                      </a:r>
                      <a:endParaRPr lang="en-US" sz="1400" dirty="0">
                        <a:latin typeface="Arial" pitchFamily="34" charset="0"/>
                        <a:cs typeface="Arial" pitchFamily="34" charset="0"/>
                      </a:endParaRPr>
                    </a:p>
                  </a:txBody>
                  <a:tcPr anchor="ctr">
                    <a:solidFill>
                      <a:schemeClr val="accent1">
                        <a:lumMod val="90000"/>
                      </a:schemeClr>
                    </a:solidFill>
                  </a:tcPr>
                </a:tc>
                <a:tc rowSpan="2">
                  <a:txBody>
                    <a:bodyPr/>
                    <a:lstStyle/>
                    <a:p>
                      <a:pPr algn="ctr"/>
                      <a:r>
                        <a:rPr lang="en-US" sz="1400" dirty="0" smtClean="0">
                          <a:latin typeface="Arial" pitchFamily="34" charset="0"/>
                          <a:cs typeface="Arial" pitchFamily="34" charset="0"/>
                        </a:rPr>
                        <a:t>Loading Scheme</a:t>
                      </a:r>
                      <a:endParaRPr lang="en-US" sz="1400" dirty="0">
                        <a:latin typeface="Arial" pitchFamily="34" charset="0"/>
                        <a:cs typeface="Arial" pitchFamily="34" charset="0"/>
                      </a:endParaRPr>
                    </a:p>
                  </a:txBody>
                  <a:tcPr anchor="ctr">
                    <a:solidFill>
                      <a:schemeClr val="accent1">
                        <a:lumMod val="90000"/>
                      </a:schemeClr>
                    </a:solidFill>
                  </a:tcPr>
                </a:tc>
                <a:tc rowSpan="2">
                  <a:txBody>
                    <a:bodyPr/>
                    <a:lstStyle/>
                    <a:p>
                      <a:pPr algn="ctr"/>
                      <a:r>
                        <a:rPr lang="en-US" sz="1400" dirty="0" smtClean="0">
                          <a:latin typeface="Arial" pitchFamily="34" charset="0"/>
                          <a:cs typeface="Arial" pitchFamily="34" charset="0"/>
                        </a:rPr>
                        <a:t>Number of Sensors</a:t>
                      </a:r>
                      <a:endParaRPr lang="en-US" sz="1400" dirty="0">
                        <a:latin typeface="Arial" pitchFamily="34" charset="0"/>
                        <a:cs typeface="Arial" pitchFamily="34" charset="0"/>
                      </a:endParaRPr>
                    </a:p>
                  </a:txBody>
                  <a:tcPr anchor="ctr">
                    <a:solidFill>
                      <a:schemeClr val="accent1">
                        <a:lumMod val="90000"/>
                      </a:schemeClr>
                    </a:solidFill>
                  </a:tcPr>
                </a:tc>
                <a:tc gridSpan="2">
                  <a:txBody>
                    <a:bodyPr/>
                    <a:lstStyle/>
                    <a:p>
                      <a:pPr algn="ctr"/>
                      <a:r>
                        <a:rPr lang="en-US" sz="1400" dirty="0" smtClean="0">
                          <a:latin typeface="Arial" pitchFamily="34" charset="0"/>
                          <a:cs typeface="Arial" pitchFamily="34" charset="0"/>
                        </a:rPr>
                        <a:t>Loading (</a:t>
                      </a:r>
                      <a:r>
                        <a:rPr lang="en-US" sz="1400" dirty="0" err="1" smtClean="0">
                          <a:latin typeface="Arial" pitchFamily="34" charset="0"/>
                          <a:cs typeface="Arial" pitchFamily="34" charset="0"/>
                        </a:rPr>
                        <a:t>kN</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anchor="ctr">
                    <a:solidFill>
                      <a:schemeClr val="accent1">
                        <a:lumMod val="90000"/>
                      </a:schemeClr>
                    </a:solidFill>
                  </a:tcPr>
                </a:tc>
                <a:tc hMerge="1">
                  <a:txBody>
                    <a:bodyPr/>
                    <a:lstStyle/>
                    <a:p>
                      <a:endParaRPr lang="en-US" sz="1400" dirty="0">
                        <a:latin typeface="Arial" pitchFamily="34" charset="0"/>
                        <a:cs typeface="Arial" pitchFamily="34" charset="0"/>
                      </a:endParaRPr>
                    </a:p>
                  </a:txBody>
                  <a:tcPr>
                    <a:solidFill>
                      <a:schemeClr val="accent1">
                        <a:lumMod val="90000"/>
                      </a:schemeClr>
                    </a:solidFill>
                  </a:tcPr>
                </a:tc>
              </a:tr>
              <a:tr h="370840">
                <a:tc vMerge="1">
                  <a:txBody>
                    <a:bodyPr/>
                    <a:lstStyle/>
                    <a:p>
                      <a:endParaRPr lang="en-US" sz="1400" dirty="0">
                        <a:latin typeface="Arial" pitchFamily="34" charset="0"/>
                        <a:cs typeface="Arial" pitchFamily="34" charset="0"/>
                      </a:endParaRPr>
                    </a:p>
                  </a:txBody>
                  <a:tcPr>
                    <a:solidFill>
                      <a:schemeClr val="accent1">
                        <a:lumMod val="90000"/>
                      </a:schemeClr>
                    </a:solidFill>
                  </a:tcPr>
                </a:tc>
                <a:tc vMerge="1">
                  <a:txBody>
                    <a:bodyPr/>
                    <a:lstStyle/>
                    <a:p>
                      <a:endParaRPr lang="en-US" sz="1400" dirty="0">
                        <a:latin typeface="Arial" pitchFamily="34" charset="0"/>
                        <a:cs typeface="Arial" pitchFamily="34" charset="0"/>
                      </a:endParaRPr>
                    </a:p>
                  </a:txBody>
                  <a:tcPr>
                    <a:solidFill>
                      <a:schemeClr val="accent1">
                        <a:lumMod val="90000"/>
                      </a:schemeClr>
                    </a:solidFill>
                  </a:tcPr>
                </a:tc>
                <a:tc vMerge="1">
                  <a:txBody>
                    <a:bodyPr/>
                    <a:lstStyle/>
                    <a:p>
                      <a:endParaRPr lang="en-US" sz="1400" dirty="0">
                        <a:latin typeface="Arial" pitchFamily="34" charset="0"/>
                        <a:cs typeface="Arial" pitchFamily="34" charset="0"/>
                      </a:endParaRPr>
                    </a:p>
                  </a:txBody>
                  <a:tcPr>
                    <a:solidFill>
                      <a:schemeClr val="accent1">
                        <a:lumMod val="90000"/>
                      </a:schemeClr>
                    </a:solidFill>
                  </a:tcPr>
                </a:tc>
                <a:tc vMerge="1">
                  <a:txBody>
                    <a:bodyPr/>
                    <a:lstStyle/>
                    <a:p>
                      <a:endParaRPr lang="en-US" sz="1400" dirty="0">
                        <a:latin typeface="Arial" pitchFamily="34" charset="0"/>
                        <a:cs typeface="Arial" pitchFamily="34" charset="0"/>
                      </a:endParaRPr>
                    </a:p>
                  </a:txBody>
                  <a:tcPr>
                    <a:solidFill>
                      <a:schemeClr val="accent1">
                        <a:lumMod val="90000"/>
                      </a:schemeClr>
                    </a:solidFill>
                  </a:tcPr>
                </a:tc>
                <a:tc vMerge="1">
                  <a:txBody>
                    <a:bodyPr/>
                    <a:lstStyle/>
                    <a:p>
                      <a:pPr algn="ctr"/>
                      <a:endParaRPr lang="en-US" sz="1400" dirty="0">
                        <a:latin typeface="Arial" pitchFamily="34" charset="0"/>
                        <a:cs typeface="Arial" pitchFamily="34" charset="0"/>
                      </a:endParaRPr>
                    </a:p>
                  </a:txBody>
                  <a:tcPr anchor="ctr">
                    <a:solidFill>
                      <a:schemeClr val="accent1">
                        <a:lumMod val="90000"/>
                      </a:schemeClr>
                    </a:solidFill>
                  </a:tcPr>
                </a:tc>
                <a:tc>
                  <a:txBody>
                    <a:bodyPr/>
                    <a:lstStyle/>
                    <a:p>
                      <a:pPr algn="ctr"/>
                      <a:r>
                        <a:rPr lang="en-US" sz="1400" dirty="0" smtClean="0">
                          <a:solidFill>
                            <a:schemeClr val="bg1"/>
                          </a:solidFill>
                          <a:latin typeface="Arial" pitchFamily="34" charset="0"/>
                          <a:cs typeface="Arial" pitchFamily="34" charset="0"/>
                        </a:rPr>
                        <a:t>N. Pier</a:t>
                      </a:r>
                      <a:endParaRPr lang="en-US" sz="1400" dirty="0">
                        <a:solidFill>
                          <a:schemeClr val="bg1"/>
                        </a:solidFill>
                        <a:latin typeface="Arial" pitchFamily="34" charset="0"/>
                        <a:cs typeface="Arial" pitchFamily="34" charset="0"/>
                      </a:endParaRPr>
                    </a:p>
                  </a:txBody>
                  <a:tcPr anchor="ctr">
                    <a:solidFill>
                      <a:schemeClr val="accent1">
                        <a:lumMod val="90000"/>
                      </a:schemeClr>
                    </a:solidFill>
                  </a:tcPr>
                </a:tc>
                <a:tc>
                  <a:txBody>
                    <a:bodyPr/>
                    <a:lstStyle/>
                    <a:p>
                      <a:pPr algn="ctr"/>
                      <a:r>
                        <a:rPr lang="en-US" sz="1400" dirty="0" smtClean="0">
                          <a:solidFill>
                            <a:schemeClr val="bg1"/>
                          </a:solidFill>
                          <a:latin typeface="Arial" pitchFamily="34" charset="0"/>
                          <a:cs typeface="Arial" pitchFamily="34" charset="0"/>
                        </a:rPr>
                        <a:t>S. Pier</a:t>
                      </a:r>
                      <a:endParaRPr lang="en-US" sz="1400" dirty="0">
                        <a:solidFill>
                          <a:schemeClr val="bg1"/>
                        </a:solidFill>
                        <a:latin typeface="Arial" pitchFamily="34" charset="0"/>
                        <a:cs typeface="Arial" pitchFamily="34" charset="0"/>
                      </a:endParaRPr>
                    </a:p>
                  </a:txBody>
                  <a:tcPr anchor="ctr">
                    <a:solidFill>
                      <a:schemeClr val="accent1">
                        <a:lumMod val="90000"/>
                      </a:schemeClr>
                    </a:solidFill>
                  </a:tcPr>
                </a:tc>
              </a:tr>
              <a:tr h="370840">
                <a:tc>
                  <a:txBody>
                    <a:bodyPr/>
                    <a:lstStyle/>
                    <a:p>
                      <a:pPr algn="ctr"/>
                      <a:r>
                        <a:rPr lang="en-US" sz="1400" dirty="0" smtClean="0">
                          <a:latin typeface="Arial" pitchFamily="34" charset="0"/>
                          <a:cs typeface="Arial" pitchFamily="34" charset="0"/>
                        </a:rPr>
                        <a:t>QR94-1</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10/13/1994 </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12</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TP</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A:33, P:22</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384</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290</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QR94-2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10/13/1994 </a:t>
                      </a:r>
                    </a:p>
                  </a:txBody>
                  <a:tcPr anchor="ctr"/>
                </a:tc>
                <a:tc>
                  <a:txBody>
                    <a:bodyPr/>
                    <a:lstStyle/>
                    <a:p>
                      <a:pPr algn="ctr"/>
                      <a:r>
                        <a:rPr lang="en-US" sz="1400" dirty="0" smtClean="0">
                          <a:latin typeface="Arial" pitchFamily="34" charset="0"/>
                          <a:cs typeface="Arial" pitchFamily="34" charset="0"/>
                        </a:rPr>
                        <a:t>17</a:t>
                      </a:r>
                      <a:endParaRPr lang="en-US" sz="140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TP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A:33, P:22</a:t>
                      </a:r>
                    </a:p>
                  </a:txBody>
                  <a:tcPr anchor="ctr"/>
                </a:tc>
                <a:tc>
                  <a:txBody>
                    <a:bodyPr/>
                    <a:lstStyle/>
                    <a:p>
                      <a:pPr algn="ctr"/>
                      <a:r>
                        <a:rPr lang="en-US" sz="1400" dirty="0" smtClean="0">
                          <a:latin typeface="Arial" pitchFamily="34" charset="0"/>
                          <a:cs typeface="Arial" pitchFamily="34" charset="0"/>
                        </a:rPr>
                        <a:t>555</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520</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QR94-3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10/13/1994 </a:t>
                      </a:r>
                    </a:p>
                  </a:txBody>
                  <a:tcPr anchor="ctr"/>
                </a:tc>
                <a:tc>
                  <a:txBody>
                    <a:bodyPr/>
                    <a:lstStyle/>
                    <a:p>
                      <a:pPr algn="ctr"/>
                      <a:r>
                        <a:rPr lang="en-US" sz="1400" b="1" dirty="0" smtClean="0">
                          <a:solidFill>
                            <a:srgbClr val="C00000"/>
                          </a:solidFill>
                          <a:latin typeface="Arial" pitchFamily="34" charset="0"/>
                          <a:cs typeface="Arial" pitchFamily="34" charset="0"/>
                        </a:rPr>
                        <a:t>19</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OP</a:t>
                      </a:r>
                      <a:endParaRPr lang="en-US" sz="1400" b="1" dirty="0">
                        <a:solidFill>
                          <a:srgbClr val="C00000"/>
                        </a:solidFill>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A:33, P:22</a:t>
                      </a:r>
                    </a:p>
                  </a:txBody>
                  <a:tcPr anchor="ctr"/>
                </a:tc>
                <a:tc>
                  <a:txBody>
                    <a:bodyPr/>
                    <a:lstStyle/>
                    <a:p>
                      <a:pPr algn="ctr"/>
                      <a:r>
                        <a:rPr lang="en-US" sz="1400" b="1" dirty="0" smtClean="0">
                          <a:solidFill>
                            <a:srgbClr val="C00000"/>
                          </a:solidFill>
                          <a:latin typeface="Arial" pitchFamily="34" charset="0"/>
                          <a:cs typeface="Arial" pitchFamily="34" charset="0"/>
                        </a:rPr>
                        <a:t>0</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604</a:t>
                      </a:r>
                      <a:endParaRPr lang="en-US" sz="1400" b="1" dirty="0">
                        <a:solidFill>
                          <a:srgbClr val="C00000"/>
                        </a:solidFill>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QR94-4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10/13/1994 </a:t>
                      </a:r>
                    </a:p>
                  </a:txBody>
                  <a:tcPr anchor="ctr"/>
                </a:tc>
                <a:tc>
                  <a:txBody>
                    <a:bodyPr/>
                    <a:lstStyle/>
                    <a:p>
                      <a:pPr algn="ctr"/>
                      <a:r>
                        <a:rPr lang="en-US" sz="1400" dirty="0" smtClean="0">
                          <a:latin typeface="Arial" pitchFamily="34" charset="0"/>
                          <a:cs typeface="Arial" pitchFamily="34" charset="0"/>
                        </a:rPr>
                        <a:t>18</a:t>
                      </a:r>
                      <a:endParaRPr lang="en-US" sz="140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A:33, P:22</a:t>
                      </a:r>
                    </a:p>
                  </a:txBody>
                  <a:tcPr anchor="ctr"/>
                </a:tc>
                <a:tc>
                  <a:txBody>
                    <a:bodyPr/>
                    <a:lstStyle/>
                    <a:p>
                      <a:pPr algn="ctr"/>
                      <a:r>
                        <a:rPr lang="en-US" sz="1400" dirty="0" smtClean="0">
                          <a:latin typeface="Arial" pitchFamily="34" charset="0"/>
                          <a:cs typeface="Arial" pitchFamily="34" charset="0"/>
                        </a:rPr>
                        <a:t>0</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679</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QR95-1</a:t>
                      </a:r>
                    </a:p>
                  </a:txBody>
                  <a:tcPr anchor="ctr"/>
                </a:tc>
                <a:tc>
                  <a:txBody>
                    <a:bodyPr/>
                    <a:lstStyle/>
                    <a:p>
                      <a:pPr algn="ctr"/>
                      <a:r>
                        <a:rPr lang="en-US" sz="1400" dirty="0" smtClean="0">
                          <a:latin typeface="Arial" pitchFamily="34" charset="0"/>
                          <a:cs typeface="Arial" pitchFamily="34" charset="0"/>
                        </a:rPr>
                        <a:t>4/21/1995</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14</a:t>
                      </a:r>
                      <a:endParaRPr lang="en-US" sz="140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A:17, P:10</a:t>
                      </a:r>
                    </a:p>
                  </a:txBody>
                  <a:tcPr anchor="ctr"/>
                </a:tc>
                <a:tc>
                  <a:txBody>
                    <a:bodyPr/>
                    <a:lstStyle/>
                    <a:p>
                      <a:pPr algn="ctr"/>
                      <a:r>
                        <a:rPr lang="en-US" sz="1400" dirty="0" smtClean="0">
                          <a:latin typeface="Arial" pitchFamily="34" charset="0"/>
                          <a:cs typeface="Arial" pitchFamily="34" charset="0"/>
                        </a:rPr>
                        <a:t>0</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807</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QR95-2</a:t>
                      </a:r>
                    </a:p>
                  </a:txBody>
                  <a:tcPr anchor="ctr"/>
                </a:tc>
                <a:tc>
                  <a:txBody>
                    <a:bodyPr/>
                    <a:lstStyle/>
                    <a:p>
                      <a:pPr algn="ctr"/>
                      <a:r>
                        <a:rPr lang="en-US" sz="1400" dirty="0" smtClean="0">
                          <a:latin typeface="Arial" pitchFamily="34" charset="0"/>
                          <a:cs typeface="Arial" pitchFamily="34" charset="0"/>
                        </a:rPr>
                        <a:t>11/10/1995</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9</a:t>
                      </a:r>
                      <a:endParaRPr lang="en-US" sz="140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A:17, P:10</a:t>
                      </a:r>
                    </a:p>
                  </a:txBody>
                  <a:tcPr anchor="ctr"/>
                </a:tc>
                <a:tc>
                  <a:txBody>
                    <a:bodyPr/>
                    <a:lstStyle/>
                    <a:p>
                      <a:pPr algn="ctr"/>
                      <a:r>
                        <a:rPr lang="en-US" sz="1400" dirty="0" smtClean="0">
                          <a:latin typeface="Arial" pitchFamily="34" charset="0"/>
                          <a:cs typeface="Arial" pitchFamily="34" charset="0"/>
                        </a:rPr>
                        <a:t>0</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663</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QR95-3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11/10/1995</a:t>
                      </a:r>
                    </a:p>
                  </a:txBody>
                  <a:tcPr anchor="ctr"/>
                </a:tc>
                <a:tc>
                  <a:txBody>
                    <a:bodyPr/>
                    <a:lstStyle/>
                    <a:p>
                      <a:pPr algn="ctr"/>
                      <a:r>
                        <a:rPr lang="en-US" sz="1400" dirty="0" smtClean="0">
                          <a:latin typeface="Arial" pitchFamily="34" charset="0"/>
                          <a:cs typeface="Arial" pitchFamily="34" charset="0"/>
                        </a:rPr>
                        <a:t>8</a:t>
                      </a:r>
                      <a:endParaRPr lang="en-US" sz="140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A:17, P:10</a:t>
                      </a:r>
                    </a:p>
                  </a:txBody>
                  <a:tcPr anchor="ctr"/>
                </a:tc>
                <a:tc>
                  <a:txBody>
                    <a:bodyPr/>
                    <a:lstStyle/>
                    <a:p>
                      <a:pPr algn="ctr"/>
                      <a:r>
                        <a:rPr lang="en-US" sz="1400" dirty="0" smtClean="0">
                          <a:latin typeface="Arial" pitchFamily="34" charset="0"/>
                          <a:cs typeface="Arial" pitchFamily="34" charset="0"/>
                        </a:rPr>
                        <a:t>0</a:t>
                      </a:r>
                      <a:endParaRPr lang="en-US" sz="1400" dirty="0">
                        <a:latin typeface="Arial" pitchFamily="34" charset="0"/>
                        <a:cs typeface="Arial" pitchFamily="34" charset="0"/>
                      </a:endParaRPr>
                    </a:p>
                  </a:txBody>
                  <a:tcPr anchor="ctr"/>
                </a:tc>
                <a:tc>
                  <a:txBody>
                    <a:bodyPr/>
                    <a:lstStyle/>
                    <a:p>
                      <a:pPr algn="ctr"/>
                      <a:r>
                        <a:rPr lang="en-US" sz="1400" dirty="0" smtClean="0">
                          <a:latin typeface="Arial" pitchFamily="34" charset="0"/>
                          <a:cs typeface="Arial" pitchFamily="34" charset="0"/>
                        </a:rPr>
                        <a:t>533</a:t>
                      </a:r>
                      <a:endParaRPr lang="en-US" sz="1400" dirty="0">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QR98-1</a:t>
                      </a:r>
                    </a:p>
                  </a:txBody>
                  <a:tcPr anchor="ctr"/>
                </a:tc>
                <a:tc>
                  <a:txBody>
                    <a:bodyPr/>
                    <a:lstStyle/>
                    <a:p>
                      <a:pPr algn="ctr"/>
                      <a:r>
                        <a:rPr lang="en-US" sz="1400" b="1" dirty="0" smtClean="0">
                          <a:solidFill>
                            <a:srgbClr val="C00000"/>
                          </a:solidFill>
                          <a:latin typeface="Arial" pitchFamily="34" charset="0"/>
                          <a:cs typeface="Arial" pitchFamily="34" charset="0"/>
                        </a:rPr>
                        <a:t>7/14/1998</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27</a:t>
                      </a:r>
                      <a:endParaRPr lang="en-US" sz="1400" b="1" dirty="0">
                        <a:solidFill>
                          <a:srgbClr val="C00000"/>
                        </a:solidFill>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A:19, P:12</a:t>
                      </a:r>
                    </a:p>
                  </a:txBody>
                  <a:tcPr anchor="ctr"/>
                </a:tc>
                <a:tc>
                  <a:txBody>
                    <a:bodyPr/>
                    <a:lstStyle/>
                    <a:p>
                      <a:pPr algn="ctr"/>
                      <a:r>
                        <a:rPr lang="en-US" sz="1400" b="1" dirty="0" smtClean="0">
                          <a:solidFill>
                            <a:srgbClr val="C00000"/>
                          </a:solidFill>
                          <a:latin typeface="Arial" pitchFamily="34" charset="0"/>
                          <a:cs typeface="Arial" pitchFamily="34" charset="0"/>
                        </a:rPr>
                        <a:t>0</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682</a:t>
                      </a:r>
                      <a:endParaRPr lang="en-US" sz="1400" b="1" dirty="0">
                        <a:solidFill>
                          <a:srgbClr val="C00000"/>
                        </a:solidFill>
                        <a:latin typeface="Arial" pitchFamily="34" charset="0"/>
                        <a:cs typeface="Arial"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QR99-1</a:t>
                      </a:r>
                    </a:p>
                  </a:txBody>
                  <a:tcPr anchor="ctr"/>
                </a:tc>
                <a:tc>
                  <a:txBody>
                    <a:bodyPr/>
                    <a:lstStyle/>
                    <a:p>
                      <a:pPr algn="ctr"/>
                      <a:r>
                        <a:rPr lang="en-US" sz="1400" b="1" dirty="0" smtClean="0">
                          <a:solidFill>
                            <a:srgbClr val="C00000"/>
                          </a:solidFill>
                          <a:latin typeface="Arial" pitchFamily="34" charset="0"/>
                          <a:cs typeface="Arial" pitchFamily="34" charset="0"/>
                        </a:rPr>
                        <a:t>1/14/1999</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-16</a:t>
                      </a:r>
                      <a:endParaRPr lang="en-US" sz="1400" b="1" dirty="0">
                        <a:solidFill>
                          <a:srgbClr val="C00000"/>
                        </a:solidFill>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OP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C00000"/>
                          </a:solidFill>
                          <a:latin typeface="Arial" pitchFamily="34" charset="0"/>
                          <a:cs typeface="Arial" pitchFamily="34" charset="0"/>
                        </a:rPr>
                        <a:t>A:19, P:12</a:t>
                      </a:r>
                    </a:p>
                  </a:txBody>
                  <a:tcPr anchor="ctr"/>
                </a:tc>
                <a:tc>
                  <a:txBody>
                    <a:bodyPr/>
                    <a:lstStyle/>
                    <a:p>
                      <a:pPr algn="ctr"/>
                      <a:r>
                        <a:rPr lang="en-US" sz="1400" b="1" dirty="0" smtClean="0">
                          <a:solidFill>
                            <a:srgbClr val="C00000"/>
                          </a:solidFill>
                          <a:latin typeface="Arial" pitchFamily="34" charset="0"/>
                          <a:cs typeface="Arial" pitchFamily="34" charset="0"/>
                        </a:rPr>
                        <a:t>0</a:t>
                      </a:r>
                      <a:endParaRPr lang="en-US" sz="1400" b="1" dirty="0">
                        <a:solidFill>
                          <a:srgbClr val="C00000"/>
                        </a:solidFill>
                        <a:latin typeface="Arial" pitchFamily="34" charset="0"/>
                        <a:cs typeface="Arial" pitchFamily="34" charset="0"/>
                      </a:endParaRPr>
                    </a:p>
                  </a:txBody>
                  <a:tcPr anchor="ctr"/>
                </a:tc>
                <a:tc>
                  <a:txBody>
                    <a:bodyPr/>
                    <a:lstStyle/>
                    <a:p>
                      <a:pPr algn="ctr"/>
                      <a:r>
                        <a:rPr lang="en-US" sz="1400" b="1" dirty="0" smtClean="0">
                          <a:solidFill>
                            <a:srgbClr val="C00000"/>
                          </a:solidFill>
                          <a:latin typeface="Arial" pitchFamily="34" charset="0"/>
                          <a:cs typeface="Arial" pitchFamily="34" charset="0"/>
                        </a:rPr>
                        <a:t>704</a:t>
                      </a:r>
                      <a:endParaRPr lang="en-US" sz="1400" b="1" dirty="0">
                        <a:solidFill>
                          <a:srgbClr val="C00000"/>
                        </a:solidFill>
                        <a:latin typeface="Arial" pitchFamily="34" charset="0"/>
                        <a:cs typeface="Arial" pitchFamily="34" charset="0"/>
                      </a:endParaRPr>
                    </a:p>
                  </a:txBody>
                  <a:tcPr anchor="ctr"/>
                </a:tc>
              </a:tr>
            </a:tbl>
          </a:graphicData>
        </a:graphic>
      </p:graphicFrame>
    </p:spTree>
  </p:cSld>
  <p:clrMapOvr>
    <a:masterClrMapping/>
  </p:clrMapOvr>
  <p:transition advTm="48719"/>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Bridge Deck Motion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Rigid Body Motion of the Superstructure</a:t>
            </a:r>
          </a:p>
        </p:txBody>
      </p:sp>
      <p:pic>
        <p:nvPicPr>
          <p:cNvPr id="1031" name="Picture 7"/>
          <p:cNvPicPr>
            <a:picLocks noChangeAspect="1" noChangeArrowheads="1"/>
          </p:cNvPicPr>
          <p:nvPr/>
        </p:nvPicPr>
        <p:blipFill>
          <a:blip r:embed="rId4" cstate="print"/>
          <a:srcRect l="-1927" t="-2535" r="-3511" b="-3824"/>
          <a:stretch>
            <a:fillRect/>
          </a:stretch>
        </p:blipFill>
        <p:spPr bwMode="auto">
          <a:xfrm>
            <a:off x="256403" y="2058945"/>
            <a:ext cx="8612655" cy="3522705"/>
          </a:xfrm>
          <a:prstGeom prst="rect">
            <a:avLst/>
          </a:prstGeom>
          <a:solidFill>
            <a:schemeClr val="bg1"/>
          </a:solidFill>
          <a:ln w="12700">
            <a:solidFill>
              <a:srgbClr val="C00000"/>
            </a:solidFill>
            <a:miter lim="800000"/>
            <a:headEnd/>
            <a:tailEnd/>
          </a:ln>
          <a:effectLst/>
        </p:spPr>
      </p:pic>
    </p:spTree>
  </p:cSld>
  <p:clrMapOvr>
    <a:masterClrMapping/>
  </p:clrMapOvr>
  <p:transition advTm="5219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Test Results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pic>
        <p:nvPicPr>
          <p:cNvPr id="199682" name="Picture 2"/>
          <p:cNvPicPr>
            <a:picLocks noChangeAspect="1" noChangeArrowheads="1"/>
          </p:cNvPicPr>
          <p:nvPr/>
        </p:nvPicPr>
        <p:blipFill>
          <a:blip r:embed="rId4" cstate="print"/>
          <a:srcRect/>
          <a:stretch>
            <a:fillRect/>
          </a:stretch>
        </p:blipFill>
        <p:spPr bwMode="auto">
          <a:xfrm>
            <a:off x="149750" y="1350019"/>
            <a:ext cx="2925061" cy="2123872"/>
          </a:xfrm>
          <a:prstGeom prst="rect">
            <a:avLst/>
          </a:prstGeom>
          <a:noFill/>
          <a:ln w="12700">
            <a:solidFill>
              <a:srgbClr val="C00000"/>
            </a:solidFill>
            <a:miter lim="800000"/>
            <a:headEnd/>
            <a:tailEnd/>
          </a:ln>
          <a:effectLst/>
        </p:spPr>
      </p:pic>
      <p:pic>
        <p:nvPicPr>
          <p:cNvPr id="199683" name="Picture 3"/>
          <p:cNvPicPr>
            <a:picLocks noChangeAspect="1" noChangeArrowheads="1"/>
          </p:cNvPicPr>
          <p:nvPr/>
        </p:nvPicPr>
        <p:blipFill>
          <a:blip r:embed="rId5" cstate="print"/>
          <a:srcRect/>
          <a:stretch>
            <a:fillRect/>
          </a:stretch>
        </p:blipFill>
        <p:spPr bwMode="auto">
          <a:xfrm>
            <a:off x="145729" y="3478870"/>
            <a:ext cx="2923091" cy="2122442"/>
          </a:xfrm>
          <a:prstGeom prst="rect">
            <a:avLst/>
          </a:prstGeom>
          <a:solidFill>
            <a:schemeClr val="bg1"/>
          </a:solidFill>
          <a:ln w="12700">
            <a:solidFill>
              <a:srgbClr val="C00000"/>
            </a:solidFill>
            <a:miter lim="800000"/>
            <a:headEnd/>
            <a:tailEnd/>
          </a:ln>
          <a:effectLst/>
        </p:spPr>
      </p:pic>
      <p:pic>
        <p:nvPicPr>
          <p:cNvPr id="7" name="Picture 2"/>
          <p:cNvPicPr>
            <a:picLocks noChangeAspect="1" noChangeArrowheads="1"/>
          </p:cNvPicPr>
          <p:nvPr/>
        </p:nvPicPr>
        <p:blipFill>
          <a:blip r:embed="rId6" cstate="print"/>
          <a:srcRect/>
          <a:stretch>
            <a:fillRect/>
          </a:stretch>
        </p:blipFill>
        <p:spPr bwMode="auto">
          <a:xfrm>
            <a:off x="3077008" y="1341877"/>
            <a:ext cx="2934031" cy="2130385"/>
          </a:xfrm>
          <a:prstGeom prst="rect">
            <a:avLst/>
          </a:prstGeom>
          <a:noFill/>
          <a:ln w="12700">
            <a:solidFill>
              <a:srgbClr val="C00000"/>
            </a:solidFill>
            <a:miter lim="800000"/>
            <a:headEnd/>
            <a:tailEnd/>
          </a:ln>
          <a:effectLst/>
        </p:spPr>
      </p:pic>
      <p:pic>
        <p:nvPicPr>
          <p:cNvPr id="8" name="Picture 3"/>
          <p:cNvPicPr>
            <a:picLocks noChangeAspect="1" noChangeArrowheads="1"/>
          </p:cNvPicPr>
          <p:nvPr/>
        </p:nvPicPr>
        <p:blipFill>
          <a:blip r:embed="rId7" cstate="print"/>
          <a:srcRect/>
          <a:stretch>
            <a:fillRect/>
          </a:stretch>
        </p:blipFill>
        <p:spPr bwMode="auto">
          <a:xfrm>
            <a:off x="3073326" y="3472889"/>
            <a:ext cx="2933379" cy="2129911"/>
          </a:xfrm>
          <a:prstGeom prst="rect">
            <a:avLst/>
          </a:prstGeom>
          <a:noFill/>
          <a:ln w="12700">
            <a:solidFill>
              <a:srgbClr val="C00000"/>
            </a:solidFill>
            <a:miter lim="800000"/>
            <a:headEnd/>
            <a:tailEnd/>
          </a:ln>
          <a:effectLst/>
        </p:spPr>
      </p:pic>
      <p:pic>
        <p:nvPicPr>
          <p:cNvPr id="9" name="Picture 2"/>
          <p:cNvPicPr>
            <a:picLocks noChangeAspect="1" noChangeArrowheads="1"/>
          </p:cNvPicPr>
          <p:nvPr/>
        </p:nvPicPr>
        <p:blipFill>
          <a:blip r:embed="rId8" cstate="print"/>
          <a:srcRect/>
          <a:stretch>
            <a:fillRect/>
          </a:stretch>
        </p:blipFill>
        <p:spPr bwMode="auto">
          <a:xfrm>
            <a:off x="6019211" y="1335235"/>
            <a:ext cx="2921375" cy="2121195"/>
          </a:xfrm>
          <a:prstGeom prst="rect">
            <a:avLst/>
          </a:prstGeom>
          <a:noFill/>
          <a:ln w="12700">
            <a:solidFill>
              <a:srgbClr val="C00000"/>
            </a:solidFill>
            <a:miter lim="800000"/>
            <a:headEnd/>
            <a:tailEnd/>
          </a:ln>
          <a:effectLst/>
        </p:spPr>
      </p:pic>
      <p:pic>
        <p:nvPicPr>
          <p:cNvPr id="10" name="Picture 3"/>
          <p:cNvPicPr>
            <a:picLocks noChangeAspect="1" noChangeArrowheads="1"/>
          </p:cNvPicPr>
          <p:nvPr/>
        </p:nvPicPr>
        <p:blipFill>
          <a:blip r:embed="rId9" cstate="print"/>
          <a:srcRect/>
          <a:stretch>
            <a:fillRect/>
          </a:stretch>
        </p:blipFill>
        <p:spPr bwMode="auto">
          <a:xfrm>
            <a:off x="6017362" y="3476050"/>
            <a:ext cx="2927558" cy="2125685"/>
          </a:xfrm>
          <a:prstGeom prst="rect">
            <a:avLst/>
          </a:prstGeom>
          <a:noFill/>
          <a:ln w="12700">
            <a:solidFill>
              <a:srgbClr val="C00000"/>
            </a:solidFill>
            <a:miter lim="800000"/>
            <a:headEnd/>
            <a:tailEnd/>
          </a:ln>
          <a:effectLst/>
        </p:spPr>
      </p:pic>
      <p:sp>
        <p:nvSpPr>
          <p:cNvPr id="11" name="Text Box 14"/>
          <p:cNvSpPr txBox="1">
            <a:spLocks noChangeArrowheads="1"/>
          </p:cNvSpPr>
          <p:nvPr/>
        </p:nvSpPr>
        <p:spPr bwMode="auto">
          <a:xfrm>
            <a:off x="0" y="920044"/>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Measured Acceleration and Displacement</a:t>
            </a:r>
          </a:p>
        </p:txBody>
      </p:sp>
      <p:sp>
        <p:nvSpPr>
          <p:cNvPr id="12" name="Text Box 14"/>
          <p:cNvSpPr txBox="1">
            <a:spLocks noChangeArrowheads="1"/>
          </p:cNvSpPr>
          <p:nvPr/>
        </p:nvSpPr>
        <p:spPr bwMode="auto">
          <a:xfrm>
            <a:off x="0" y="5695244"/>
            <a:ext cx="9144000" cy="369332"/>
          </a:xfrm>
          <a:prstGeom prst="rect">
            <a:avLst/>
          </a:prstGeom>
          <a:noFill/>
          <a:ln w="9525">
            <a:noFill/>
            <a:miter lim="800000"/>
            <a:headEnd/>
            <a:tailEnd/>
          </a:ln>
        </p:spPr>
        <p:txBody>
          <a:bodyPr>
            <a:spAutoFit/>
          </a:bodyPr>
          <a:lstStyle/>
          <a:p>
            <a:pPr>
              <a:spcBef>
                <a:spcPct val="50000"/>
              </a:spcBef>
            </a:pPr>
            <a:r>
              <a:rPr lang="en-US" altLang="ko-KR" b="1" dirty="0" smtClean="0">
                <a:ea typeface="굴림" pitchFamily="34" charset="-127"/>
              </a:rPr>
              <a:t>               </a:t>
            </a:r>
            <a:r>
              <a:rPr lang="en-US" altLang="ko-KR" dirty="0" smtClean="0">
                <a:ea typeface="굴림" pitchFamily="34" charset="-127"/>
              </a:rPr>
              <a:t>QR94-3                                    QR98-1                                  QR99-1 </a:t>
            </a:r>
          </a:p>
        </p:txBody>
      </p:sp>
    </p:spTree>
  </p:cSld>
  <p:clrMapOvr>
    <a:masterClrMapping/>
  </p:clrMapOvr>
  <p:transition advTm="3769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1754326"/>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Definition: </a:t>
            </a:r>
          </a:p>
          <a:p>
            <a:pPr>
              <a:spcBef>
                <a:spcPct val="50000"/>
              </a:spcBef>
            </a:pPr>
            <a:r>
              <a:rPr lang="en-US" altLang="ko-KR" b="1" dirty="0" smtClean="0">
                <a:solidFill>
                  <a:srgbClr val="C00000"/>
                </a:solidFill>
                <a:ea typeface="굴림" pitchFamily="34" charset="-127"/>
              </a:rPr>
              <a:t>determination of a system </a:t>
            </a:r>
            <a:r>
              <a:rPr lang="en-US" altLang="ko-KR" b="1" dirty="0" smtClean="0">
                <a:ea typeface="굴림" pitchFamily="34" charset="-127"/>
              </a:rPr>
              <a:t>to which the system under test is equivalent (</a:t>
            </a:r>
            <a:r>
              <a:rPr lang="en-US" altLang="ko-KR" b="1" dirty="0" err="1" smtClean="0">
                <a:latin typeface="Arial"/>
                <a:ea typeface="굴림" pitchFamily="34" charset="-127"/>
                <a:cs typeface="Arial"/>
              </a:rPr>
              <a:t>Åström</a:t>
            </a:r>
            <a:r>
              <a:rPr lang="en-US" altLang="ko-KR" b="1" dirty="0" smtClean="0">
                <a:latin typeface="Arial"/>
                <a:ea typeface="굴림" pitchFamily="34" charset="-127"/>
                <a:cs typeface="Arial"/>
              </a:rPr>
              <a:t> and </a:t>
            </a:r>
            <a:r>
              <a:rPr lang="en-US" altLang="ko-KR" b="1" dirty="0" err="1" smtClean="0">
                <a:latin typeface="Arial"/>
                <a:ea typeface="굴림" pitchFamily="34" charset="-127"/>
                <a:cs typeface="Arial"/>
              </a:rPr>
              <a:t>Eykhoff</a:t>
            </a:r>
            <a:r>
              <a:rPr lang="en-US" altLang="ko-KR" b="1" dirty="0" smtClean="0">
                <a:latin typeface="Arial"/>
                <a:ea typeface="굴림" pitchFamily="34" charset="-127"/>
                <a:cs typeface="Arial"/>
              </a:rPr>
              <a:t> 1971)</a:t>
            </a:r>
          </a:p>
          <a:p>
            <a:pPr>
              <a:spcBef>
                <a:spcPct val="50000"/>
              </a:spcBef>
            </a:pPr>
            <a:r>
              <a:rPr lang="en-US" altLang="ko-KR" b="1" dirty="0" smtClean="0">
                <a:solidFill>
                  <a:srgbClr val="C00000"/>
                </a:solidFill>
                <a:ea typeface="굴림" pitchFamily="34" charset="-127"/>
              </a:rPr>
              <a:t>Nonlinearity</a:t>
            </a:r>
            <a:r>
              <a:rPr lang="en-US" altLang="ko-KR" b="1" dirty="0" smtClean="0">
                <a:ea typeface="굴림" pitchFamily="34" charset="-127"/>
              </a:rPr>
              <a:t> is one of the unique features and difficulties in the application of system identification to civil structures (Imai et al. 1991) :</a:t>
            </a:r>
          </a:p>
        </p:txBody>
      </p:sp>
      <p:sp>
        <p:nvSpPr>
          <p:cNvPr id="10" name="Text Box 14"/>
          <p:cNvSpPr txBox="1">
            <a:spLocks noChangeArrowheads="1"/>
          </p:cNvSpPr>
          <p:nvPr/>
        </p:nvSpPr>
        <p:spPr bwMode="auto">
          <a:xfrm>
            <a:off x="0" y="4515951"/>
            <a:ext cx="9144000" cy="1615827"/>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Issues of the subject problem</a:t>
            </a:r>
          </a:p>
          <a:p>
            <a:pPr>
              <a:spcBef>
                <a:spcPct val="50000"/>
              </a:spcBef>
              <a:buFont typeface="Arial" pitchFamily="34" charset="0"/>
              <a:buChar char="•"/>
            </a:pPr>
            <a:r>
              <a:rPr lang="en-US" altLang="ko-KR" b="1" dirty="0" smtClean="0">
                <a:ea typeface="굴림" pitchFamily="34" charset="-127"/>
              </a:rPr>
              <a:t> Nonlinearity</a:t>
            </a:r>
          </a:p>
          <a:p>
            <a:pPr>
              <a:spcBef>
                <a:spcPct val="50000"/>
              </a:spcBef>
              <a:buFont typeface="Arial" pitchFamily="34" charset="0"/>
              <a:buChar char="•"/>
            </a:pPr>
            <a:r>
              <a:rPr lang="en-US" altLang="ko-KR" b="1" dirty="0" smtClean="0">
                <a:ea typeface="굴림" pitchFamily="34" charset="-127"/>
              </a:rPr>
              <a:t> Variations among experiments </a:t>
            </a:r>
          </a:p>
          <a:p>
            <a:pPr>
              <a:spcBef>
                <a:spcPct val="50000"/>
              </a:spcBef>
              <a:buFont typeface="Arial" pitchFamily="34" charset="0"/>
              <a:buChar char="•"/>
            </a:pPr>
            <a:r>
              <a:rPr lang="en-US" altLang="ko-KR" b="1" dirty="0" smtClean="0">
                <a:ea typeface="굴림" pitchFamily="34" charset="-127"/>
              </a:rPr>
              <a:t> Uncertainties from expansion joint properties</a:t>
            </a:r>
          </a:p>
        </p:txBody>
      </p:sp>
      <p:sp>
        <p:nvSpPr>
          <p:cNvPr id="8" name="Text Box 14"/>
          <p:cNvSpPr txBox="1">
            <a:spLocks noChangeArrowheads="1"/>
          </p:cNvSpPr>
          <p:nvPr/>
        </p:nvSpPr>
        <p:spPr bwMode="auto">
          <a:xfrm>
            <a:off x="0" y="2901590"/>
            <a:ext cx="9144000" cy="1615827"/>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Nonlinear Model-Based Approach</a:t>
            </a:r>
          </a:p>
          <a:p>
            <a:pPr>
              <a:spcBef>
                <a:spcPct val="50000"/>
              </a:spcBef>
              <a:buFont typeface="Arial" pitchFamily="34" charset="0"/>
              <a:buChar char="•"/>
            </a:pPr>
            <a:r>
              <a:rPr lang="en-US" altLang="ko-KR" b="1" dirty="0" smtClean="0">
                <a:ea typeface="굴림" pitchFamily="34" charset="-127"/>
              </a:rPr>
              <a:t> Two DOF dynamic governing equation: Transverse displacement + Rotation</a:t>
            </a:r>
          </a:p>
          <a:p>
            <a:pPr>
              <a:spcBef>
                <a:spcPct val="50000"/>
              </a:spcBef>
              <a:buFont typeface="Arial" pitchFamily="34" charset="0"/>
              <a:buChar char="•"/>
            </a:pPr>
            <a:r>
              <a:rPr lang="en-US" altLang="ko-KR" b="1" dirty="0" smtClean="0">
                <a:ea typeface="굴림" pitchFamily="34" charset="-127"/>
              </a:rPr>
              <a:t> Lead Rubber Bearing: </a:t>
            </a:r>
            <a:r>
              <a:rPr lang="en-US" altLang="ko-KR" b="1" dirty="0" err="1" smtClean="0">
                <a:ea typeface="굴림" pitchFamily="34" charset="-127"/>
              </a:rPr>
              <a:t>Menegotto</a:t>
            </a:r>
            <a:r>
              <a:rPr lang="en-US" altLang="ko-KR" b="1" dirty="0" smtClean="0">
                <a:ea typeface="굴림" pitchFamily="34" charset="-127"/>
              </a:rPr>
              <a:t>-Pinto Model</a:t>
            </a:r>
          </a:p>
          <a:p>
            <a:pPr>
              <a:spcBef>
                <a:spcPct val="50000"/>
              </a:spcBef>
              <a:buFont typeface="Arial" pitchFamily="34" charset="0"/>
              <a:buChar char="•"/>
            </a:pPr>
            <a:r>
              <a:rPr lang="en-US" altLang="ko-KR" b="1" dirty="0" smtClean="0">
                <a:ea typeface="굴림" pitchFamily="34" charset="-127"/>
              </a:rPr>
              <a:t> QR94-3 vs. QR98-1, QR98-1 vs. QR99-1</a:t>
            </a:r>
          </a:p>
        </p:txBody>
      </p:sp>
      <p:pic>
        <p:nvPicPr>
          <p:cNvPr id="1026" name="Picture 2"/>
          <p:cNvPicPr>
            <a:picLocks noChangeAspect="1" noChangeArrowheads="1"/>
          </p:cNvPicPr>
          <p:nvPr/>
        </p:nvPicPr>
        <p:blipFill>
          <a:blip r:embed="rId4" cstate="print"/>
          <a:srcRect l="-4518" t="-8806" r="-4977" b="-7134"/>
          <a:stretch>
            <a:fillRect/>
          </a:stretch>
        </p:blipFill>
        <p:spPr bwMode="auto">
          <a:xfrm>
            <a:off x="5661212" y="4208929"/>
            <a:ext cx="2783541" cy="2124636"/>
          </a:xfrm>
          <a:prstGeom prst="rect">
            <a:avLst/>
          </a:prstGeom>
          <a:solidFill>
            <a:schemeClr val="bg1"/>
          </a:solidFill>
          <a:ln w="12700">
            <a:solidFill>
              <a:srgbClr val="C00000"/>
            </a:solidFill>
            <a:miter lim="800000"/>
            <a:headEnd/>
            <a:tailEnd/>
          </a:ln>
          <a:effectLst/>
        </p:spPr>
      </p:pic>
    </p:spTree>
  </p:cSld>
  <p:clrMapOvr>
    <a:masterClrMapping/>
  </p:clrMapOvr>
  <p:transition advTm="100777"/>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69387"/>
          </a:xfrm>
          <a:prstGeom prst="rect">
            <a:avLst/>
          </a:prstGeom>
          <a:noFill/>
          <a:ln w="9525">
            <a:noFill/>
            <a:miter lim="800000"/>
            <a:headEnd/>
            <a:tailEnd/>
          </a:ln>
          <a:effectLst/>
        </p:spPr>
        <p:txBody>
          <a:bodyPr>
            <a:spAutoFit/>
          </a:bodyPr>
          <a:lstStyle/>
          <a:p>
            <a:pPr>
              <a:spcBef>
                <a:spcPct val="50000"/>
              </a:spcBef>
              <a:defRPr/>
            </a:pPr>
            <a:r>
              <a:rPr lang="en-US" altLang="ko-KR" sz="31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Governing TDOF Eqn. of Bridge Deck Motion</a:t>
            </a:r>
            <a:endParaRPr lang="en-US" altLang="ko-KR" sz="31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Rigid Body Motion of the Superstructure</a:t>
            </a:r>
          </a:p>
        </p:txBody>
      </p:sp>
      <p:pic>
        <p:nvPicPr>
          <p:cNvPr id="1027" name="Picture 3"/>
          <p:cNvPicPr>
            <a:picLocks noChangeAspect="1" noChangeArrowheads="1"/>
          </p:cNvPicPr>
          <p:nvPr/>
        </p:nvPicPr>
        <p:blipFill>
          <a:blip r:embed="rId5" cstate="print"/>
          <a:srcRect l="-3407" t="-5562" r="-5096" b="-7025"/>
          <a:stretch>
            <a:fillRect/>
          </a:stretch>
        </p:blipFill>
        <p:spPr bwMode="auto">
          <a:xfrm>
            <a:off x="135924" y="1594023"/>
            <a:ext cx="3422822" cy="1690540"/>
          </a:xfrm>
          <a:prstGeom prst="rect">
            <a:avLst/>
          </a:prstGeom>
          <a:solidFill>
            <a:schemeClr val="bg1"/>
          </a:solidFill>
          <a:ln w="12700">
            <a:solidFill>
              <a:srgbClr val="C00000"/>
            </a:solidFill>
            <a:miter lim="800000"/>
            <a:headEnd/>
            <a:tailEnd/>
          </a:ln>
          <a:effectLst/>
        </p:spPr>
      </p:pic>
      <p:sp>
        <p:nvSpPr>
          <p:cNvPr id="16" name="Text Box 14"/>
          <p:cNvSpPr txBox="1">
            <a:spLocks noChangeArrowheads="1"/>
          </p:cNvSpPr>
          <p:nvPr/>
        </p:nvSpPr>
        <p:spPr bwMode="auto">
          <a:xfrm>
            <a:off x="3722850" y="2757839"/>
            <a:ext cx="895449"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where</a:t>
            </a:r>
          </a:p>
        </p:txBody>
      </p:sp>
      <p:sp>
        <p:nvSpPr>
          <p:cNvPr id="14" name="Text Box 14"/>
          <p:cNvSpPr txBox="1">
            <a:spLocks noChangeArrowheads="1"/>
          </p:cNvSpPr>
          <p:nvPr/>
        </p:nvSpPr>
        <p:spPr bwMode="auto">
          <a:xfrm>
            <a:off x="0" y="3740552"/>
            <a:ext cx="9144000" cy="369332"/>
          </a:xfrm>
          <a:prstGeom prst="rect">
            <a:avLst/>
          </a:prstGeom>
          <a:noFill/>
          <a:ln w="9525">
            <a:noFill/>
            <a:miter lim="800000"/>
            <a:headEnd/>
            <a:tailEnd/>
          </a:ln>
        </p:spPr>
        <p:txBody>
          <a:bodyPr>
            <a:spAutoFit/>
          </a:bodyPr>
          <a:lstStyle/>
          <a:p>
            <a:pPr>
              <a:spcBef>
                <a:spcPct val="50000"/>
              </a:spcBef>
            </a:pPr>
            <a:r>
              <a:rPr lang="en-US" altLang="ko-KR" b="1" dirty="0" err="1" smtClean="0">
                <a:solidFill>
                  <a:srgbClr val="008000"/>
                </a:solidFill>
                <a:ea typeface="굴림" pitchFamily="34" charset="-127"/>
              </a:rPr>
              <a:t>Menegotto</a:t>
            </a:r>
            <a:r>
              <a:rPr lang="en-US" altLang="ko-KR" b="1" dirty="0" smtClean="0">
                <a:solidFill>
                  <a:srgbClr val="008000"/>
                </a:solidFill>
                <a:ea typeface="굴림" pitchFamily="34" charset="-127"/>
              </a:rPr>
              <a:t>-Pinto Model</a:t>
            </a:r>
          </a:p>
        </p:txBody>
      </p:sp>
      <p:pic>
        <p:nvPicPr>
          <p:cNvPr id="15" name="Picture 2"/>
          <p:cNvPicPr>
            <a:picLocks noChangeAspect="1" noChangeArrowheads="1"/>
          </p:cNvPicPr>
          <p:nvPr/>
        </p:nvPicPr>
        <p:blipFill>
          <a:blip r:embed="rId6" cstate="print"/>
          <a:srcRect l="-6259" t="-6327" r="-4973" b="-5939"/>
          <a:stretch>
            <a:fillRect/>
          </a:stretch>
        </p:blipFill>
        <p:spPr bwMode="auto">
          <a:xfrm>
            <a:off x="4873665" y="3256585"/>
            <a:ext cx="4004841" cy="3183038"/>
          </a:xfrm>
          <a:prstGeom prst="rect">
            <a:avLst/>
          </a:prstGeom>
          <a:solidFill>
            <a:schemeClr val="bg1"/>
          </a:solidFill>
          <a:ln w="12700">
            <a:solidFill>
              <a:srgbClr val="C00000"/>
            </a:solidFill>
            <a:miter lim="800000"/>
            <a:headEnd/>
            <a:tailEnd/>
          </a:ln>
          <a:effectLst/>
        </p:spPr>
      </p:pic>
      <p:graphicFrame>
        <p:nvGraphicFramePr>
          <p:cNvPr id="1028" name="Object 4"/>
          <p:cNvGraphicFramePr>
            <a:graphicFrameLocks noChangeAspect="1"/>
          </p:cNvGraphicFramePr>
          <p:nvPr/>
        </p:nvGraphicFramePr>
        <p:xfrm>
          <a:off x="3841297" y="1827484"/>
          <a:ext cx="4283528" cy="830480"/>
        </p:xfrm>
        <a:graphic>
          <a:graphicData uri="http://schemas.openxmlformats.org/presentationml/2006/ole">
            <p:oleObj spid="_x0000_s1028" name="Equation" r:id="rId7" imgW="2489040" imgH="482400" progId="Equation.3">
              <p:embed/>
            </p:oleObj>
          </a:graphicData>
        </a:graphic>
      </p:graphicFrame>
      <p:graphicFrame>
        <p:nvGraphicFramePr>
          <p:cNvPr id="3" name="Object 5"/>
          <p:cNvGraphicFramePr>
            <a:graphicFrameLocks noChangeAspect="1"/>
          </p:cNvGraphicFramePr>
          <p:nvPr/>
        </p:nvGraphicFramePr>
        <p:xfrm>
          <a:off x="4743450" y="2724150"/>
          <a:ext cx="1409700" cy="367748"/>
        </p:xfrm>
        <a:graphic>
          <a:graphicData uri="http://schemas.openxmlformats.org/presentationml/2006/ole">
            <p:oleObj spid="_x0000_s1029" name="Equation" r:id="rId8" imgW="876240" imgH="228600" progId="Equation.3">
              <p:embed/>
            </p:oleObj>
          </a:graphicData>
        </a:graphic>
      </p:graphicFrame>
      <p:graphicFrame>
        <p:nvGraphicFramePr>
          <p:cNvPr id="4" name="Object 6"/>
          <p:cNvGraphicFramePr>
            <a:graphicFrameLocks noChangeAspect="1"/>
          </p:cNvGraphicFramePr>
          <p:nvPr/>
        </p:nvGraphicFramePr>
        <p:xfrm>
          <a:off x="6426199" y="2755899"/>
          <a:ext cx="1843881" cy="320675"/>
        </p:xfrm>
        <a:graphic>
          <a:graphicData uri="http://schemas.openxmlformats.org/presentationml/2006/ole">
            <p:oleObj spid="_x0000_s1030" name="Equation" r:id="rId9" imgW="1168200" imgH="203040" progId="Equation.3">
              <p:embed/>
            </p:oleObj>
          </a:graphicData>
        </a:graphic>
      </p:graphicFrame>
      <p:graphicFrame>
        <p:nvGraphicFramePr>
          <p:cNvPr id="1031" name="Object 7"/>
          <p:cNvGraphicFramePr>
            <a:graphicFrameLocks noChangeAspect="1"/>
          </p:cNvGraphicFramePr>
          <p:nvPr/>
        </p:nvGraphicFramePr>
        <p:xfrm>
          <a:off x="187324" y="4464049"/>
          <a:ext cx="3904683" cy="1127125"/>
        </p:xfrm>
        <a:graphic>
          <a:graphicData uri="http://schemas.openxmlformats.org/presentationml/2006/ole">
            <p:oleObj spid="_x0000_s1031" name="Equation" r:id="rId10" imgW="2463480" imgH="711000" progId="Equation.3">
              <p:embed/>
            </p:oleObj>
          </a:graphicData>
        </a:graphic>
      </p:graphicFrame>
      <p:graphicFrame>
        <p:nvGraphicFramePr>
          <p:cNvPr id="1032" name="Object 8"/>
          <p:cNvGraphicFramePr>
            <a:graphicFrameLocks noChangeAspect="1"/>
          </p:cNvGraphicFramePr>
          <p:nvPr/>
        </p:nvGraphicFramePr>
        <p:xfrm>
          <a:off x="3843338" y="1440923"/>
          <a:ext cx="5005387" cy="392640"/>
        </p:xfrm>
        <a:graphic>
          <a:graphicData uri="http://schemas.openxmlformats.org/presentationml/2006/ole">
            <p:oleObj spid="_x0000_s1032" name="Equation" r:id="rId11" imgW="2920680" imgH="228600" progId="Equation.3">
              <p:embed/>
            </p:oleObj>
          </a:graphicData>
        </a:graphic>
      </p:graphicFrame>
    </p:spTree>
  </p:cSld>
  <p:clrMapOvr>
    <a:masterClrMapping/>
  </p:clrMapOvr>
  <p:transition advTm="104364"/>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84775"/>
          </a:xfrm>
          <a:prstGeom prst="rect">
            <a:avLst/>
          </a:prstGeom>
          <a:noFill/>
          <a:ln w="9525">
            <a:noFill/>
            <a:miter lim="800000"/>
            <a:headEnd/>
            <a:tailEnd/>
          </a:ln>
          <a:effectLst/>
        </p:spPr>
        <p:txBody>
          <a:bodyPr wrap="square">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Column Damages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1" name="Text Box 14"/>
          <p:cNvSpPr txBox="1">
            <a:spLocks noChangeArrowheads="1"/>
          </p:cNvSpPr>
          <p:nvPr/>
        </p:nvSpPr>
        <p:spPr bwMode="auto">
          <a:xfrm>
            <a:off x="4572000" y="6080234"/>
            <a:ext cx="3957145" cy="369332"/>
          </a:xfrm>
          <a:prstGeom prst="rect">
            <a:avLst/>
          </a:prstGeom>
          <a:noFill/>
          <a:ln w="9525">
            <a:noFill/>
            <a:miter lim="800000"/>
            <a:headEnd/>
            <a:tailEnd/>
          </a:ln>
        </p:spPr>
        <p:txBody>
          <a:bodyPr wrap="square">
            <a:spAutoFit/>
          </a:bodyPr>
          <a:lstStyle/>
          <a:p>
            <a:pPr marL="1262063" indent="-1262063">
              <a:spcBef>
                <a:spcPct val="50000"/>
              </a:spcBef>
            </a:pPr>
            <a:r>
              <a:rPr lang="en-US" altLang="ko-KR" b="1" dirty="0" smtClean="0">
                <a:solidFill>
                  <a:srgbClr val="008000"/>
                </a:solidFill>
                <a:ea typeface="굴림" pitchFamily="34" charset="-127"/>
              </a:rPr>
              <a:t>San Fernando (2/9/1971) M6.6</a:t>
            </a:r>
            <a:endParaRPr lang="en-US" altLang="ko-KR" b="1" dirty="0" smtClean="0">
              <a:ea typeface="굴림" pitchFamily="34" charset="-127"/>
            </a:endParaRPr>
          </a:p>
        </p:txBody>
      </p:sp>
      <p:pic>
        <p:nvPicPr>
          <p:cNvPr id="14" name="Picture 6" descr="Scan304"/>
          <p:cNvPicPr>
            <a:picLocks noChangeAspect="1" noChangeArrowheads="1"/>
          </p:cNvPicPr>
          <p:nvPr/>
        </p:nvPicPr>
        <p:blipFill>
          <a:blip r:embed="rId4" cstate="print"/>
          <a:srcRect/>
          <a:stretch>
            <a:fillRect/>
          </a:stretch>
        </p:blipFill>
        <p:spPr bwMode="auto">
          <a:xfrm>
            <a:off x="6316516" y="2382832"/>
            <a:ext cx="2386050" cy="3472238"/>
          </a:xfrm>
          <a:prstGeom prst="rect">
            <a:avLst/>
          </a:prstGeom>
          <a:noFill/>
        </p:spPr>
      </p:pic>
      <p:pic>
        <p:nvPicPr>
          <p:cNvPr id="15" name="Picture 7" descr="Scan301"/>
          <p:cNvPicPr>
            <a:picLocks noChangeAspect="1" noChangeArrowheads="1"/>
          </p:cNvPicPr>
          <p:nvPr/>
        </p:nvPicPr>
        <p:blipFill>
          <a:blip r:embed="rId5" cstate="print"/>
          <a:srcRect/>
          <a:stretch>
            <a:fillRect/>
          </a:stretch>
        </p:blipFill>
        <p:spPr bwMode="auto">
          <a:xfrm>
            <a:off x="4069685" y="994735"/>
            <a:ext cx="2962268" cy="2000714"/>
          </a:xfrm>
          <a:prstGeom prst="rect">
            <a:avLst/>
          </a:prstGeom>
          <a:noFill/>
        </p:spPr>
      </p:pic>
      <p:pic>
        <p:nvPicPr>
          <p:cNvPr id="16" name="Picture 15" descr="kach0024.jpg"/>
          <p:cNvPicPr>
            <a:picLocks noChangeAspect="1"/>
          </p:cNvPicPr>
          <p:nvPr/>
        </p:nvPicPr>
        <p:blipFill>
          <a:blip r:embed="rId6" cstate="print"/>
          <a:stretch>
            <a:fillRect/>
          </a:stretch>
        </p:blipFill>
        <p:spPr>
          <a:xfrm>
            <a:off x="233746" y="977460"/>
            <a:ext cx="3579567" cy="4193629"/>
          </a:xfrm>
          <a:prstGeom prst="rect">
            <a:avLst/>
          </a:prstGeom>
        </p:spPr>
      </p:pic>
    </p:spTree>
  </p:cSld>
  <p:clrMapOvr>
    <a:masterClrMapping/>
  </p:clrMapOvr>
  <p:transition advTm="4754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Procedures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2" y="881615"/>
            <a:ext cx="4410637" cy="3000821"/>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1</a:t>
            </a:r>
            <a:r>
              <a:rPr lang="en-US" altLang="ko-KR" b="1" baseline="30000" dirty="0" smtClean="0">
                <a:solidFill>
                  <a:srgbClr val="008000"/>
                </a:solidFill>
                <a:ea typeface="굴림" pitchFamily="34" charset="-127"/>
              </a:rPr>
              <a:t>st</a:t>
            </a:r>
            <a:r>
              <a:rPr lang="en-US" altLang="ko-KR" b="1" dirty="0" smtClean="0">
                <a:solidFill>
                  <a:srgbClr val="008000"/>
                </a:solidFill>
                <a:ea typeface="굴림" pitchFamily="34" charset="-127"/>
              </a:rPr>
              <a:t> Phase: Superstructure Overall </a:t>
            </a:r>
            <a:br>
              <a:rPr lang="en-US" altLang="ko-KR" b="1" dirty="0" smtClean="0">
                <a:solidFill>
                  <a:srgbClr val="008000"/>
                </a:solidFill>
                <a:ea typeface="굴림" pitchFamily="34" charset="-127"/>
              </a:rPr>
            </a:br>
            <a:r>
              <a:rPr lang="en-US" altLang="ko-KR" b="1" dirty="0" smtClean="0">
                <a:solidFill>
                  <a:srgbClr val="008000"/>
                </a:solidFill>
                <a:ea typeface="굴림" pitchFamily="34" charset="-127"/>
              </a:rPr>
              <a:t>                  Behavior</a:t>
            </a:r>
          </a:p>
          <a:p>
            <a:pPr marL="168275" indent="-168275">
              <a:spcBef>
                <a:spcPct val="50000"/>
              </a:spcBef>
              <a:buFont typeface="Arial" pitchFamily="34" charset="0"/>
              <a:buChar char="•"/>
            </a:pPr>
            <a:r>
              <a:rPr lang="en-US" altLang="ko-KR" b="1" dirty="0" smtClean="0">
                <a:solidFill>
                  <a:srgbClr val="C00000"/>
                </a:solidFill>
                <a:ea typeface="굴림" pitchFamily="34" charset="-127"/>
              </a:rPr>
              <a:t>Transverse displacement </a:t>
            </a:r>
            <a:r>
              <a:rPr lang="en-US" altLang="ko-KR" b="1" dirty="0" smtClean="0">
                <a:ea typeface="굴림" pitchFamily="34" charset="-127"/>
              </a:rPr>
              <a:t>and </a:t>
            </a:r>
            <a:r>
              <a:rPr lang="en-US" altLang="ko-KR" b="1" dirty="0" smtClean="0">
                <a:solidFill>
                  <a:srgbClr val="C00000"/>
                </a:solidFill>
                <a:ea typeface="굴림" pitchFamily="34" charset="-127"/>
              </a:rPr>
              <a:t>Rotation</a:t>
            </a:r>
            <a:r>
              <a:rPr lang="en-US" altLang="ko-KR" b="1" dirty="0" smtClean="0">
                <a:ea typeface="굴림" pitchFamily="34" charset="-127"/>
              </a:rPr>
              <a:t> at the Center of Mass</a:t>
            </a:r>
          </a:p>
          <a:p>
            <a:pPr marL="168275" indent="-168275">
              <a:spcBef>
                <a:spcPct val="50000"/>
              </a:spcBef>
              <a:buFont typeface="Arial" pitchFamily="34" charset="0"/>
              <a:buChar char="•"/>
            </a:pPr>
            <a:r>
              <a:rPr lang="en-US" altLang="ko-KR" b="1" dirty="0" smtClean="0">
                <a:ea typeface="굴림" pitchFamily="34" charset="-127"/>
                <a:sym typeface="Symbol"/>
              </a:rPr>
              <a:t>Abutment: </a:t>
            </a:r>
            <a:br>
              <a:rPr lang="en-US" altLang="ko-KR" b="1" dirty="0" smtClean="0">
                <a:ea typeface="굴림" pitchFamily="34" charset="-127"/>
                <a:sym typeface="Symbol"/>
              </a:rPr>
            </a:br>
            <a:r>
              <a:rPr lang="en-US" altLang="ko-KR" b="1" dirty="0" smtClean="0">
                <a:ea typeface="굴림" pitchFamily="34" charset="-127"/>
                <a:sym typeface="Symbol"/>
              </a:rPr>
              <a:t> </a:t>
            </a:r>
            <a:r>
              <a:rPr lang="en-US" altLang="ko-KR" b="1" dirty="0" smtClean="0">
                <a:ea typeface="굴림" pitchFamily="34" charset="-127"/>
              </a:rPr>
              <a:t>seven LRB + Expansion Joint</a:t>
            </a:r>
          </a:p>
          <a:p>
            <a:pPr marL="168275" indent="-168275">
              <a:spcBef>
                <a:spcPct val="50000"/>
              </a:spcBef>
              <a:buFont typeface="Arial" pitchFamily="34" charset="0"/>
              <a:buChar char="•"/>
            </a:pPr>
            <a:r>
              <a:rPr lang="en-US" altLang="ko-KR" b="1" dirty="0" smtClean="0">
                <a:ea typeface="굴림" pitchFamily="34" charset="-127"/>
              </a:rPr>
              <a:t>Pier: </a:t>
            </a:r>
            <a:br>
              <a:rPr lang="en-US" altLang="ko-KR" b="1" dirty="0" smtClean="0">
                <a:ea typeface="굴림" pitchFamily="34" charset="-127"/>
              </a:rPr>
            </a:br>
            <a:r>
              <a:rPr lang="en-US" altLang="ko-KR" b="1" dirty="0" smtClean="0">
                <a:ea typeface="굴림" pitchFamily="34" charset="-127"/>
                <a:sym typeface="Symbol"/>
              </a:rPr>
              <a:t> </a:t>
            </a:r>
            <a:r>
              <a:rPr lang="en-US" altLang="ko-KR" b="1" dirty="0" smtClean="0">
                <a:ea typeface="굴림" pitchFamily="34" charset="-127"/>
              </a:rPr>
              <a:t>seven elastomeric bearings </a:t>
            </a:r>
            <a:br>
              <a:rPr lang="en-US" altLang="ko-KR" b="1" dirty="0" smtClean="0">
                <a:ea typeface="굴림" pitchFamily="34" charset="-127"/>
              </a:rPr>
            </a:br>
            <a:r>
              <a:rPr lang="en-US" altLang="ko-KR" b="1" dirty="0" smtClean="0">
                <a:ea typeface="굴림" pitchFamily="34" charset="-127"/>
              </a:rPr>
              <a:t>+ Pier Stiffness</a:t>
            </a:r>
          </a:p>
        </p:txBody>
      </p:sp>
      <p:sp>
        <p:nvSpPr>
          <p:cNvPr id="12" name="Text Box 14"/>
          <p:cNvSpPr txBox="1">
            <a:spLocks noChangeArrowheads="1"/>
          </p:cNvSpPr>
          <p:nvPr/>
        </p:nvSpPr>
        <p:spPr bwMode="auto">
          <a:xfrm>
            <a:off x="0" y="4001332"/>
            <a:ext cx="4599297"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2</a:t>
            </a:r>
            <a:r>
              <a:rPr lang="en-US" altLang="ko-KR" b="1" baseline="30000" dirty="0" smtClean="0">
                <a:solidFill>
                  <a:srgbClr val="008000"/>
                </a:solidFill>
                <a:ea typeface="굴림" pitchFamily="34" charset="-127"/>
              </a:rPr>
              <a:t>nd</a:t>
            </a:r>
            <a:r>
              <a:rPr lang="en-US" altLang="ko-KR" b="1" dirty="0" smtClean="0">
                <a:solidFill>
                  <a:srgbClr val="008000"/>
                </a:solidFill>
                <a:ea typeface="굴림" pitchFamily="34" charset="-127"/>
              </a:rPr>
              <a:t> Phase: Lead Rubber Bearing</a:t>
            </a:r>
          </a:p>
        </p:txBody>
      </p:sp>
      <p:pic>
        <p:nvPicPr>
          <p:cNvPr id="2050" name="Picture 2"/>
          <p:cNvPicPr>
            <a:picLocks noChangeAspect="1" noChangeArrowheads="1"/>
          </p:cNvPicPr>
          <p:nvPr/>
        </p:nvPicPr>
        <p:blipFill>
          <a:blip r:embed="rId4" cstate="print"/>
          <a:srcRect/>
          <a:stretch>
            <a:fillRect/>
          </a:stretch>
        </p:blipFill>
        <p:spPr bwMode="auto">
          <a:xfrm>
            <a:off x="4757659" y="879763"/>
            <a:ext cx="4095750" cy="5794375"/>
          </a:xfrm>
          <a:prstGeom prst="rect">
            <a:avLst/>
          </a:prstGeom>
          <a:noFill/>
          <a:ln w="9525">
            <a:noFill/>
            <a:miter lim="800000"/>
            <a:headEnd/>
            <a:tailEnd/>
          </a:ln>
          <a:effectLst/>
        </p:spPr>
      </p:pic>
    </p:spTree>
  </p:cSld>
  <p:clrMapOvr>
    <a:masterClrMapping/>
  </p:clrMapOvr>
  <p:transition advTm="7257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(1</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st</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5" name="Text Box 14"/>
          <p:cNvSpPr txBox="1">
            <a:spLocks noChangeArrowheads="1"/>
          </p:cNvSpPr>
          <p:nvPr/>
        </p:nvSpPr>
        <p:spPr bwMode="auto">
          <a:xfrm>
            <a:off x="0" y="962297"/>
            <a:ext cx="9143999" cy="2031325"/>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System Identification </a:t>
            </a:r>
            <a:r>
              <a:rPr lang="en-US" altLang="ko-KR" b="1" dirty="0" smtClean="0">
                <a:solidFill>
                  <a:srgbClr val="008000"/>
                </a:solidFill>
                <a:ea typeface="굴림" pitchFamily="34" charset="-127"/>
                <a:sym typeface="Symbol"/>
              </a:rPr>
              <a:t> </a:t>
            </a:r>
            <a:r>
              <a:rPr lang="en-US" altLang="ko-KR" b="1" dirty="0" smtClean="0">
                <a:solidFill>
                  <a:srgbClr val="008000"/>
                </a:solidFill>
                <a:ea typeface="굴림" pitchFamily="34" charset="-127"/>
              </a:rPr>
              <a:t>Optimization Problem:</a:t>
            </a:r>
          </a:p>
          <a:p>
            <a:pPr>
              <a:spcBef>
                <a:spcPct val="50000"/>
              </a:spcBef>
            </a:pPr>
            <a:r>
              <a:rPr lang="en-US" altLang="ko-KR" b="1" dirty="0" smtClean="0">
                <a:ea typeface="굴림" pitchFamily="34" charset="-127"/>
              </a:rPr>
              <a:t>For given models and input, the output is function of parameters in the governing equation. </a:t>
            </a:r>
          </a:p>
          <a:p>
            <a:pPr>
              <a:spcBef>
                <a:spcPct val="50000"/>
              </a:spcBef>
            </a:pPr>
            <a:r>
              <a:rPr lang="en-US" altLang="ko-KR" b="1" dirty="0" smtClean="0">
                <a:ea typeface="굴림" pitchFamily="34" charset="-127"/>
              </a:rPr>
              <a:t>System identification becomes an </a:t>
            </a:r>
            <a:r>
              <a:rPr lang="en-US" altLang="ko-KR" b="1" dirty="0" smtClean="0">
                <a:solidFill>
                  <a:srgbClr val="C00000"/>
                </a:solidFill>
                <a:ea typeface="굴림" pitchFamily="34" charset="-127"/>
              </a:rPr>
              <a:t>optimization problem</a:t>
            </a:r>
            <a:r>
              <a:rPr lang="en-US" altLang="ko-KR" b="1" dirty="0" smtClean="0">
                <a:ea typeface="굴림" pitchFamily="34" charset="-127"/>
              </a:rPr>
              <a:t> to seek optimal values of the </a:t>
            </a:r>
            <a:r>
              <a:rPr lang="en-US" altLang="ko-KR" b="1" dirty="0" smtClean="0">
                <a:solidFill>
                  <a:srgbClr val="C00000"/>
                </a:solidFill>
                <a:ea typeface="굴림" pitchFamily="34" charset="-127"/>
              </a:rPr>
              <a:t>parameters</a:t>
            </a:r>
            <a:r>
              <a:rPr lang="en-US" altLang="ko-KR" b="1" dirty="0" smtClean="0">
                <a:ea typeface="굴림" pitchFamily="34" charset="-127"/>
              </a:rPr>
              <a:t> to minimize the difference between measured and reproduced responses</a:t>
            </a:r>
            <a:r>
              <a:rPr lang="en-US" altLang="ko-KR" dirty="0" smtClean="0">
                <a:ea typeface="굴림" pitchFamily="34" charset="-127"/>
              </a:rPr>
              <a:t>.</a:t>
            </a:r>
          </a:p>
        </p:txBody>
      </p:sp>
      <p:sp>
        <p:nvSpPr>
          <p:cNvPr id="6" name="Text Box 14"/>
          <p:cNvSpPr txBox="1">
            <a:spLocks noChangeArrowheads="1"/>
          </p:cNvSpPr>
          <p:nvPr/>
        </p:nvSpPr>
        <p:spPr bwMode="auto">
          <a:xfrm>
            <a:off x="0" y="3183579"/>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Optimization Formulation</a:t>
            </a:r>
          </a:p>
        </p:txBody>
      </p:sp>
      <p:pic>
        <p:nvPicPr>
          <p:cNvPr id="3074" name="Picture 2"/>
          <p:cNvPicPr>
            <a:picLocks noChangeAspect="1" noChangeArrowheads="1"/>
          </p:cNvPicPr>
          <p:nvPr/>
        </p:nvPicPr>
        <p:blipFill>
          <a:blip r:embed="rId5" cstate="print"/>
          <a:srcRect/>
          <a:stretch>
            <a:fillRect/>
          </a:stretch>
        </p:blipFill>
        <p:spPr bwMode="auto">
          <a:xfrm>
            <a:off x="4945817" y="4560688"/>
            <a:ext cx="3540958" cy="1594804"/>
          </a:xfrm>
          <a:prstGeom prst="rect">
            <a:avLst/>
          </a:prstGeom>
          <a:noFill/>
          <a:ln w="9525">
            <a:noFill/>
            <a:miter lim="800000"/>
            <a:headEnd/>
            <a:tailEnd/>
          </a:ln>
          <a:effectLst/>
        </p:spPr>
      </p:pic>
      <p:graphicFrame>
        <p:nvGraphicFramePr>
          <p:cNvPr id="10" name="Object 9"/>
          <p:cNvGraphicFramePr>
            <a:graphicFrameLocks noChangeAspect="1"/>
          </p:cNvGraphicFramePr>
          <p:nvPr/>
        </p:nvGraphicFramePr>
        <p:xfrm>
          <a:off x="155575" y="3614738"/>
          <a:ext cx="7518400" cy="879475"/>
        </p:xfrm>
        <a:graphic>
          <a:graphicData uri="http://schemas.openxmlformats.org/presentationml/2006/ole">
            <p:oleObj spid="_x0000_s64514" name="Equation" r:id="rId6" imgW="5638680" imgH="660240" progId="Equation.3">
              <p:embed/>
            </p:oleObj>
          </a:graphicData>
        </a:graphic>
      </p:graphicFrame>
      <p:graphicFrame>
        <p:nvGraphicFramePr>
          <p:cNvPr id="11" name="Object 10"/>
          <p:cNvGraphicFramePr>
            <a:graphicFrameLocks noChangeAspect="1"/>
          </p:cNvGraphicFramePr>
          <p:nvPr/>
        </p:nvGraphicFramePr>
        <p:xfrm>
          <a:off x="215901" y="4937125"/>
          <a:ext cx="2527300" cy="322273"/>
        </p:xfrm>
        <a:graphic>
          <a:graphicData uri="http://schemas.openxmlformats.org/presentationml/2006/ole">
            <p:oleObj spid="_x0000_s64515" name="Equation" r:id="rId7" imgW="1892160" imgH="241200" progId="Equation.3">
              <p:embed/>
            </p:oleObj>
          </a:graphicData>
        </a:graphic>
      </p:graphicFrame>
    </p:spTree>
  </p:cSld>
  <p:clrMapOvr>
    <a:masterClrMapping/>
  </p:clrMapOvr>
  <p:transition advTm="65115"/>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Results (1</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st</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l="-2851" t="-4062" r="-2691" b="-4791"/>
          <a:stretch>
            <a:fillRect/>
          </a:stretch>
        </p:blipFill>
        <p:spPr bwMode="auto">
          <a:xfrm>
            <a:off x="322729" y="1156447"/>
            <a:ext cx="8554456" cy="4652681"/>
          </a:xfrm>
          <a:prstGeom prst="rect">
            <a:avLst/>
          </a:prstGeom>
          <a:solidFill>
            <a:schemeClr val="bg1"/>
          </a:solidFill>
          <a:ln w="12700">
            <a:solidFill>
              <a:srgbClr val="C00000"/>
            </a:solidFill>
            <a:miter lim="800000"/>
            <a:headEnd/>
            <a:tailEnd/>
          </a:ln>
          <a:effectLst/>
        </p:spPr>
      </p:pic>
    </p:spTree>
  </p:cSld>
  <p:clrMapOvr>
    <a:masterClrMapping/>
  </p:clrMapOvr>
  <p:transition advTm="52369"/>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cstate="print"/>
          <a:srcRect/>
          <a:stretch>
            <a:fillRect/>
          </a:stretch>
        </p:blipFill>
        <p:spPr bwMode="auto">
          <a:xfrm>
            <a:off x="1389006" y="1387311"/>
            <a:ext cx="4980263" cy="2243049"/>
          </a:xfrm>
          <a:prstGeom prst="rect">
            <a:avLst/>
          </a:prstGeom>
          <a:noFill/>
          <a:ln w="9525">
            <a:noFill/>
            <a:miter lim="800000"/>
            <a:headEnd/>
            <a:tailEnd/>
          </a:ln>
          <a:effectLst/>
        </p:spPr>
      </p:pic>
      <p:sp>
        <p:nvSpPr>
          <p:cNvPr id="3075" name="Text Box 3"/>
          <p:cNvSpPr txBox="1">
            <a:spLocks noChangeArrowheads="1"/>
          </p:cNvSpPr>
          <p:nvPr/>
        </p:nvSpPr>
        <p:spPr bwMode="auto">
          <a:xfrm>
            <a:off x="0" y="0"/>
            <a:ext cx="9144000" cy="1323439"/>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(1</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st</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p>
          <a:p>
            <a:pPr>
              <a:spcBef>
                <a:spcPct val="50000"/>
              </a:spcBef>
              <a:defRPr/>
            </a:pP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5"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1029533"/>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QR94-3 vs. QR98-1</a:t>
            </a:r>
          </a:p>
        </p:txBody>
      </p:sp>
      <p:graphicFrame>
        <p:nvGraphicFramePr>
          <p:cNvPr id="8" name="Table 7"/>
          <p:cNvGraphicFramePr>
            <a:graphicFrameLocks noGrp="1"/>
          </p:cNvGraphicFramePr>
          <p:nvPr/>
        </p:nvGraphicFramePr>
        <p:xfrm>
          <a:off x="999848" y="1505932"/>
          <a:ext cx="6453639" cy="4652250"/>
        </p:xfrm>
        <a:graphic>
          <a:graphicData uri="http://schemas.openxmlformats.org/drawingml/2006/table">
            <a:tbl>
              <a:tblPr firstRow="1" bandRow="1">
                <a:tableStyleId>{5C22544A-7EE6-4342-B048-85BDC9FD1C3A}</a:tableStyleId>
              </a:tblPr>
              <a:tblGrid>
                <a:gridCol w="810485"/>
                <a:gridCol w="783772"/>
                <a:gridCol w="666206"/>
                <a:gridCol w="587828"/>
                <a:gridCol w="653143"/>
                <a:gridCol w="548640"/>
                <a:gridCol w="574765"/>
                <a:gridCol w="679269"/>
                <a:gridCol w="613954"/>
                <a:gridCol w="535577"/>
              </a:tblGrid>
              <a:tr h="252598">
                <a:tc rowSpan="2">
                  <a:txBody>
                    <a:bodyPr/>
                    <a:lstStyle/>
                    <a:p>
                      <a:pPr marL="0" marR="0" algn="ctr" latinLnBrk="1">
                        <a:spcBef>
                          <a:spcPts val="0"/>
                        </a:spcBef>
                        <a:spcAft>
                          <a:spcPts val="0"/>
                        </a:spcAft>
                      </a:pPr>
                      <a:r>
                        <a:rPr lang="en-US" sz="1100" b="1" kern="100" dirty="0"/>
                        <a:t>Location</a:t>
                      </a:r>
                      <a:endParaRPr lang="en-US" sz="1100" b="1" kern="100" dirty="0">
                        <a:latin typeface="Times New Roman"/>
                        <a:ea typeface="BatangChe"/>
                        <a:cs typeface="Times New Roman"/>
                      </a:endParaRPr>
                    </a:p>
                  </a:txBody>
                  <a:tcPr marL="18208" marR="18208" marT="0" marB="0" anchor="ctr"/>
                </a:tc>
                <a:tc rowSpan="2">
                  <a:txBody>
                    <a:bodyPr/>
                    <a:lstStyle/>
                    <a:p>
                      <a:pPr marL="0" marR="0" algn="ctr" latinLnBrk="1">
                        <a:spcBef>
                          <a:spcPts val="0"/>
                        </a:spcBef>
                        <a:spcAft>
                          <a:spcPts val="0"/>
                        </a:spcAft>
                      </a:pPr>
                      <a:r>
                        <a:rPr lang="en-US" sz="1100" b="1" kern="100" dirty="0"/>
                        <a:t>Parameter</a:t>
                      </a:r>
                      <a:endParaRPr lang="en-US" sz="1100" b="1" kern="100" dirty="0">
                        <a:latin typeface="Times New Roman"/>
                        <a:ea typeface="BatangChe"/>
                        <a:cs typeface="Times New Roman"/>
                      </a:endParaRPr>
                    </a:p>
                  </a:txBody>
                  <a:tcPr marL="18208" marR="18208" marT="0" marB="0" anchor="ctr"/>
                </a:tc>
                <a:tc gridSpan="4">
                  <a:txBody>
                    <a:bodyPr/>
                    <a:lstStyle/>
                    <a:p>
                      <a:pPr marL="0" marR="0" algn="ctr" latinLnBrk="1">
                        <a:spcBef>
                          <a:spcPts val="0"/>
                        </a:spcBef>
                        <a:spcAft>
                          <a:spcPts val="0"/>
                        </a:spcAft>
                        <a:tabLst>
                          <a:tab pos="312420" algn="l"/>
                        </a:tabLst>
                      </a:pPr>
                      <a:r>
                        <a:rPr lang="en-US" sz="1100" b="1" kern="100" dirty="0"/>
                        <a:t>QR94-3 </a:t>
                      </a:r>
                      <a:r>
                        <a:rPr lang="en-US" sz="1100" b="1" kern="100" dirty="0" smtClean="0">
                          <a:sym typeface="Symbol"/>
                        </a:rPr>
                        <a:t></a:t>
                      </a:r>
                      <a:endParaRPr lang="en-US" sz="1100" b="1" kern="100" dirty="0"/>
                    </a:p>
                  </a:txBody>
                  <a:tcPr marL="18208" marR="1820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latinLnBrk="1">
                        <a:spcBef>
                          <a:spcPts val="0"/>
                        </a:spcBef>
                        <a:spcAft>
                          <a:spcPts val="0"/>
                        </a:spcAft>
                        <a:tabLst>
                          <a:tab pos="312420" algn="l"/>
                        </a:tabLst>
                      </a:pPr>
                      <a:r>
                        <a:rPr lang="en-US" sz="1100" b="1" kern="100" dirty="0">
                          <a:sym typeface="Symbol"/>
                        </a:rPr>
                        <a:t></a:t>
                      </a:r>
                      <a:r>
                        <a:rPr lang="en-US" sz="1100" b="1" kern="100" dirty="0"/>
                        <a:t> </a:t>
                      </a:r>
                      <a:r>
                        <a:rPr lang="en-US" sz="1100" b="1" kern="100" dirty="0" smtClean="0"/>
                        <a:t>QR98-1</a:t>
                      </a:r>
                      <a:endParaRPr lang="en-US" sz="1100" b="1" kern="100" dirty="0"/>
                    </a:p>
                  </a:txBody>
                  <a:tcPr marL="18208" marR="18208"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247518">
                <a:tc vMerge="1">
                  <a:txBody>
                    <a:bodyPr/>
                    <a:lstStyle/>
                    <a:p>
                      <a:endParaRPr lang="en-US"/>
                    </a:p>
                  </a:txBody>
                  <a:tcPr/>
                </a:tc>
                <a:tc vMerge="1">
                  <a:txBody>
                    <a:bodyPr/>
                    <a:lstStyle/>
                    <a:p>
                      <a:endParaRPr lang="en-US"/>
                    </a:p>
                  </a:txBody>
                  <a:tcPr/>
                </a:tc>
                <a:tc>
                  <a:txBody>
                    <a:bodyPr/>
                    <a:lstStyle/>
                    <a:p>
                      <a:pPr marL="0" marR="0" algn="ctr" latinLnBrk="1">
                        <a:spcBef>
                          <a:spcPts val="0"/>
                        </a:spcBef>
                        <a:spcAft>
                          <a:spcPts val="0"/>
                        </a:spcAft>
                        <a:tabLst>
                          <a:tab pos="312420" algn="l"/>
                        </a:tabLst>
                      </a:pPr>
                      <a:r>
                        <a:rPr lang="en-US" sz="1100" b="1" kern="100" dirty="0"/>
                        <a:t>Initial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1</a:t>
                      </a:r>
                      <a:r>
                        <a:rPr lang="en-US" sz="1100" b="1" kern="100" baseline="30000" dirty="0"/>
                        <a:t>st</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2</a:t>
                      </a:r>
                      <a:r>
                        <a:rPr lang="en-US" sz="1100" b="1" kern="100" baseline="30000" dirty="0"/>
                        <a:t>nd</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3</a:t>
                      </a:r>
                      <a:r>
                        <a:rPr lang="en-US" sz="1100" b="1" kern="100" baseline="30000" dirty="0"/>
                        <a:t>rd</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3</a:t>
                      </a:r>
                      <a:r>
                        <a:rPr lang="en-US" sz="1100" b="1" kern="100" baseline="30000" dirty="0"/>
                        <a:t>rd</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2</a:t>
                      </a:r>
                      <a:r>
                        <a:rPr lang="en-US" sz="1100" b="1" kern="100" baseline="30000" dirty="0"/>
                        <a:t>nd</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1</a:t>
                      </a:r>
                      <a:r>
                        <a:rPr lang="en-US" sz="1100" b="1" kern="100" baseline="30000" dirty="0"/>
                        <a:t>st</a:t>
                      </a:r>
                      <a:r>
                        <a:rPr lang="en-US" sz="1100" b="1" kern="100" dirty="0"/>
                        <a:t> Trial</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tabLst>
                          <a:tab pos="312420" algn="l"/>
                        </a:tabLst>
                      </a:pPr>
                      <a:r>
                        <a:rPr lang="en-US" sz="1100" b="1" kern="100" dirty="0"/>
                        <a:t>Initial</a:t>
                      </a:r>
                      <a:endParaRPr lang="en-US" sz="1100" b="1" kern="100" dirty="0">
                        <a:latin typeface="Times New Roman"/>
                        <a:ea typeface="BatangChe"/>
                        <a:cs typeface="Times New Roman"/>
                      </a:endParaRPr>
                    </a:p>
                  </a:txBody>
                  <a:tcPr marL="18208" marR="18208" marT="0" marB="0" anchor="ctr"/>
                </a:tc>
              </a:tr>
              <a:tr h="219673">
                <a:tc rowSpan="7">
                  <a:txBody>
                    <a:bodyPr/>
                    <a:lstStyle/>
                    <a:p>
                      <a:pPr marL="42545" marR="0" indent="-42545" algn="ctr" latinLnBrk="1">
                        <a:spcBef>
                          <a:spcPts val="0"/>
                        </a:spcBef>
                        <a:spcAft>
                          <a:spcPts val="0"/>
                        </a:spcAft>
                      </a:pPr>
                      <a:r>
                        <a:rPr lang="en-US" sz="1100" b="1" kern="100" dirty="0"/>
                        <a:t>North</a:t>
                      </a:r>
                    </a:p>
                    <a:p>
                      <a:pPr marL="42545" marR="0" indent="-42545" algn="ctr" latinLnBrk="1">
                        <a:spcBef>
                          <a:spcPts val="0"/>
                        </a:spcBef>
                        <a:spcAft>
                          <a:spcPts val="0"/>
                        </a:spcAft>
                      </a:pPr>
                      <a:r>
                        <a:rPr lang="en-US" sz="1100" b="1" kern="100" dirty="0"/>
                        <a:t>Abutment</a:t>
                      </a:r>
                      <a:endParaRPr lang="en-US" sz="1100" b="1" kern="100" dirty="0">
                        <a:latin typeface="Times New Roman"/>
                        <a:ea typeface="BatangChe"/>
                        <a:cs typeface="Times New Roman"/>
                      </a:endParaRPr>
                    </a:p>
                  </a:txBody>
                  <a:tcPr marL="18208" marR="18208" marT="0" marB="0" anchor="ctr"/>
                </a:tc>
                <a:tc>
                  <a:txBody>
                    <a:bodyPr/>
                    <a:lstStyle/>
                    <a:p>
                      <a:pPr marL="42545" marR="0" indent="-42545" algn="ctr" latinLnBrk="1">
                        <a:spcBef>
                          <a:spcPts val="0"/>
                        </a:spcBef>
                        <a:spcAft>
                          <a:spcPts val="0"/>
                        </a:spcAft>
                      </a:pPr>
                      <a:r>
                        <a:rPr lang="en-US" sz="1100" b="1" kern="100" dirty="0" err="1"/>
                        <a:t>F</a:t>
                      </a:r>
                      <a:r>
                        <a:rPr lang="en-US" sz="1100" b="1" kern="100" baseline="-25000" dirty="0" err="1"/>
                        <a:t>y</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273.0</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339.5</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217.8</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317.1</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130.7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130.1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326.5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124.2</a:t>
                      </a:r>
                      <a:endParaRPr lang="en-US" sz="1100" b="1" kern="100">
                        <a:latin typeface="+mn-lt"/>
                        <a:ea typeface="BatangChe"/>
                        <a:cs typeface="Times New Roman"/>
                      </a:endParaRPr>
                    </a:p>
                  </a:txBody>
                  <a:tcPr marL="18208" marR="18208" marT="0" marB="0" anchor="ctr"/>
                </a:tc>
              </a:tr>
              <a:tr h="259976">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u</a:t>
                      </a:r>
                      <a:r>
                        <a:rPr lang="en-US" sz="1100" b="1" kern="100" baseline="-25000" dirty="0" err="1"/>
                        <a:t>y</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11.56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15.40</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9.04</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11.29</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2.57</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2.45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5.90</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2.19</a:t>
                      </a:r>
                      <a:endParaRPr lang="en-US" sz="1100" b="1" kern="100" dirty="0">
                        <a:latin typeface="+mn-lt"/>
                        <a:ea typeface="BatangChe"/>
                        <a:cs typeface="Times New Roman"/>
                      </a:endParaRPr>
                    </a:p>
                  </a:txBody>
                  <a:tcPr marL="18208" marR="18208" marT="0" marB="0" anchor="ctr"/>
                </a:tc>
              </a:tr>
              <a:tr h="291993">
                <a:tc vMerge="1">
                  <a:txBody>
                    <a:bodyPr/>
                    <a:lstStyle/>
                    <a:p>
                      <a:endParaRPr lang="en-US"/>
                    </a:p>
                  </a:txBody>
                  <a:tcPr/>
                </a:tc>
                <a:tc>
                  <a:txBody>
                    <a:bodyPr/>
                    <a:lstStyle/>
                    <a:p>
                      <a:pPr marL="42545" marR="0" indent="-42545" algn="ctr" latinLnBrk="1">
                        <a:spcBef>
                          <a:spcPts val="0"/>
                        </a:spcBef>
                        <a:spcAft>
                          <a:spcPts val="0"/>
                        </a:spcAft>
                      </a:pPr>
                      <a:r>
                        <a:rPr lang="en-US" sz="1100" b="1" kern="100" dirty="0">
                          <a:sym typeface="Symbol"/>
                        </a:rPr>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0.28</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0.37</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0.27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0.16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0.14</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0.05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0.11</a:t>
                      </a:r>
                      <a:endParaRPr lang="en-US" sz="1100" b="1" kern="100" dirty="0">
                        <a:latin typeface="+mn-lt"/>
                        <a:ea typeface="BatangChe"/>
                        <a:cs typeface="Times New Roman"/>
                      </a:endParaRPr>
                    </a:p>
                  </a:txBody>
                  <a:tcPr marL="18208" marR="18208" marT="0" marB="0" anchor="ctr"/>
                </a:tc>
              </a:tr>
              <a:tr h="284309">
                <a:tc vMerge="1">
                  <a:txBody>
                    <a:bodyPr/>
                    <a:lstStyle/>
                    <a:p>
                      <a:endParaRPr lang="en-US"/>
                    </a:p>
                  </a:txBody>
                  <a:tcPr/>
                </a:tc>
                <a:tc>
                  <a:txBody>
                    <a:bodyPr/>
                    <a:lstStyle/>
                    <a:p>
                      <a:pPr marL="42545" marR="0" indent="-42545" algn="ctr" latinLnBrk="1">
                        <a:spcBef>
                          <a:spcPts val="0"/>
                        </a:spcBef>
                        <a:spcAft>
                          <a:spcPts val="0"/>
                        </a:spcAft>
                      </a:pPr>
                      <a:r>
                        <a:rPr lang="en-US" sz="1100" b="1" kern="100" dirty="0"/>
                        <a:t>n</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11.45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10.00</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9.76</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10.00</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2.06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1.76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1.22</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1.49</a:t>
                      </a:r>
                      <a:endParaRPr lang="en-US" sz="1100" b="1" kern="100">
                        <a:latin typeface="+mn-lt"/>
                        <a:ea typeface="BatangChe"/>
                        <a:cs typeface="Times New Roman"/>
                      </a:endParaRPr>
                    </a:p>
                  </a:txBody>
                  <a:tcPr marL="18208" marR="18208" marT="0" marB="0" anchor="ctr"/>
                </a:tc>
              </a:tr>
              <a:tr h="284309">
                <a:tc vMerge="1">
                  <a:txBody>
                    <a:bodyPr/>
                    <a:lstStyle/>
                    <a:p>
                      <a:endParaRPr lang="en-US"/>
                    </a:p>
                  </a:txBody>
                  <a:tcPr/>
                </a:tc>
                <a:tc>
                  <a:txBody>
                    <a:bodyPr/>
                    <a:lstStyle/>
                    <a:p>
                      <a:pPr marL="42545" marR="0" indent="-42545" algn="ctr" latinLnBrk="1">
                        <a:spcBef>
                          <a:spcPts val="0"/>
                        </a:spcBef>
                        <a:spcAft>
                          <a:spcPts val="0"/>
                        </a:spcAft>
                      </a:pPr>
                      <a:r>
                        <a:rPr lang="en-US" sz="1100" b="1" kern="100" dirty="0">
                          <a:sym typeface="Symbol"/>
                        </a:rPr>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0.10</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smtClean="0"/>
                        <a:t>0.07</a:t>
                      </a:r>
                      <a:endParaRPr lang="en-US" sz="1100" b="1" kern="100" dirty="0">
                        <a:latin typeface="Times New Roman"/>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0.07</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a:latin typeface="+mn-lt"/>
                        </a:rPr>
                        <a:t>0.07</a:t>
                      </a:r>
                      <a:endParaRPr lang="en-US" sz="1100" b="1" kern="100" dirty="0">
                        <a:latin typeface="+mn-lt"/>
                        <a:ea typeface="BatangChe"/>
                        <a:cs typeface="Times New Roman"/>
                      </a:endParaRPr>
                    </a:p>
                  </a:txBody>
                  <a:tcPr marL="18208" marR="18208" marT="0" marB="0" anchor="ctr"/>
                </a:tc>
              </a:tr>
              <a:tr h="258184">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Inid</a:t>
                      </a:r>
                      <a:r>
                        <a:rPr lang="en-US" sz="1100" b="1" kern="100" dirty="0"/>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6.00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8.53</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7.61</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11.15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4.35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4.78</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4.76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4.84</a:t>
                      </a:r>
                      <a:endParaRPr lang="en-US" sz="1100" b="1" kern="100">
                        <a:latin typeface="+mn-lt"/>
                        <a:ea typeface="BatangChe"/>
                        <a:cs typeface="Times New Roman"/>
                      </a:endParaRPr>
                    </a:p>
                  </a:txBody>
                  <a:tcPr marL="18208" marR="18208" marT="0" marB="0" anchor="ctr"/>
                </a:tc>
              </a:tr>
              <a:tr h="248194">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IniF</a:t>
                      </a:r>
                      <a:r>
                        <a:rPr lang="en-US" sz="1100" b="1" kern="100" dirty="0"/>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51.23</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161.7</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109.2</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227.7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166.5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154.7</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204.4</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167.7</a:t>
                      </a:r>
                      <a:endParaRPr lang="en-US" sz="1100" b="1" kern="100" dirty="0">
                        <a:latin typeface="+mn-lt"/>
                        <a:ea typeface="BatangChe"/>
                        <a:cs typeface="Times New Roman"/>
                      </a:endParaRPr>
                    </a:p>
                  </a:txBody>
                  <a:tcPr marL="18208" marR="18208" marT="0" marB="0" anchor="ctr"/>
                </a:tc>
              </a:tr>
              <a:tr h="235132">
                <a:tc>
                  <a:txBody>
                    <a:bodyPr/>
                    <a:lstStyle/>
                    <a:p>
                      <a:pPr marL="42545" marR="0" indent="-42545" algn="ctr" latinLnBrk="1">
                        <a:spcBef>
                          <a:spcPts val="0"/>
                        </a:spcBef>
                        <a:spcAft>
                          <a:spcPts val="0"/>
                        </a:spcAft>
                      </a:pPr>
                      <a:r>
                        <a:rPr lang="en-US" sz="1100" b="1" kern="100" dirty="0"/>
                        <a:t>North Pier</a:t>
                      </a:r>
                      <a:endParaRPr lang="en-US" sz="1100" b="1" kern="100" dirty="0">
                        <a:latin typeface="Times New Roman"/>
                        <a:ea typeface="BatangChe"/>
                        <a:cs typeface="Times New Roman"/>
                      </a:endParaRPr>
                    </a:p>
                  </a:txBody>
                  <a:tcPr marL="18208" marR="18208" marT="0" marB="0" anchor="ctr"/>
                </a:tc>
                <a:tc>
                  <a:txBody>
                    <a:bodyPr/>
                    <a:lstStyle/>
                    <a:p>
                      <a:pPr marL="42545" marR="0" indent="-42545" algn="ctr" latinLnBrk="1">
                        <a:spcBef>
                          <a:spcPts val="0"/>
                        </a:spcBef>
                        <a:spcAft>
                          <a:spcPts val="0"/>
                        </a:spcAft>
                      </a:pPr>
                      <a:r>
                        <a:rPr lang="en-US" sz="1100" b="1" kern="100" dirty="0"/>
                        <a:t>k</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2.30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0.21</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smtClean="0">
                          <a:latin typeface="+mn-lt"/>
                        </a:rPr>
                        <a:t>2.30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2.30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2.30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a:latin typeface="+mn-lt"/>
                        </a:rPr>
                        <a:t>4.97</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9.30</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6.46</a:t>
                      </a:r>
                      <a:endParaRPr lang="en-US" sz="1100" b="1" kern="100">
                        <a:latin typeface="+mn-lt"/>
                        <a:ea typeface="BatangChe"/>
                        <a:cs typeface="Times New Roman"/>
                      </a:endParaRPr>
                    </a:p>
                  </a:txBody>
                  <a:tcPr marL="18208" marR="18208" marT="0" marB="0" anchor="ctr"/>
                </a:tc>
              </a:tr>
              <a:tr h="287383">
                <a:tc rowSpan="7">
                  <a:txBody>
                    <a:bodyPr/>
                    <a:lstStyle/>
                    <a:p>
                      <a:pPr marL="42545" marR="0" indent="-42545" algn="ctr" latinLnBrk="1">
                        <a:spcBef>
                          <a:spcPts val="0"/>
                        </a:spcBef>
                        <a:spcAft>
                          <a:spcPts val="0"/>
                        </a:spcAft>
                      </a:pPr>
                      <a:r>
                        <a:rPr lang="en-US" sz="1100" b="1" kern="100" dirty="0"/>
                        <a:t>South</a:t>
                      </a:r>
                    </a:p>
                    <a:p>
                      <a:pPr marL="42545" marR="0" indent="-42545" algn="ctr" latinLnBrk="1">
                        <a:spcBef>
                          <a:spcPts val="0"/>
                        </a:spcBef>
                        <a:spcAft>
                          <a:spcPts val="0"/>
                        </a:spcAft>
                      </a:pPr>
                      <a:r>
                        <a:rPr lang="en-US" sz="1100" b="1" kern="100" dirty="0"/>
                        <a:t>Abutment</a:t>
                      </a:r>
                      <a:endParaRPr lang="en-US" sz="1100" b="1" kern="100" dirty="0">
                        <a:latin typeface="Times New Roman"/>
                        <a:ea typeface="BatangChe"/>
                        <a:cs typeface="Times New Roman"/>
                      </a:endParaRPr>
                    </a:p>
                  </a:txBody>
                  <a:tcPr marL="18208" marR="18208" marT="0" marB="0" anchor="ctr"/>
                </a:tc>
                <a:tc>
                  <a:txBody>
                    <a:bodyPr/>
                    <a:lstStyle/>
                    <a:p>
                      <a:pPr marL="42545" marR="0" indent="-42545" algn="ctr" latinLnBrk="1">
                        <a:spcBef>
                          <a:spcPts val="0"/>
                        </a:spcBef>
                        <a:spcAft>
                          <a:spcPts val="0"/>
                        </a:spcAft>
                      </a:pPr>
                      <a:r>
                        <a:rPr lang="en-US" sz="1100" b="1" kern="100" dirty="0" err="1"/>
                        <a:t>F</a:t>
                      </a:r>
                      <a:r>
                        <a:rPr lang="en-US" sz="1100" b="1" kern="100" baseline="-25000" dirty="0" err="1"/>
                        <a:t>y</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165.9</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95.66</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114.1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154.3</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105.4</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140.9</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241.9</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149.1</a:t>
                      </a:r>
                      <a:endParaRPr lang="en-US" sz="1100" b="1" kern="100" dirty="0">
                        <a:latin typeface="+mn-lt"/>
                        <a:ea typeface="BatangChe"/>
                        <a:cs typeface="Times New Roman"/>
                      </a:endParaRPr>
                    </a:p>
                  </a:txBody>
                  <a:tcPr marL="18208" marR="18208" marT="0" marB="0" anchor="ctr"/>
                </a:tc>
              </a:tr>
              <a:tr h="254626">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u</a:t>
                      </a:r>
                      <a:r>
                        <a:rPr lang="en-US" sz="1100" b="1" kern="100" baseline="-25000" dirty="0" err="1"/>
                        <a:t>y</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3.12</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1.74</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2.40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2.57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1.46</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1.53</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4.62</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1.70</a:t>
                      </a:r>
                      <a:endParaRPr lang="en-US" sz="1100" b="1" kern="100">
                        <a:latin typeface="+mn-lt"/>
                        <a:ea typeface="BatangChe"/>
                        <a:cs typeface="Times New Roman"/>
                      </a:endParaRPr>
                    </a:p>
                  </a:txBody>
                  <a:tcPr marL="18208" marR="18208" marT="0" marB="0" anchor="ctr"/>
                </a:tc>
              </a:tr>
              <a:tr h="256177">
                <a:tc vMerge="1">
                  <a:txBody>
                    <a:bodyPr/>
                    <a:lstStyle/>
                    <a:p>
                      <a:endParaRPr lang="en-US"/>
                    </a:p>
                  </a:txBody>
                  <a:tcPr/>
                </a:tc>
                <a:tc>
                  <a:txBody>
                    <a:bodyPr/>
                    <a:lstStyle/>
                    <a:p>
                      <a:pPr marL="42545" marR="0" indent="-42545" algn="ctr" latinLnBrk="1">
                        <a:spcBef>
                          <a:spcPts val="0"/>
                        </a:spcBef>
                        <a:spcAft>
                          <a:spcPts val="0"/>
                        </a:spcAft>
                      </a:pPr>
                      <a:r>
                        <a:rPr lang="en-US" sz="1100" b="1" kern="100" dirty="0">
                          <a:sym typeface="Symbol"/>
                        </a:rPr>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0.14</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0.18</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0.19</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0.13</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0.11</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0.11</a:t>
                      </a:r>
                      <a:endParaRPr lang="en-US" sz="1100" b="1" kern="100">
                        <a:latin typeface="+mn-lt"/>
                        <a:ea typeface="BatangChe"/>
                        <a:cs typeface="Times New Roman"/>
                      </a:endParaRPr>
                    </a:p>
                  </a:txBody>
                  <a:tcPr marL="18208" marR="18208" marT="0" marB="0" anchor="ctr"/>
                </a:tc>
              </a:tr>
              <a:tr h="261257">
                <a:tc vMerge="1">
                  <a:txBody>
                    <a:bodyPr/>
                    <a:lstStyle/>
                    <a:p>
                      <a:endParaRPr lang="en-US"/>
                    </a:p>
                  </a:txBody>
                  <a:tcPr/>
                </a:tc>
                <a:tc>
                  <a:txBody>
                    <a:bodyPr/>
                    <a:lstStyle/>
                    <a:p>
                      <a:pPr marL="42545" marR="0" indent="-42545" algn="ctr" latinLnBrk="1">
                        <a:spcBef>
                          <a:spcPts val="0"/>
                        </a:spcBef>
                        <a:spcAft>
                          <a:spcPts val="0"/>
                        </a:spcAft>
                      </a:pPr>
                      <a:r>
                        <a:rPr lang="en-US" sz="1100" b="1" kern="100" dirty="0"/>
                        <a:t>n</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1.21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1.78</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1.57</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1.07</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2.20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1.25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1.54</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1.08</a:t>
                      </a:r>
                      <a:endParaRPr lang="en-US" sz="1100" b="1" kern="100">
                        <a:latin typeface="+mn-lt"/>
                        <a:ea typeface="BatangChe"/>
                        <a:cs typeface="Times New Roman"/>
                      </a:endParaRPr>
                    </a:p>
                  </a:txBody>
                  <a:tcPr marL="18208" marR="18208" marT="0" marB="0" anchor="ctr"/>
                </a:tc>
              </a:tr>
              <a:tr h="266338">
                <a:tc vMerge="1">
                  <a:txBody>
                    <a:bodyPr/>
                    <a:lstStyle/>
                    <a:p>
                      <a:endParaRPr lang="en-US"/>
                    </a:p>
                  </a:txBody>
                  <a:tcPr/>
                </a:tc>
                <a:tc>
                  <a:txBody>
                    <a:bodyPr/>
                    <a:lstStyle/>
                    <a:p>
                      <a:pPr marL="42545" marR="0" indent="-42545" algn="ctr" latinLnBrk="1">
                        <a:spcBef>
                          <a:spcPts val="0"/>
                        </a:spcBef>
                        <a:spcAft>
                          <a:spcPts val="0"/>
                        </a:spcAft>
                      </a:pPr>
                      <a:r>
                        <a:rPr lang="en-US" sz="1100" b="1" kern="100" dirty="0">
                          <a:sym typeface="Symbol"/>
                        </a:rPr>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0.06</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smtClean="0"/>
                        <a:t>0.10</a:t>
                      </a:r>
                      <a:endParaRPr lang="en-US" sz="1100" b="1" kern="100" dirty="0">
                        <a:latin typeface="Times New Roman"/>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0.07</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0.07</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a:latin typeface="+mn-lt"/>
                        </a:rPr>
                        <a:t>0.10</a:t>
                      </a:r>
                      <a:endParaRPr lang="en-US" sz="1100" b="1" kern="100" dirty="0">
                        <a:latin typeface="+mn-lt"/>
                        <a:ea typeface="BatangChe"/>
                        <a:cs typeface="Times New Roman"/>
                      </a:endParaRPr>
                    </a:p>
                  </a:txBody>
                  <a:tcPr marL="18208" marR="18208" marT="0" marB="0" anchor="ctr"/>
                </a:tc>
              </a:tr>
              <a:tr h="269240">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Inid</a:t>
                      </a:r>
                      <a:r>
                        <a:rPr lang="en-US" sz="1100" b="1" kern="100" dirty="0"/>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25.62</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23.28</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22.81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23.75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12.94</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12.75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11.98</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12.60</a:t>
                      </a:r>
                      <a:endParaRPr lang="en-US" sz="1100" b="1" kern="100" dirty="0">
                        <a:latin typeface="+mn-lt"/>
                        <a:ea typeface="BatangChe"/>
                        <a:cs typeface="Times New Roman"/>
                      </a:endParaRPr>
                    </a:p>
                  </a:txBody>
                  <a:tcPr marL="18208" marR="18208" marT="0" marB="0" anchor="ctr"/>
                </a:tc>
              </a:tr>
              <a:tr h="253274">
                <a:tc vMerge="1">
                  <a:txBody>
                    <a:bodyPr/>
                    <a:lstStyle/>
                    <a:p>
                      <a:endParaRPr lang="en-US"/>
                    </a:p>
                  </a:txBody>
                  <a:tcPr/>
                </a:tc>
                <a:tc>
                  <a:txBody>
                    <a:bodyPr/>
                    <a:lstStyle/>
                    <a:p>
                      <a:pPr marL="42545" marR="0" indent="-42545" algn="ctr" latinLnBrk="1">
                        <a:spcBef>
                          <a:spcPts val="0"/>
                        </a:spcBef>
                        <a:spcAft>
                          <a:spcPts val="0"/>
                        </a:spcAft>
                      </a:pPr>
                      <a:r>
                        <a:rPr lang="en-US" sz="1100" b="1" kern="100" dirty="0" err="1"/>
                        <a:t>IniF</a:t>
                      </a:r>
                      <a:r>
                        <a:rPr lang="en-US" sz="1100" b="1" kern="100" dirty="0"/>
                        <a:t>'</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13.06</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42.66</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24.05</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12.50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4.91</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0.00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14.11</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5.75</a:t>
                      </a:r>
                      <a:endParaRPr lang="en-US" sz="1100" b="1" kern="100" dirty="0">
                        <a:latin typeface="+mn-lt"/>
                        <a:ea typeface="BatangChe"/>
                        <a:cs typeface="Times New Roman"/>
                      </a:endParaRPr>
                    </a:p>
                  </a:txBody>
                  <a:tcPr marL="18208" marR="18208" marT="0" marB="0" anchor="ctr"/>
                </a:tc>
              </a:tr>
              <a:tr h="222069">
                <a:tc>
                  <a:txBody>
                    <a:bodyPr/>
                    <a:lstStyle/>
                    <a:p>
                      <a:pPr marL="42545" marR="0" indent="-42545" algn="ctr" latinLnBrk="1">
                        <a:spcBef>
                          <a:spcPts val="0"/>
                        </a:spcBef>
                        <a:spcAft>
                          <a:spcPts val="0"/>
                        </a:spcAft>
                      </a:pPr>
                      <a:r>
                        <a:rPr lang="en-US" sz="1100" b="1" kern="100" dirty="0"/>
                        <a:t>South Pier</a:t>
                      </a:r>
                      <a:endParaRPr lang="en-US" sz="1100" b="1" kern="100" dirty="0">
                        <a:latin typeface="Times New Roman"/>
                        <a:ea typeface="BatangChe"/>
                        <a:cs typeface="Times New Roman"/>
                      </a:endParaRPr>
                    </a:p>
                  </a:txBody>
                  <a:tcPr marL="18208" marR="18208" marT="0" marB="0" anchor="ctr"/>
                </a:tc>
                <a:tc>
                  <a:txBody>
                    <a:bodyPr/>
                    <a:lstStyle/>
                    <a:p>
                      <a:pPr marL="42545" marR="0" indent="-42545" algn="ctr" latinLnBrk="1">
                        <a:spcBef>
                          <a:spcPts val="0"/>
                        </a:spcBef>
                        <a:spcAft>
                          <a:spcPts val="0"/>
                        </a:spcAft>
                      </a:pPr>
                      <a:r>
                        <a:rPr lang="en-US" sz="1100" b="1" kern="100" dirty="0"/>
                        <a:t>k</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0.89</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t>0.00</a:t>
                      </a:r>
                      <a:endParaRPr lang="en-US" sz="1100" b="1" kern="100" dirty="0">
                        <a:latin typeface="Times New Roman"/>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smtClean="0">
                          <a:latin typeface="+mn-lt"/>
                        </a:rPr>
                        <a:t>0.10</a:t>
                      </a:r>
                      <a:endParaRPr lang="en-US" sz="1100" b="1" kern="100" dirty="0">
                        <a:latin typeface="+mn-lt"/>
                        <a:ea typeface="BatangChe"/>
                        <a:cs typeface="Times New Roman"/>
                      </a:endParaRPr>
                    </a:p>
                  </a:txBody>
                  <a:tcPr marL="18208" marR="18208" marT="0" marB="0" anchor="ctr">
                    <a:solidFill>
                      <a:srgbClr val="FFC000"/>
                    </a:solidFill>
                  </a:tcPr>
                </a:tc>
                <a:tc>
                  <a:txBody>
                    <a:bodyPr/>
                    <a:lstStyle/>
                    <a:p>
                      <a:pPr marL="0" marR="0" algn="ctr" latinLnBrk="1">
                        <a:spcBef>
                          <a:spcPts val="0"/>
                        </a:spcBef>
                        <a:spcAft>
                          <a:spcPts val="0"/>
                        </a:spcAft>
                      </a:pPr>
                      <a:r>
                        <a:rPr lang="en-US" sz="1100" b="1" kern="100" dirty="0">
                          <a:latin typeface="+mn-lt"/>
                        </a:rPr>
                        <a:t>0.45</a:t>
                      </a:r>
                      <a:endParaRPr lang="en-US" sz="1100" b="1" kern="100" dirty="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a:latin typeface="+mn-lt"/>
                        </a:rPr>
                        <a:t>0.80</a:t>
                      </a:r>
                      <a:endParaRPr lang="en-US" sz="1100" b="1" kern="100">
                        <a:latin typeface="+mn-lt"/>
                        <a:ea typeface="BatangChe"/>
                        <a:cs typeface="Times New Roman"/>
                      </a:endParaRPr>
                    </a:p>
                  </a:txBody>
                  <a:tcPr marL="18208" marR="18208" marT="0" marB="0" anchor="ctr"/>
                </a:tc>
                <a:tc>
                  <a:txBody>
                    <a:bodyPr/>
                    <a:lstStyle/>
                    <a:p>
                      <a:pPr marL="0" marR="0" algn="ctr" latinLnBrk="1">
                        <a:spcBef>
                          <a:spcPts val="0"/>
                        </a:spcBef>
                        <a:spcAft>
                          <a:spcPts val="0"/>
                        </a:spcAft>
                      </a:pPr>
                      <a:r>
                        <a:rPr lang="en-US" sz="1100" b="1" kern="100" dirty="0">
                          <a:latin typeface="+mn-lt"/>
                        </a:rPr>
                        <a:t>0.02</a:t>
                      </a:r>
                      <a:endParaRPr lang="en-US" sz="1100" b="1" kern="100" dirty="0">
                        <a:latin typeface="+mn-lt"/>
                        <a:ea typeface="BatangChe"/>
                        <a:cs typeface="Times New Roman"/>
                      </a:endParaRPr>
                    </a:p>
                  </a:txBody>
                  <a:tcPr marL="18208" marR="18208" marT="0" marB="0" anchor="ctr"/>
                </a:tc>
              </a:tr>
            </a:tbl>
          </a:graphicData>
        </a:graphic>
      </p:graphicFrame>
    </p:spTree>
    <p:custDataLst>
      <p:tags r:id="rId1"/>
    </p:custDataLst>
  </p:cSld>
  <p:clrMapOvr>
    <a:masterClrMapping/>
  </p:clrMapOvr>
  <p:transition advTm="119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099"/>
                                        </p:tgtEl>
                                      </p:cBhvr>
                                    </p:animEffect>
                                    <p:set>
                                      <p:cBhvr>
                                        <p:cTn id="7" dur="1" fill="hold">
                                          <p:stCondLst>
                                            <p:cond delay="499"/>
                                          </p:stCondLst>
                                        </p:cTn>
                                        <p:tgtEl>
                                          <p:spTgt spid="4099"/>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Procedures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1" y="881615"/>
            <a:ext cx="4599297" cy="646331"/>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1</a:t>
            </a:r>
            <a:r>
              <a:rPr lang="en-US" altLang="ko-KR" b="1" baseline="30000" dirty="0" smtClean="0">
                <a:solidFill>
                  <a:srgbClr val="008000"/>
                </a:solidFill>
                <a:ea typeface="굴림" pitchFamily="34" charset="-127"/>
              </a:rPr>
              <a:t>st</a:t>
            </a:r>
            <a:r>
              <a:rPr lang="en-US" altLang="ko-KR" b="1" dirty="0" smtClean="0">
                <a:solidFill>
                  <a:srgbClr val="008000"/>
                </a:solidFill>
                <a:ea typeface="굴림" pitchFamily="34" charset="-127"/>
              </a:rPr>
              <a:t> Phase: Superstructure Overall </a:t>
            </a:r>
            <a:br>
              <a:rPr lang="en-US" altLang="ko-KR" b="1" dirty="0" smtClean="0">
                <a:solidFill>
                  <a:srgbClr val="008000"/>
                </a:solidFill>
                <a:ea typeface="굴림" pitchFamily="34" charset="-127"/>
              </a:rPr>
            </a:br>
            <a:r>
              <a:rPr lang="en-US" altLang="ko-KR" b="1" dirty="0" smtClean="0">
                <a:solidFill>
                  <a:srgbClr val="008000"/>
                </a:solidFill>
                <a:ea typeface="굴림" pitchFamily="34" charset="-127"/>
              </a:rPr>
              <a:t>                  Behavior</a:t>
            </a:r>
          </a:p>
        </p:txBody>
      </p:sp>
      <p:sp>
        <p:nvSpPr>
          <p:cNvPr id="12" name="Text Box 14"/>
          <p:cNvSpPr txBox="1">
            <a:spLocks noChangeArrowheads="1"/>
          </p:cNvSpPr>
          <p:nvPr/>
        </p:nvSpPr>
        <p:spPr bwMode="auto">
          <a:xfrm>
            <a:off x="0" y="1689253"/>
            <a:ext cx="4599297" cy="3000821"/>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2</a:t>
            </a:r>
            <a:r>
              <a:rPr lang="en-US" altLang="ko-KR" b="1" baseline="30000" dirty="0" smtClean="0">
                <a:solidFill>
                  <a:srgbClr val="008000"/>
                </a:solidFill>
                <a:ea typeface="굴림" pitchFamily="34" charset="-127"/>
              </a:rPr>
              <a:t>nd</a:t>
            </a:r>
            <a:r>
              <a:rPr lang="en-US" altLang="ko-KR" b="1" dirty="0" smtClean="0">
                <a:solidFill>
                  <a:srgbClr val="008000"/>
                </a:solidFill>
                <a:ea typeface="굴림" pitchFamily="34" charset="-127"/>
              </a:rPr>
              <a:t> Phase: Lead Rubber Bearing</a:t>
            </a:r>
          </a:p>
          <a:p>
            <a:pPr marL="168275" indent="-168275">
              <a:spcBef>
                <a:spcPct val="50000"/>
              </a:spcBef>
              <a:buFont typeface="Arial" pitchFamily="34" charset="0"/>
              <a:buChar char="•"/>
            </a:pPr>
            <a:r>
              <a:rPr lang="en-US" altLang="ko-KR" b="1" dirty="0" smtClean="0">
                <a:solidFill>
                  <a:srgbClr val="C00000"/>
                </a:solidFill>
                <a:ea typeface="굴림" pitchFamily="34" charset="-127"/>
              </a:rPr>
              <a:t>Force-Displacement </a:t>
            </a:r>
            <a:r>
              <a:rPr lang="en-US" altLang="ko-KR" b="1" dirty="0" smtClean="0">
                <a:ea typeface="굴림" pitchFamily="34" charset="-127"/>
              </a:rPr>
              <a:t>at the south abutment from the 1</a:t>
            </a:r>
            <a:r>
              <a:rPr lang="en-US" altLang="ko-KR" b="1" baseline="30000" dirty="0" smtClean="0">
                <a:ea typeface="굴림" pitchFamily="34" charset="-127"/>
              </a:rPr>
              <a:t>st</a:t>
            </a:r>
            <a:r>
              <a:rPr lang="en-US" altLang="ko-KR" b="1" dirty="0" smtClean="0">
                <a:ea typeface="굴림" pitchFamily="34" charset="-127"/>
              </a:rPr>
              <a:t> phase</a:t>
            </a:r>
          </a:p>
          <a:p>
            <a:pPr marL="168275" indent="-168275">
              <a:spcBef>
                <a:spcPct val="50000"/>
              </a:spcBef>
              <a:buFont typeface="Arial" pitchFamily="34" charset="0"/>
              <a:buChar char="•"/>
            </a:pPr>
            <a:r>
              <a:rPr lang="en-US" altLang="ko-KR" b="1" dirty="0" smtClean="0">
                <a:ea typeface="굴림" pitchFamily="34" charset="-127"/>
                <a:sym typeface="Symbol"/>
              </a:rPr>
              <a:t>LRB and the Expansion Joint are separated</a:t>
            </a:r>
            <a:endParaRPr lang="en-US" altLang="ko-KR" b="1" dirty="0" smtClean="0">
              <a:ea typeface="굴림" pitchFamily="34" charset="-127"/>
            </a:endParaRPr>
          </a:p>
          <a:p>
            <a:pPr marL="168275" indent="-168275">
              <a:spcBef>
                <a:spcPct val="50000"/>
              </a:spcBef>
              <a:buFont typeface="Arial" pitchFamily="34" charset="0"/>
              <a:buChar char="•"/>
            </a:pPr>
            <a:r>
              <a:rPr lang="en-US" altLang="ko-KR" b="1" dirty="0" smtClean="0">
                <a:ea typeface="굴림" pitchFamily="34" charset="-127"/>
              </a:rPr>
              <a:t>Uncertainty of the Expansion Joint</a:t>
            </a:r>
            <a:br>
              <a:rPr lang="en-US" altLang="ko-KR" b="1" dirty="0" smtClean="0">
                <a:ea typeface="굴림" pitchFamily="34" charset="-127"/>
              </a:rPr>
            </a:br>
            <a:r>
              <a:rPr lang="en-US" altLang="ko-KR" b="1" dirty="0" smtClean="0">
                <a:ea typeface="굴림" pitchFamily="34" charset="-127"/>
              </a:rPr>
              <a:t>Measured expansion joint stiffness:</a:t>
            </a:r>
            <a:br>
              <a:rPr lang="en-US" altLang="ko-KR" b="1" dirty="0" smtClean="0">
                <a:ea typeface="굴림" pitchFamily="34" charset="-127"/>
              </a:rPr>
            </a:br>
            <a:r>
              <a:rPr lang="en-US" altLang="ko-KR" b="1" dirty="0" smtClean="0">
                <a:ea typeface="굴림" pitchFamily="34" charset="-127"/>
              </a:rPr>
              <a:t>5,250 </a:t>
            </a:r>
            <a:r>
              <a:rPr lang="en-US" altLang="ko-KR" b="1" dirty="0" err="1" smtClean="0">
                <a:ea typeface="굴림" pitchFamily="34" charset="-127"/>
              </a:rPr>
              <a:t>kN</a:t>
            </a:r>
            <a:r>
              <a:rPr lang="en-US" altLang="ko-KR" b="1" dirty="0" smtClean="0">
                <a:ea typeface="굴림" pitchFamily="34" charset="-127"/>
              </a:rPr>
              <a:t>/m (laboratory test)</a:t>
            </a:r>
            <a:br>
              <a:rPr lang="en-US" altLang="ko-KR" b="1" dirty="0" smtClean="0">
                <a:ea typeface="굴림" pitchFamily="34" charset="-127"/>
              </a:rPr>
            </a:br>
            <a:r>
              <a:rPr lang="en-US" altLang="ko-KR" b="1" dirty="0" smtClean="0">
                <a:ea typeface="굴림" pitchFamily="34" charset="-127"/>
                <a:sym typeface="Symbol"/>
              </a:rPr>
              <a:t> </a:t>
            </a:r>
            <a:r>
              <a:rPr lang="en-US" altLang="ko-KR" b="1" dirty="0" smtClean="0">
                <a:solidFill>
                  <a:srgbClr val="C00000"/>
                </a:solidFill>
                <a:ea typeface="굴림" pitchFamily="34" charset="-127"/>
                <a:sym typeface="Symbol"/>
              </a:rPr>
              <a:t>Random Variable</a:t>
            </a:r>
            <a:endParaRPr lang="en-US" altLang="ko-KR" b="1" dirty="0" smtClean="0">
              <a:solidFill>
                <a:srgbClr val="C00000"/>
              </a:solidFill>
              <a:ea typeface="굴림" pitchFamily="34" charset="-127"/>
            </a:endParaRPr>
          </a:p>
        </p:txBody>
      </p:sp>
      <p:pic>
        <p:nvPicPr>
          <p:cNvPr id="1027" name="Picture 3"/>
          <p:cNvPicPr>
            <a:picLocks noChangeAspect="1" noChangeArrowheads="1"/>
          </p:cNvPicPr>
          <p:nvPr/>
        </p:nvPicPr>
        <p:blipFill>
          <a:blip r:embed="rId4" cstate="print"/>
          <a:srcRect/>
          <a:stretch>
            <a:fillRect/>
          </a:stretch>
        </p:blipFill>
        <p:spPr bwMode="auto">
          <a:xfrm>
            <a:off x="4547797" y="883743"/>
            <a:ext cx="4095750" cy="5794375"/>
          </a:xfrm>
          <a:prstGeom prst="rect">
            <a:avLst/>
          </a:prstGeom>
          <a:noFill/>
          <a:ln w="9525">
            <a:noFill/>
            <a:miter lim="800000"/>
            <a:headEnd/>
            <a:tailEnd/>
          </a:ln>
          <a:effectLst/>
        </p:spPr>
      </p:pic>
    </p:spTree>
  </p:cSld>
  <p:clrMapOvr>
    <a:masterClrMapping/>
  </p:clrMapOvr>
  <p:transition advTm="108826"/>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3451226"/>
            <a:ext cx="5109882"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Notes</a:t>
            </a:r>
          </a:p>
        </p:txBody>
      </p:sp>
      <p:sp>
        <p:nvSpPr>
          <p:cNvPr id="266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14"/>
          <p:cNvSpPr txBox="1">
            <a:spLocks noChangeArrowheads="1"/>
          </p:cNvSpPr>
          <p:nvPr/>
        </p:nvSpPr>
        <p:spPr bwMode="auto">
          <a:xfrm>
            <a:off x="0" y="1056427"/>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Optimization Formulation</a:t>
            </a:r>
          </a:p>
        </p:txBody>
      </p:sp>
      <p:sp>
        <p:nvSpPr>
          <p:cNvPr id="14" name="Text Box 14"/>
          <p:cNvSpPr txBox="1">
            <a:spLocks noChangeArrowheads="1"/>
          </p:cNvSpPr>
          <p:nvPr/>
        </p:nvSpPr>
        <p:spPr bwMode="auto">
          <a:xfrm>
            <a:off x="2892275" y="3024327"/>
            <a:ext cx="1950720" cy="307777"/>
          </a:xfrm>
          <a:prstGeom prst="rect">
            <a:avLst/>
          </a:prstGeom>
          <a:noFill/>
          <a:ln w="9525">
            <a:noFill/>
            <a:miter lim="800000"/>
            <a:headEnd/>
            <a:tailEnd/>
          </a:ln>
        </p:spPr>
        <p:txBody>
          <a:bodyPr wrap="square">
            <a:spAutoFit/>
          </a:bodyPr>
          <a:lstStyle/>
          <a:p>
            <a:pPr>
              <a:spcBef>
                <a:spcPct val="50000"/>
              </a:spcBef>
            </a:pPr>
            <a:r>
              <a:rPr lang="en-US" altLang="ko-KR" sz="1400" i="1" dirty="0" smtClean="0">
                <a:ea typeface="굴림" pitchFamily="34" charset="-127"/>
              </a:rPr>
              <a:t>for expansion joint</a:t>
            </a:r>
          </a:p>
        </p:txBody>
      </p:sp>
      <p:sp>
        <p:nvSpPr>
          <p:cNvPr id="20" name="Text Box 14"/>
          <p:cNvSpPr txBox="1">
            <a:spLocks noChangeArrowheads="1"/>
          </p:cNvSpPr>
          <p:nvPr/>
        </p:nvSpPr>
        <p:spPr bwMode="auto">
          <a:xfrm>
            <a:off x="1092091" y="4408941"/>
            <a:ext cx="3531717"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force from the first phase of SI</a:t>
            </a:r>
          </a:p>
        </p:txBody>
      </p:sp>
      <p:pic>
        <p:nvPicPr>
          <p:cNvPr id="5124" name="Picture 4"/>
          <p:cNvPicPr>
            <a:picLocks noChangeAspect="1" noChangeArrowheads="1"/>
          </p:cNvPicPr>
          <p:nvPr/>
        </p:nvPicPr>
        <p:blipFill>
          <a:blip r:embed="rId5" cstate="print"/>
          <a:srcRect/>
          <a:stretch>
            <a:fillRect/>
          </a:stretch>
        </p:blipFill>
        <p:spPr bwMode="auto">
          <a:xfrm>
            <a:off x="4881586" y="1352407"/>
            <a:ext cx="4022710" cy="4366005"/>
          </a:xfrm>
          <a:prstGeom prst="rect">
            <a:avLst/>
          </a:prstGeom>
          <a:noFill/>
          <a:ln w="9525">
            <a:noFill/>
            <a:miter lim="800000"/>
            <a:headEnd/>
            <a:tailEnd/>
          </a:ln>
          <a:effectLst/>
        </p:spPr>
      </p:pic>
      <p:graphicFrame>
        <p:nvGraphicFramePr>
          <p:cNvPr id="65538" name="Object 2"/>
          <p:cNvGraphicFramePr>
            <a:graphicFrameLocks noChangeAspect="1"/>
          </p:cNvGraphicFramePr>
          <p:nvPr/>
        </p:nvGraphicFramePr>
        <p:xfrm>
          <a:off x="381000" y="1528763"/>
          <a:ext cx="3048000" cy="879475"/>
        </p:xfrm>
        <a:graphic>
          <a:graphicData uri="http://schemas.openxmlformats.org/presentationml/2006/ole">
            <p:oleObj spid="_x0000_s65538" name="Equation" r:id="rId6" imgW="2286000" imgH="660240" progId="Equation.3">
              <p:embed/>
            </p:oleObj>
          </a:graphicData>
        </a:graphic>
      </p:graphicFrame>
      <p:graphicFrame>
        <p:nvGraphicFramePr>
          <p:cNvPr id="65539" name="Object 3"/>
          <p:cNvGraphicFramePr>
            <a:graphicFrameLocks noChangeAspect="1"/>
          </p:cNvGraphicFramePr>
          <p:nvPr/>
        </p:nvGraphicFramePr>
        <p:xfrm>
          <a:off x="447675" y="2517775"/>
          <a:ext cx="2443163" cy="322263"/>
        </p:xfrm>
        <a:graphic>
          <a:graphicData uri="http://schemas.openxmlformats.org/presentationml/2006/ole">
            <p:oleObj spid="_x0000_s65539" name="Equation" r:id="rId7" imgW="1828800" imgH="241200" progId="Equation.3">
              <p:embed/>
            </p:oleObj>
          </a:graphicData>
        </a:graphic>
      </p:graphicFrame>
      <p:graphicFrame>
        <p:nvGraphicFramePr>
          <p:cNvPr id="65540" name="Object 4"/>
          <p:cNvGraphicFramePr>
            <a:graphicFrameLocks noChangeAspect="1"/>
          </p:cNvGraphicFramePr>
          <p:nvPr/>
        </p:nvGraphicFramePr>
        <p:xfrm>
          <a:off x="1887538" y="2903538"/>
          <a:ext cx="933450" cy="542925"/>
        </p:xfrm>
        <a:graphic>
          <a:graphicData uri="http://schemas.openxmlformats.org/presentationml/2006/ole">
            <p:oleObj spid="_x0000_s65540" name="Equation" r:id="rId8" imgW="698400" imgH="406080" progId="Equation.3">
              <p:embed/>
            </p:oleObj>
          </a:graphicData>
        </a:graphic>
      </p:graphicFrame>
      <p:graphicFrame>
        <p:nvGraphicFramePr>
          <p:cNvPr id="65541" name="Object 5"/>
          <p:cNvGraphicFramePr>
            <a:graphicFrameLocks noChangeAspect="1"/>
          </p:cNvGraphicFramePr>
          <p:nvPr/>
        </p:nvGraphicFramePr>
        <p:xfrm>
          <a:off x="681038" y="3944938"/>
          <a:ext cx="1917700" cy="306387"/>
        </p:xfrm>
        <a:graphic>
          <a:graphicData uri="http://schemas.openxmlformats.org/presentationml/2006/ole">
            <p:oleObj spid="_x0000_s65541" name="Equation" r:id="rId9" imgW="1434960" imgH="228600" progId="Equation.3">
              <p:embed/>
            </p:oleObj>
          </a:graphicData>
        </a:graphic>
      </p:graphicFrame>
      <p:graphicFrame>
        <p:nvGraphicFramePr>
          <p:cNvPr id="65542" name="Object 6"/>
          <p:cNvGraphicFramePr>
            <a:graphicFrameLocks noChangeAspect="1"/>
          </p:cNvGraphicFramePr>
          <p:nvPr/>
        </p:nvGraphicFramePr>
        <p:xfrm>
          <a:off x="768350" y="4468813"/>
          <a:ext cx="238125" cy="306387"/>
        </p:xfrm>
        <a:graphic>
          <a:graphicData uri="http://schemas.openxmlformats.org/presentationml/2006/ole">
            <p:oleObj spid="_x0000_s65542" name="Equation" r:id="rId10" imgW="177480" imgH="228600" progId="Equation.3">
              <p:embed/>
            </p:oleObj>
          </a:graphicData>
        </a:graphic>
      </p:graphicFrame>
    </p:spTree>
  </p:cSld>
  <p:clrMapOvr>
    <a:masterClrMapping/>
  </p:clrMapOvr>
  <p:transition advTm="62619"/>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8" name="Text Box 14"/>
          <p:cNvSpPr txBox="1">
            <a:spLocks noChangeArrowheads="1"/>
          </p:cNvSpPr>
          <p:nvPr/>
        </p:nvSpPr>
        <p:spPr bwMode="auto">
          <a:xfrm>
            <a:off x="0" y="1029533"/>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QR94-3 vs. QR98-1 (10% uncertainty range)</a:t>
            </a:r>
          </a:p>
        </p:txBody>
      </p:sp>
      <p:pic>
        <p:nvPicPr>
          <p:cNvPr id="98306" name="Picture 2"/>
          <p:cNvPicPr>
            <a:picLocks noChangeAspect="1" noChangeArrowheads="1"/>
          </p:cNvPicPr>
          <p:nvPr/>
        </p:nvPicPr>
        <p:blipFill>
          <a:blip r:embed="rId4" cstate="print"/>
          <a:srcRect l="-2653" t="-1632" r="-1500" b="-2161"/>
          <a:stretch>
            <a:fillRect/>
          </a:stretch>
        </p:blipFill>
        <p:spPr bwMode="auto">
          <a:xfrm>
            <a:off x="1479176" y="1586753"/>
            <a:ext cx="5983941" cy="4592840"/>
          </a:xfrm>
          <a:prstGeom prst="rect">
            <a:avLst/>
          </a:prstGeom>
          <a:solidFill>
            <a:schemeClr val="bg1"/>
          </a:solidFill>
          <a:ln w="12700">
            <a:solidFill>
              <a:srgbClr val="C00000"/>
            </a:solidFill>
            <a:miter lim="800000"/>
            <a:headEnd/>
            <a:tailEnd/>
          </a:ln>
          <a:effectLst/>
        </p:spPr>
      </p:pic>
    </p:spTree>
  </p:cSld>
  <p:clrMapOvr>
    <a:masterClrMapping/>
  </p:clrMapOvr>
  <p:transition advTm="57144"/>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8" name="Text Box 14"/>
          <p:cNvSpPr txBox="1">
            <a:spLocks noChangeArrowheads="1"/>
          </p:cNvSpPr>
          <p:nvPr/>
        </p:nvSpPr>
        <p:spPr bwMode="auto">
          <a:xfrm>
            <a:off x="0" y="1029533"/>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QR98-1 vs. QR99-1 (10% uncertainty range)</a:t>
            </a:r>
          </a:p>
        </p:txBody>
      </p:sp>
      <p:pic>
        <p:nvPicPr>
          <p:cNvPr id="100354" name="Picture 2"/>
          <p:cNvPicPr>
            <a:picLocks noChangeAspect="1" noChangeArrowheads="1"/>
          </p:cNvPicPr>
          <p:nvPr/>
        </p:nvPicPr>
        <p:blipFill>
          <a:blip r:embed="rId4" cstate="print"/>
          <a:srcRect l="-2717" t="-1364" r="-1149" b="-1774"/>
          <a:stretch>
            <a:fillRect/>
          </a:stretch>
        </p:blipFill>
        <p:spPr bwMode="auto">
          <a:xfrm>
            <a:off x="1511808" y="1584960"/>
            <a:ext cx="5986272" cy="4608576"/>
          </a:xfrm>
          <a:prstGeom prst="rect">
            <a:avLst/>
          </a:prstGeom>
          <a:solidFill>
            <a:schemeClr val="bg1"/>
          </a:solidFill>
          <a:ln w="12700">
            <a:solidFill>
              <a:srgbClr val="C00000"/>
            </a:solidFill>
            <a:miter lim="800000"/>
            <a:headEnd/>
            <a:tailEnd/>
          </a:ln>
          <a:effectLst/>
        </p:spPr>
      </p:pic>
    </p:spTree>
  </p:cSld>
  <p:clrMapOvr>
    <a:masterClrMapping/>
  </p:clrMapOvr>
  <p:transition advTm="25194"/>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266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14"/>
          <p:cNvSpPr txBox="1">
            <a:spLocks noChangeArrowheads="1"/>
          </p:cNvSpPr>
          <p:nvPr/>
        </p:nvSpPr>
        <p:spPr bwMode="auto">
          <a:xfrm>
            <a:off x="0" y="1056427"/>
            <a:ext cx="9144000" cy="1354217"/>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Randomly Selected Initial Stiffness of Expansion Joint</a:t>
            </a:r>
          </a:p>
          <a:p>
            <a:pPr>
              <a:spcBef>
                <a:spcPct val="50000"/>
              </a:spcBef>
              <a:buFont typeface="Arial" pitchFamily="34" charset="0"/>
              <a:buChar char="•"/>
            </a:pPr>
            <a:r>
              <a:rPr lang="en-US" altLang="ko-KR" sz="1600" b="1" dirty="0" smtClean="0">
                <a:ea typeface="굴림" pitchFamily="34" charset="-127"/>
              </a:rPr>
              <a:t> </a:t>
            </a:r>
            <a:r>
              <a:rPr lang="en-US" altLang="ko-KR" sz="1600" b="1" dirty="0" smtClean="0">
                <a:solidFill>
                  <a:srgbClr val="C00000"/>
                </a:solidFill>
                <a:ea typeface="굴림" pitchFamily="34" charset="-127"/>
                <a:sym typeface="Symbol"/>
              </a:rPr>
              <a:t>Repeat Optimization </a:t>
            </a:r>
            <a:r>
              <a:rPr lang="en-US" altLang="ko-KR" sz="1600" b="1" dirty="0" smtClean="0">
                <a:ea typeface="굴림" pitchFamily="34" charset="-127"/>
                <a:sym typeface="Symbol"/>
              </a:rPr>
              <a:t>for Each Test</a:t>
            </a:r>
            <a:br>
              <a:rPr lang="en-US" altLang="ko-KR" sz="1600" b="1" dirty="0" smtClean="0">
                <a:ea typeface="굴림" pitchFamily="34" charset="-127"/>
                <a:sym typeface="Symbol"/>
              </a:rPr>
            </a:br>
            <a:r>
              <a:rPr lang="en-US" altLang="ko-KR" sz="1600" b="1" dirty="0" smtClean="0">
                <a:ea typeface="굴림" pitchFamily="34" charset="-127"/>
                <a:sym typeface="Symbol"/>
              </a:rPr>
              <a:t>   e.g. Test A and Test B</a:t>
            </a:r>
          </a:p>
          <a:p>
            <a:pPr>
              <a:spcBef>
                <a:spcPct val="50000"/>
              </a:spcBef>
              <a:buFont typeface="Arial" pitchFamily="34" charset="0"/>
              <a:buChar char="•"/>
            </a:pPr>
            <a:r>
              <a:rPr lang="en-US" altLang="ko-KR" sz="1600" b="1" dirty="0" smtClean="0">
                <a:ea typeface="굴림" pitchFamily="34" charset="-127"/>
                <a:sym typeface="Symbol"/>
              </a:rPr>
              <a:t> Results: </a:t>
            </a:r>
            <a:r>
              <a:rPr lang="en-US" altLang="ko-KR" sz="1600" b="1" dirty="0" smtClean="0">
                <a:solidFill>
                  <a:srgbClr val="C00000"/>
                </a:solidFill>
                <a:ea typeface="굴림" pitchFamily="34" charset="-127"/>
                <a:sym typeface="Symbol"/>
              </a:rPr>
              <a:t>Sets of Parameters </a:t>
            </a:r>
            <a:r>
              <a:rPr lang="en-US" altLang="ko-KR" sz="1600" b="1" dirty="0" smtClean="0">
                <a:ea typeface="굴림" pitchFamily="34" charset="-127"/>
                <a:sym typeface="Symbol"/>
              </a:rPr>
              <a:t>for Each Test</a:t>
            </a:r>
          </a:p>
        </p:txBody>
      </p:sp>
      <p:sp>
        <p:nvSpPr>
          <p:cNvPr id="15" name="Text Box 14"/>
          <p:cNvSpPr txBox="1">
            <a:spLocks noChangeArrowheads="1"/>
          </p:cNvSpPr>
          <p:nvPr/>
        </p:nvSpPr>
        <p:spPr bwMode="auto">
          <a:xfrm>
            <a:off x="0" y="2615404"/>
            <a:ext cx="9144000" cy="1600438"/>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Comparison between Two Tests</a:t>
            </a:r>
          </a:p>
          <a:p>
            <a:pPr>
              <a:spcBef>
                <a:spcPct val="50000"/>
              </a:spcBef>
              <a:buFont typeface="Arial" pitchFamily="34" charset="0"/>
              <a:buChar char="•"/>
            </a:pPr>
            <a:r>
              <a:rPr lang="en-US" altLang="ko-KR" sz="1600" b="1" dirty="0" smtClean="0">
                <a:ea typeface="굴림" pitchFamily="34" charset="-127"/>
              </a:rPr>
              <a:t> </a:t>
            </a:r>
            <a:r>
              <a:rPr lang="en-US" altLang="ko-KR" sz="1600" b="1" dirty="0" smtClean="0">
                <a:ea typeface="굴림" pitchFamily="34" charset="-127"/>
                <a:sym typeface="Symbol"/>
              </a:rPr>
              <a:t>Compare Parameters: </a:t>
            </a:r>
            <a:r>
              <a:rPr lang="en-US" altLang="ko-KR" sz="1600" b="1" dirty="0" smtClean="0">
                <a:solidFill>
                  <a:srgbClr val="C00000"/>
                </a:solidFill>
                <a:ea typeface="굴림" pitchFamily="34" charset="-127"/>
                <a:sym typeface="Symbol"/>
              </a:rPr>
              <a:t/>
            </a:r>
            <a:br>
              <a:rPr lang="en-US" altLang="ko-KR" sz="1600" b="1" dirty="0" smtClean="0">
                <a:solidFill>
                  <a:srgbClr val="C00000"/>
                </a:solidFill>
                <a:ea typeface="굴림" pitchFamily="34" charset="-127"/>
                <a:sym typeface="Symbol"/>
              </a:rPr>
            </a:br>
            <a:r>
              <a:rPr lang="en-US" altLang="ko-KR" sz="1600" b="1" dirty="0" smtClean="0">
                <a:solidFill>
                  <a:srgbClr val="C00000"/>
                </a:solidFill>
                <a:ea typeface="굴림" pitchFamily="34" charset="-127"/>
                <a:sym typeface="Symbol"/>
              </a:rPr>
              <a:t>  mislead the decision on their closeness</a:t>
            </a:r>
            <a:endParaRPr lang="en-US" altLang="ko-KR" sz="1600" b="1" dirty="0" smtClean="0">
              <a:ea typeface="굴림" pitchFamily="34" charset="-127"/>
              <a:sym typeface="Symbol"/>
            </a:endParaRPr>
          </a:p>
          <a:p>
            <a:pPr>
              <a:spcBef>
                <a:spcPct val="50000"/>
              </a:spcBef>
              <a:buFont typeface="Arial" pitchFamily="34" charset="0"/>
              <a:buChar char="•"/>
            </a:pPr>
            <a:r>
              <a:rPr lang="en-US" altLang="ko-KR" sz="1600" b="1" dirty="0" smtClean="0">
                <a:ea typeface="굴림" pitchFamily="34" charset="-127"/>
                <a:sym typeface="Symbol"/>
              </a:rPr>
              <a:t> Compare Force Responses under Test </a:t>
            </a:r>
            <a:r>
              <a:rPr lang="en-US" altLang="ko-KR" sz="1600" b="1" dirty="0" err="1" smtClean="0">
                <a:ea typeface="굴림" pitchFamily="34" charset="-127"/>
                <a:sym typeface="Symbol"/>
              </a:rPr>
              <a:t>Disps</a:t>
            </a:r>
            <a:r>
              <a:rPr lang="en-US" altLang="ko-KR" sz="1600" b="1" dirty="0" smtClean="0">
                <a:ea typeface="굴림" pitchFamily="34" charset="-127"/>
                <a:sym typeface="Symbol"/>
              </a:rPr>
              <a:t>.</a:t>
            </a:r>
            <a:br>
              <a:rPr lang="en-US" altLang="ko-KR" sz="1600" b="1" dirty="0" smtClean="0">
                <a:ea typeface="굴림" pitchFamily="34" charset="-127"/>
                <a:sym typeface="Symbol"/>
              </a:rPr>
            </a:br>
            <a:r>
              <a:rPr lang="en-US" altLang="ko-KR" sz="1600" b="1" dirty="0" smtClean="0">
                <a:ea typeface="굴림" pitchFamily="34" charset="-127"/>
                <a:sym typeface="Symbol"/>
              </a:rPr>
              <a:t>   </a:t>
            </a:r>
            <a:r>
              <a:rPr lang="en-US" altLang="ko-KR" sz="1600" b="1" dirty="0" smtClean="0">
                <a:solidFill>
                  <a:srgbClr val="C00000"/>
                </a:solidFill>
                <a:ea typeface="굴림" pitchFamily="34" charset="-127"/>
                <a:sym typeface="Symbol"/>
              </a:rPr>
              <a:t>Random Variables </a:t>
            </a:r>
            <a:r>
              <a:rPr lang="en-US" altLang="ko-KR" sz="1600" b="1" dirty="0" smtClean="0">
                <a:ea typeface="굴림" pitchFamily="34" charset="-127"/>
                <a:sym typeface="Symbol"/>
              </a:rPr>
              <a:t>(Normal Distribution)</a:t>
            </a:r>
          </a:p>
        </p:txBody>
      </p:sp>
      <p:sp>
        <p:nvSpPr>
          <p:cNvPr id="16" name="Text Box 14"/>
          <p:cNvSpPr txBox="1">
            <a:spLocks noChangeArrowheads="1"/>
          </p:cNvSpPr>
          <p:nvPr/>
        </p:nvSpPr>
        <p:spPr bwMode="auto">
          <a:xfrm>
            <a:off x="0" y="4459194"/>
            <a:ext cx="9144000" cy="1477328"/>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Treating Force Random Variables</a:t>
            </a:r>
          </a:p>
          <a:p>
            <a:pPr>
              <a:spcBef>
                <a:spcPct val="50000"/>
              </a:spcBef>
              <a:buFont typeface="Arial" pitchFamily="34" charset="0"/>
              <a:buChar char="•"/>
            </a:pPr>
            <a:r>
              <a:rPr lang="en-US" altLang="ko-KR" sz="1600" b="1" dirty="0" smtClean="0">
                <a:ea typeface="굴림" pitchFamily="34" charset="-127"/>
              </a:rPr>
              <a:t> </a:t>
            </a:r>
            <a:r>
              <a:rPr lang="en-US" altLang="ko-KR" sz="1600" b="1" dirty="0" smtClean="0">
                <a:ea typeface="굴림" pitchFamily="34" charset="-127"/>
                <a:sym typeface="Symbol"/>
              </a:rPr>
              <a:t>Take Differences : </a:t>
            </a:r>
            <a:r>
              <a:rPr lang="en-US" altLang="ko-KR" sz="1600" b="1" dirty="0" smtClean="0">
                <a:solidFill>
                  <a:srgbClr val="C00000"/>
                </a:solidFill>
                <a:ea typeface="굴림" pitchFamily="34" charset="-127"/>
                <a:sym typeface="Symbol"/>
              </a:rPr>
              <a:t>Normal Distribution</a:t>
            </a:r>
            <a:endParaRPr lang="en-US" altLang="ko-KR" sz="1600" b="1" dirty="0" smtClean="0">
              <a:ea typeface="굴림" pitchFamily="34" charset="-127"/>
              <a:sym typeface="Symbol"/>
            </a:endParaRPr>
          </a:p>
          <a:p>
            <a:pPr>
              <a:spcBef>
                <a:spcPct val="50000"/>
              </a:spcBef>
              <a:buFont typeface="Arial" pitchFamily="34" charset="0"/>
              <a:buChar char="•"/>
            </a:pPr>
            <a:r>
              <a:rPr lang="en-US" altLang="ko-KR" sz="1600" b="1" dirty="0" smtClean="0">
                <a:ea typeface="굴림" pitchFamily="34" charset="-127"/>
                <a:sym typeface="Symbol"/>
              </a:rPr>
              <a:t> Ensemble Average: </a:t>
            </a:r>
            <a:r>
              <a:rPr lang="en-US" altLang="ko-KR" sz="1600" b="1" dirty="0" smtClean="0">
                <a:solidFill>
                  <a:srgbClr val="C00000"/>
                </a:solidFill>
                <a:ea typeface="굴림" pitchFamily="34" charset="-127"/>
                <a:sym typeface="Symbol"/>
              </a:rPr>
              <a:t>Standard Normal Distribution</a:t>
            </a:r>
          </a:p>
          <a:p>
            <a:pPr>
              <a:spcBef>
                <a:spcPct val="50000"/>
              </a:spcBef>
              <a:buFont typeface="Arial" pitchFamily="34" charset="0"/>
              <a:buChar char="•"/>
            </a:pPr>
            <a:r>
              <a:rPr lang="en-US" altLang="ko-KR" sz="1600" b="1" dirty="0" smtClean="0">
                <a:ea typeface="굴림" pitchFamily="34" charset="-127"/>
                <a:sym typeface="Symbol"/>
              </a:rPr>
              <a:t> Sum of Ensemble Average: </a:t>
            </a:r>
            <a:r>
              <a:rPr lang="en-US" altLang="ko-KR" sz="1600" b="1" dirty="0" smtClean="0">
                <a:solidFill>
                  <a:srgbClr val="C00000"/>
                </a:solidFill>
                <a:ea typeface="굴림" pitchFamily="34" charset="-127"/>
                <a:sym typeface="Symbol"/>
              </a:rPr>
              <a:t>Chi-Square Distribution</a:t>
            </a:r>
            <a:endParaRPr lang="en-US" altLang="ko-KR" sz="1600" b="1" dirty="0" smtClean="0">
              <a:ea typeface="굴림" pitchFamily="34" charset="-127"/>
              <a:sym typeface="Symbol"/>
            </a:endParaRPr>
          </a:p>
        </p:txBody>
      </p:sp>
      <p:pic>
        <p:nvPicPr>
          <p:cNvPr id="6147" name="Picture 3"/>
          <p:cNvPicPr>
            <a:picLocks noChangeAspect="1" noChangeArrowheads="1"/>
          </p:cNvPicPr>
          <p:nvPr/>
        </p:nvPicPr>
        <p:blipFill>
          <a:blip r:embed="rId4" cstate="print"/>
          <a:srcRect/>
          <a:stretch>
            <a:fillRect/>
          </a:stretch>
        </p:blipFill>
        <p:spPr bwMode="auto">
          <a:xfrm>
            <a:off x="5386551" y="1508103"/>
            <a:ext cx="3580027" cy="4913724"/>
          </a:xfrm>
          <a:prstGeom prst="rect">
            <a:avLst/>
          </a:prstGeom>
          <a:noFill/>
          <a:ln w="9525">
            <a:noFill/>
            <a:miter lim="800000"/>
            <a:headEnd/>
            <a:tailEnd/>
          </a:ln>
          <a:effectLst/>
        </p:spPr>
      </p:pic>
    </p:spTree>
  </p:cSld>
  <p:clrMapOvr>
    <a:masterClrMapping/>
  </p:clrMapOvr>
  <p:transition advTm="84412"/>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Hypothesis Testing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9" name="Text Box 14"/>
          <p:cNvSpPr txBox="1">
            <a:spLocks noChangeArrowheads="1"/>
          </p:cNvSpPr>
          <p:nvPr/>
        </p:nvSpPr>
        <p:spPr bwMode="auto">
          <a:xfrm>
            <a:off x="0" y="881489"/>
            <a:ext cx="9144000" cy="1846659"/>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Hypothesis Testing</a:t>
            </a:r>
          </a:p>
          <a:p>
            <a:pPr>
              <a:spcBef>
                <a:spcPct val="50000"/>
              </a:spcBef>
              <a:buFont typeface="Arial" pitchFamily="34" charset="0"/>
              <a:buChar char="•"/>
            </a:pPr>
            <a:r>
              <a:rPr lang="en-US" altLang="ko-KR" sz="1600" dirty="0" smtClean="0">
                <a:ea typeface="굴림" pitchFamily="34" charset="-127"/>
              </a:rPr>
              <a:t> </a:t>
            </a:r>
            <a:r>
              <a:rPr lang="en-US" altLang="ko-KR" sz="1600" b="1" dirty="0" smtClean="0">
                <a:ea typeface="굴림" pitchFamily="34" charset="-127"/>
              </a:rPr>
              <a:t>null hypothesis: “forces from two models are the same”</a:t>
            </a:r>
          </a:p>
          <a:p>
            <a:pPr>
              <a:spcBef>
                <a:spcPct val="50000"/>
              </a:spcBef>
              <a:buFont typeface="Arial" pitchFamily="34" charset="0"/>
              <a:buChar char="•"/>
            </a:pPr>
            <a:r>
              <a:rPr lang="en-US" altLang="ko-KR" sz="1600" b="1" dirty="0" smtClean="0">
                <a:ea typeface="굴림" pitchFamily="34" charset="-127"/>
              </a:rPr>
              <a:t> calculate random variables and compare with chi-square distribution</a:t>
            </a:r>
          </a:p>
          <a:p>
            <a:pPr>
              <a:spcBef>
                <a:spcPct val="50000"/>
              </a:spcBef>
              <a:buFont typeface="Arial" pitchFamily="34" charset="0"/>
              <a:buChar char="•"/>
            </a:pPr>
            <a:r>
              <a:rPr lang="en-US" altLang="ko-KR" sz="1600" b="1" dirty="0" smtClean="0">
                <a:ea typeface="굴림" pitchFamily="34" charset="-127"/>
              </a:rPr>
              <a:t> if the hypothesis is </a:t>
            </a:r>
            <a:r>
              <a:rPr lang="en-US" altLang="ko-KR" sz="1600" b="1" dirty="0" smtClean="0">
                <a:solidFill>
                  <a:srgbClr val="C00000"/>
                </a:solidFill>
                <a:ea typeface="굴림" pitchFamily="34" charset="-127"/>
              </a:rPr>
              <a:t>rejected</a:t>
            </a:r>
            <a:r>
              <a:rPr lang="en-US" altLang="ko-KR" sz="1600" b="1" dirty="0" smtClean="0">
                <a:ea typeface="굴림" pitchFamily="34" charset="-127"/>
              </a:rPr>
              <a:t> : </a:t>
            </a:r>
            <a:r>
              <a:rPr lang="en-US" altLang="ko-KR" sz="1600" b="1" dirty="0" smtClean="0">
                <a:solidFill>
                  <a:srgbClr val="C00000"/>
                </a:solidFill>
                <a:ea typeface="굴림" pitchFamily="34" charset="-127"/>
              </a:rPr>
              <a:t>two models are different</a:t>
            </a:r>
          </a:p>
          <a:p>
            <a:pPr>
              <a:spcBef>
                <a:spcPct val="50000"/>
              </a:spcBef>
              <a:buFont typeface="Arial" pitchFamily="34" charset="0"/>
              <a:buChar char="•"/>
            </a:pPr>
            <a:r>
              <a:rPr lang="en-US" altLang="ko-KR" sz="1600" b="1" dirty="0" smtClean="0">
                <a:ea typeface="굴림" pitchFamily="34" charset="-127"/>
              </a:rPr>
              <a:t> if it is </a:t>
            </a:r>
            <a:r>
              <a:rPr lang="en-US" altLang="ko-KR" sz="1600" b="1" dirty="0" smtClean="0">
                <a:solidFill>
                  <a:srgbClr val="C00000"/>
                </a:solidFill>
                <a:ea typeface="굴림" pitchFamily="34" charset="-127"/>
              </a:rPr>
              <a:t>accepted</a:t>
            </a:r>
            <a:r>
              <a:rPr lang="en-US" altLang="ko-KR" sz="1600" b="1" dirty="0" smtClean="0">
                <a:ea typeface="굴림" pitchFamily="34" charset="-127"/>
              </a:rPr>
              <a:t>: </a:t>
            </a:r>
            <a:r>
              <a:rPr lang="en-US" altLang="ko-KR" sz="1600" b="1" dirty="0" smtClean="0">
                <a:solidFill>
                  <a:srgbClr val="C00000"/>
                </a:solidFill>
                <a:ea typeface="굴림" pitchFamily="34" charset="-127"/>
              </a:rPr>
              <a:t>two models are statistically indistinguishable</a:t>
            </a:r>
          </a:p>
        </p:txBody>
      </p:sp>
      <p:pic>
        <p:nvPicPr>
          <p:cNvPr id="12" name="Picture 1"/>
          <p:cNvPicPr>
            <a:picLocks noChangeAspect="1" noChangeArrowheads="1"/>
          </p:cNvPicPr>
          <p:nvPr/>
        </p:nvPicPr>
        <p:blipFill>
          <a:blip r:embed="rId4" cstate="print"/>
          <a:srcRect l="39499" r="40106"/>
          <a:stretch>
            <a:fillRect/>
          </a:stretch>
        </p:blipFill>
        <p:spPr bwMode="auto">
          <a:xfrm>
            <a:off x="4978347" y="6214497"/>
            <a:ext cx="1422626" cy="396404"/>
          </a:xfrm>
          <a:prstGeom prst="rect">
            <a:avLst/>
          </a:prstGeom>
          <a:noFill/>
          <a:ln w="9525">
            <a:noFill/>
            <a:miter lim="800000"/>
            <a:headEnd/>
            <a:tailEnd/>
          </a:ln>
          <a:effectLst/>
        </p:spPr>
      </p:pic>
      <p:pic>
        <p:nvPicPr>
          <p:cNvPr id="13" name="Picture 2"/>
          <p:cNvPicPr>
            <a:picLocks noChangeAspect="1" noChangeArrowheads="1"/>
          </p:cNvPicPr>
          <p:nvPr/>
        </p:nvPicPr>
        <p:blipFill>
          <a:blip r:embed="rId5" cstate="print"/>
          <a:srcRect l="39852" r="40065"/>
          <a:stretch>
            <a:fillRect/>
          </a:stretch>
        </p:blipFill>
        <p:spPr bwMode="auto">
          <a:xfrm>
            <a:off x="6614289" y="6179653"/>
            <a:ext cx="1400823" cy="393717"/>
          </a:xfrm>
          <a:prstGeom prst="rect">
            <a:avLst/>
          </a:prstGeom>
          <a:noFill/>
          <a:ln w="9525">
            <a:noFill/>
            <a:miter lim="800000"/>
            <a:headEnd/>
            <a:tailEnd/>
          </a:ln>
          <a:effectLst/>
        </p:spPr>
      </p:pic>
      <p:graphicFrame>
        <p:nvGraphicFramePr>
          <p:cNvPr id="10" name="Table 9"/>
          <p:cNvGraphicFramePr>
            <a:graphicFrameLocks noGrp="1"/>
          </p:cNvGraphicFramePr>
          <p:nvPr/>
        </p:nvGraphicFramePr>
        <p:xfrm>
          <a:off x="759726" y="3280391"/>
          <a:ext cx="6500883" cy="2697783"/>
        </p:xfrm>
        <a:graphic>
          <a:graphicData uri="http://schemas.openxmlformats.org/drawingml/2006/table">
            <a:tbl>
              <a:tblPr firstRow="1" bandRow="1">
                <a:tableStyleId>{5C22544A-7EE6-4342-B048-85BDC9FD1C3A}</a:tableStyleId>
              </a:tblPr>
              <a:tblGrid>
                <a:gridCol w="1396621"/>
                <a:gridCol w="1228298"/>
                <a:gridCol w="1160060"/>
                <a:gridCol w="1364776"/>
                <a:gridCol w="1351128"/>
              </a:tblGrid>
              <a:tr h="472743">
                <a:tc>
                  <a:txBody>
                    <a:bodyPr/>
                    <a:lstStyle/>
                    <a:p>
                      <a:pPr marL="0" marR="0" algn="ctr" latinLnBrk="1">
                        <a:spcBef>
                          <a:spcPts val="0"/>
                        </a:spcBef>
                        <a:spcAft>
                          <a:spcPts val="0"/>
                        </a:spcAft>
                      </a:pPr>
                      <a:r>
                        <a:rPr lang="en-US" sz="1200" b="1" kern="100" dirty="0">
                          <a:solidFill>
                            <a:schemeClr val="bg1"/>
                          </a:solidFill>
                        </a:rPr>
                        <a:t>Comparing Case</a:t>
                      </a:r>
                      <a:endParaRPr lang="en-US" sz="1200" b="1" kern="100" dirty="0">
                        <a:solidFill>
                          <a:schemeClr val="bg1"/>
                        </a:solidFill>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smtClean="0">
                          <a:solidFill>
                            <a:schemeClr val="bg1"/>
                          </a:solidFill>
                        </a:rPr>
                        <a:t>Range of </a:t>
                      </a:r>
                      <a:r>
                        <a:rPr lang="en-US" sz="1200" b="1" i="1" kern="100" dirty="0" smtClean="0">
                          <a:solidFill>
                            <a:schemeClr val="bg1"/>
                          </a:solidFill>
                        </a:rPr>
                        <a:t>KE</a:t>
                      </a:r>
                    </a:p>
                    <a:p>
                      <a:pPr marL="0" marR="0" algn="ctr" latinLnBrk="1">
                        <a:spcBef>
                          <a:spcPts val="0"/>
                        </a:spcBef>
                        <a:spcAft>
                          <a:spcPts val="0"/>
                        </a:spcAft>
                      </a:pPr>
                      <a:r>
                        <a:rPr lang="en-US" sz="1200" b="1" kern="100" dirty="0" smtClean="0">
                          <a:solidFill>
                            <a:schemeClr val="bg1"/>
                          </a:solidFill>
                        </a:rPr>
                        <a:t>Changes</a:t>
                      </a:r>
                      <a:endParaRPr lang="en-US" sz="1200" b="1" kern="100" dirty="0">
                        <a:solidFill>
                          <a:schemeClr val="bg1"/>
                        </a:solidFill>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solidFill>
                            <a:schemeClr val="bg1"/>
                          </a:solidFill>
                        </a:rPr>
                        <a:t>Summation</a:t>
                      </a:r>
                    </a:p>
                    <a:p>
                      <a:pPr marL="0" marR="0" algn="ctr" latinLnBrk="1">
                        <a:spcBef>
                          <a:spcPts val="0"/>
                        </a:spcBef>
                        <a:spcAft>
                          <a:spcPts val="0"/>
                        </a:spcAft>
                      </a:pPr>
                      <a:r>
                        <a:rPr lang="en-US" sz="1200" b="1" kern="100" dirty="0">
                          <a:solidFill>
                            <a:schemeClr val="bg1"/>
                          </a:solidFill>
                        </a:rPr>
                        <a:t>Value</a:t>
                      </a:r>
                      <a:endParaRPr lang="en-US" sz="1200" b="1" kern="100" dirty="0">
                        <a:solidFill>
                          <a:schemeClr val="bg1"/>
                        </a:solidFill>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solidFill>
                            <a:schemeClr val="bg1"/>
                          </a:solidFill>
                        </a:rPr>
                        <a:t>5% Significance Level</a:t>
                      </a:r>
                      <a:endParaRPr lang="en-US" sz="1200" b="1" kern="100" dirty="0">
                        <a:solidFill>
                          <a:schemeClr val="bg1"/>
                        </a:solidFill>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solidFill>
                            <a:schemeClr val="bg1"/>
                          </a:solidFill>
                        </a:rPr>
                        <a:t>1% Significance Level</a:t>
                      </a:r>
                      <a:endParaRPr lang="en-US" sz="1200" b="1" kern="100" dirty="0">
                        <a:solidFill>
                          <a:schemeClr val="bg1"/>
                        </a:solidFill>
                        <a:latin typeface="Times New Roman"/>
                        <a:ea typeface="BatangChe"/>
                        <a:cs typeface="Times New Roman"/>
                      </a:endParaRPr>
                    </a:p>
                  </a:txBody>
                  <a:tcPr marL="68580" marR="68580" marT="0" marB="0" anchor="ctr"/>
                </a:tc>
              </a:tr>
              <a:tr h="370840">
                <a:tc rowSpan="3">
                  <a:txBody>
                    <a:bodyPr/>
                    <a:lstStyle/>
                    <a:p>
                      <a:pPr marL="0" marR="0" algn="ctr" latinLnBrk="1">
                        <a:spcBef>
                          <a:spcPts val="0"/>
                        </a:spcBef>
                        <a:spcAft>
                          <a:spcPts val="0"/>
                        </a:spcAft>
                      </a:pPr>
                      <a:r>
                        <a:rPr lang="en-US" sz="1200" b="1" kern="100" dirty="0"/>
                        <a:t>QR94-3</a:t>
                      </a:r>
                    </a:p>
                    <a:p>
                      <a:pPr marL="0" marR="0" algn="ctr" latinLnBrk="1">
                        <a:spcBef>
                          <a:spcPts val="0"/>
                        </a:spcBef>
                        <a:spcAft>
                          <a:spcPts val="0"/>
                        </a:spcAft>
                      </a:pPr>
                      <a:r>
                        <a:rPr lang="en-US" sz="1200" b="1" kern="100" dirty="0"/>
                        <a:t>vs.</a:t>
                      </a:r>
                    </a:p>
                    <a:p>
                      <a:pPr marL="0" marR="0" algn="ctr" latinLnBrk="1">
                        <a:spcBef>
                          <a:spcPts val="0"/>
                        </a:spcBef>
                        <a:spcAft>
                          <a:spcPts val="0"/>
                        </a:spcAft>
                      </a:pPr>
                      <a:r>
                        <a:rPr lang="en-US" sz="1200" b="1" kern="100" dirty="0"/>
                        <a:t>QR98-1</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10%</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49.21</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r>
              <a:tr h="370840">
                <a:tc vMerge="1">
                  <a:txBody>
                    <a:bodyPr/>
                    <a:lstStyle/>
                    <a:p>
                      <a:endParaRPr lang="en-US"/>
                    </a:p>
                  </a:txBody>
                  <a:tcPr/>
                </a:tc>
                <a:tc>
                  <a:txBody>
                    <a:bodyPr/>
                    <a:lstStyle/>
                    <a:p>
                      <a:pPr marL="0" marR="0" algn="ctr" latinLnBrk="1">
                        <a:spcBef>
                          <a:spcPts val="0"/>
                        </a:spcBef>
                        <a:spcAft>
                          <a:spcPts val="0"/>
                        </a:spcAft>
                      </a:pPr>
                      <a:r>
                        <a:rPr lang="en-US" sz="1200" b="1" kern="100" dirty="0"/>
                        <a:t>30%</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79.13</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r>
              <a:tr h="370840">
                <a:tc vMerge="1">
                  <a:txBody>
                    <a:bodyPr/>
                    <a:lstStyle/>
                    <a:p>
                      <a:endParaRPr lang="en-US"/>
                    </a:p>
                  </a:txBody>
                  <a:tcPr/>
                </a:tc>
                <a:tc>
                  <a:txBody>
                    <a:bodyPr/>
                    <a:lstStyle/>
                    <a:p>
                      <a:pPr marL="0" marR="0" algn="ctr" latinLnBrk="1">
                        <a:spcBef>
                          <a:spcPts val="0"/>
                        </a:spcBef>
                        <a:spcAft>
                          <a:spcPts val="0"/>
                        </a:spcAft>
                      </a:pPr>
                      <a:r>
                        <a:rPr lang="en-US" sz="1200" b="1" kern="100"/>
                        <a:t>50%</a:t>
                      </a:r>
                      <a:endParaRPr lang="en-US" sz="12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67.38</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r>
              <a:tr h="370840">
                <a:tc rowSpan="3">
                  <a:txBody>
                    <a:bodyPr/>
                    <a:lstStyle/>
                    <a:p>
                      <a:pPr marL="0" marR="0" algn="ctr" latinLnBrk="1">
                        <a:spcBef>
                          <a:spcPts val="0"/>
                        </a:spcBef>
                        <a:spcAft>
                          <a:spcPts val="0"/>
                        </a:spcAft>
                      </a:pPr>
                      <a:r>
                        <a:rPr lang="en-US" sz="1200" b="1" kern="100" dirty="0"/>
                        <a:t>QR98-1</a:t>
                      </a:r>
                    </a:p>
                    <a:p>
                      <a:pPr marL="0" marR="0" algn="ctr" latinLnBrk="1">
                        <a:spcBef>
                          <a:spcPts val="0"/>
                        </a:spcBef>
                        <a:spcAft>
                          <a:spcPts val="0"/>
                        </a:spcAft>
                      </a:pPr>
                      <a:r>
                        <a:rPr lang="en-US" sz="1200" b="1" kern="100" dirty="0"/>
                        <a:t>vs.</a:t>
                      </a:r>
                    </a:p>
                    <a:p>
                      <a:pPr marL="0" marR="0" algn="ctr" latinLnBrk="1">
                        <a:spcBef>
                          <a:spcPts val="0"/>
                        </a:spcBef>
                        <a:spcAft>
                          <a:spcPts val="0"/>
                        </a:spcAft>
                      </a:pPr>
                      <a:r>
                        <a:rPr lang="en-US" sz="1200" b="1" kern="100" dirty="0"/>
                        <a:t>QR99-1</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a:t>10%</a:t>
                      </a:r>
                      <a:endParaRPr lang="en-US" sz="12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52.26</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r>
              <a:tr h="370840">
                <a:tc vMerge="1">
                  <a:txBody>
                    <a:bodyPr/>
                    <a:lstStyle/>
                    <a:p>
                      <a:endParaRPr lang="en-US"/>
                    </a:p>
                  </a:txBody>
                  <a:tcPr/>
                </a:tc>
                <a:tc>
                  <a:txBody>
                    <a:bodyPr/>
                    <a:lstStyle/>
                    <a:p>
                      <a:pPr marL="0" marR="0" algn="ctr" latinLnBrk="1">
                        <a:spcBef>
                          <a:spcPts val="0"/>
                        </a:spcBef>
                        <a:spcAft>
                          <a:spcPts val="0"/>
                        </a:spcAft>
                      </a:pPr>
                      <a:r>
                        <a:rPr lang="en-US" sz="1200" b="1" kern="100"/>
                        <a:t>30%</a:t>
                      </a:r>
                      <a:endParaRPr lang="en-US" sz="12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a:t>38.20</a:t>
                      </a:r>
                      <a:endParaRPr lang="en-US" sz="12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ACCEPT</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ACCEPT</a:t>
                      </a:r>
                      <a:endParaRPr lang="en-US" sz="1200" b="1" kern="100" dirty="0">
                        <a:latin typeface="Times New Roman"/>
                        <a:ea typeface="BatangChe"/>
                        <a:cs typeface="Times New Roman"/>
                      </a:endParaRPr>
                    </a:p>
                  </a:txBody>
                  <a:tcPr marL="68580" marR="68580" marT="0" marB="0" anchor="ctr"/>
                </a:tc>
              </a:tr>
              <a:tr h="370840">
                <a:tc vMerge="1">
                  <a:txBody>
                    <a:bodyPr/>
                    <a:lstStyle/>
                    <a:p>
                      <a:endParaRPr lang="en-US"/>
                    </a:p>
                  </a:txBody>
                  <a:tcPr/>
                </a:tc>
                <a:tc>
                  <a:txBody>
                    <a:bodyPr/>
                    <a:lstStyle/>
                    <a:p>
                      <a:pPr marL="0" marR="0" algn="ctr" latinLnBrk="1">
                        <a:spcBef>
                          <a:spcPts val="0"/>
                        </a:spcBef>
                        <a:spcAft>
                          <a:spcPts val="0"/>
                        </a:spcAft>
                      </a:pPr>
                      <a:r>
                        <a:rPr lang="en-US" sz="1200" b="1" kern="100" dirty="0"/>
                        <a:t>50%</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42.58</a:t>
                      </a:r>
                      <a:endParaRPr lang="en-US" sz="12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200" b="1" kern="100" dirty="0"/>
                        <a:t>REJECT</a:t>
                      </a:r>
                      <a:endParaRPr lang="en-US" sz="1200" b="1" kern="100" dirty="0">
                        <a:latin typeface="Times New Roman"/>
                        <a:ea typeface="BatangChe"/>
                        <a:cs typeface="Times New Roman"/>
                      </a:endParaRPr>
                    </a:p>
                  </a:txBody>
                  <a:tcPr marL="68580" marR="68580" marT="0" marB="0" anchor="ctr">
                    <a:solidFill>
                      <a:srgbClr val="FFC000"/>
                    </a:solidFill>
                  </a:tcPr>
                </a:tc>
                <a:tc>
                  <a:txBody>
                    <a:bodyPr/>
                    <a:lstStyle/>
                    <a:p>
                      <a:pPr marL="0" marR="0" algn="ctr" latinLnBrk="1">
                        <a:spcBef>
                          <a:spcPts val="0"/>
                        </a:spcBef>
                        <a:spcAft>
                          <a:spcPts val="0"/>
                        </a:spcAft>
                      </a:pPr>
                      <a:r>
                        <a:rPr lang="en-US" sz="1200" b="1" kern="100" dirty="0"/>
                        <a:t>ACCEPT</a:t>
                      </a:r>
                      <a:endParaRPr lang="en-US" sz="1200" b="1" kern="100" dirty="0">
                        <a:latin typeface="Times New Roman"/>
                        <a:ea typeface="BatangChe"/>
                        <a:cs typeface="Times New Roman"/>
                      </a:endParaRPr>
                    </a:p>
                  </a:txBody>
                  <a:tcPr marL="68580" marR="68580" marT="0" marB="0" anchor="ctr"/>
                </a:tc>
              </a:tr>
            </a:tbl>
          </a:graphicData>
        </a:graphic>
      </p:graphicFrame>
      <p:sp>
        <p:nvSpPr>
          <p:cNvPr id="14" name="Text Box 14"/>
          <p:cNvSpPr txBox="1">
            <a:spLocks noChangeArrowheads="1"/>
          </p:cNvSpPr>
          <p:nvPr/>
        </p:nvSpPr>
        <p:spPr bwMode="auto">
          <a:xfrm>
            <a:off x="0" y="2833119"/>
            <a:ext cx="9144000"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Hypothesis Testing Results</a:t>
            </a:r>
          </a:p>
        </p:txBody>
      </p:sp>
    </p:spTree>
  </p:cSld>
  <p:clrMapOvr>
    <a:masterClrMapping/>
  </p:clrMapOvr>
  <p:transition advTm="8586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Column Damages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pic>
        <p:nvPicPr>
          <p:cNvPr id="10" name="Picture 9" descr="022sr"/>
          <p:cNvPicPr>
            <a:picLocks noChangeAspect="1" noChangeArrowheads="1"/>
          </p:cNvPicPr>
          <p:nvPr/>
        </p:nvPicPr>
        <p:blipFill>
          <a:blip r:embed="rId4" cstate="print"/>
          <a:srcRect r="3226" b="11358"/>
          <a:stretch>
            <a:fillRect/>
          </a:stretch>
        </p:blipFill>
        <p:spPr bwMode="auto">
          <a:xfrm>
            <a:off x="217846" y="1075363"/>
            <a:ext cx="5088631" cy="3149796"/>
          </a:xfrm>
          <a:prstGeom prst="rect">
            <a:avLst/>
          </a:prstGeom>
          <a:noFill/>
          <a:ln w="28575">
            <a:solidFill>
              <a:srgbClr val="FFFF99"/>
            </a:solidFill>
            <a:miter lim="800000"/>
            <a:headEnd/>
            <a:tailEnd/>
          </a:ln>
          <a:effectLst/>
        </p:spPr>
      </p:pic>
      <p:pic>
        <p:nvPicPr>
          <p:cNvPr id="12" name="Picture 4" descr="Scan399"/>
          <p:cNvPicPr>
            <a:picLocks noChangeAspect="1" noChangeArrowheads="1"/>
          </p:cNvPicPr>
          <p:nvPr/>
        </p:nvPicPr>
        <p:blipFill>
          <a:blip r:embed="rId5" cstate="print"/>
          <a:srcRect/>
          <a:stretch>
            <a:fillRect/>
          </a:stretch>
        </p:blipFill>
        <p:spPr bwMode="auto">
          <a:xfrm>
            <a:off x="4415570" y="3497602"/>
            <a:ext cx="4491948" cy="3034036"/>
          </a:xfrm>
          <a:prstGeom prst="rect">
            <a:avLst/>
          </a:prstGeom>
          <a:noFill/>
        </p:spPr>
      </p:pic>
      <p:sp>
        <p:nvSpPr>
          <p:cNvPr id="13" name="Text Box 14"/>
          <p:cNvSpPr txBox="1">
            <a:spLocks noChangeArrowheads="1"/>
          </p:cNvSpPr>
          <p:nvPr/>
        </p:nvSpPr>
        <p:spPr bwMode="auto">
          <a:xfrm>
            <a:off x="388882" y="5517931"/>
            <a:ext cx="3867807" cy="369332"/>
          </a:xfrm>
          <a:prstGeom prst="rect">
            <a:avLst/>
          </a:prstGeom>
          <a:noFill/>
          <a:ln w="9525">
            <a:noFill/>
            <a:miter lim="800000"/>
            <a:headEnd/>
            <a:tailEnd/>
          </a:ln>
        </p:spPr>
        <p:txBody>
          <a:bodyPr wrap="square">
            <a:spAutoFit/>
          </a:bodyPr>
          <a:lstStyle/>
          <a:p>
            <a:pPr marL="1262063" indent="-1262063">
              <a:spcBef>
                <a:spcPct val="50000"/>
              </a:spcBef>
            </a:pPr>
            <a:r>
              <a:rPr lang="en-US" altLang="ko-KR" b="1" dirty="0" smtClean="0">
                <a:solidFill>
                  <a:srgbClr val="008000"/>
                </a:solidFill>
                <a:ea typeface="굴림" pitchFamily="34" charset="-127"/>
              </a:rPr>
              <a:t>Loma </a:t>
            </a:r>
            <a:r>
              <a:rPr lang="en-US" altLang="ko-KR" b="1" dirty="0" err="1" smtClean="0">
                <a:solidFill>
                  <a:srgbClr val="008000"/>
                </a:solidFill>
                <a:ea typeface="굴림" pitchFamily="34" charset="-127"/>
              </a:rPr>
              <a:t>Prieta</a:t>
            </a:r>
            <a:r>
              <a:rPr lang="en-US" altLang="ko-KR" b="1" dirty="0" smtClean="0">
                <a:solidFill>
                  <a:srgbClr val="008000"/>
                </a:solidFill>
                <a:ea typeface="굴림" pitchFamily="34" charset="-127"/>
              </a:rPr>
              <a:t> (10/17/1989) M7.1</a:t>
            </a:r>
            <a:endParaRPr lang="en-US" altLang="ko-KR" b="1" dirty="0" smtClean="0">
              <a:ea typeface="굴림" pitchFamily="34" charset="-127"/>
            </a:endParaRPr>
          </a:p>
        </p:txBody>
      </p:sp>
    </p:spTree>
  </p:cSld>
  <p:clrMapOvr>
    <a:masterClrMapping/>
  </p:clrMapOvr>
  <p:transition advTm="4547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Identified Behavior of Lead Rubber Bearing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pic>
        <p:nvPicPr>
          <p:cNvPr id="18433" name="Picture 1"/>
          <p:cNvPicPr>
            <a:picLocks noChangeAspect="1" noChangeArrowheads="1"/>
          </p:cNvPicPr>
          <p:nvPr/>
        </p:nvPicPr>
        <p:blipFill>
          <a:blip r:embed="rId4" cstate="print"/>
          <a:srcRect l="-3160" t="-2811" r="-2252" b="-2758"/>
          <a:stretch>
            <a:fillRect/>
          </a:stretch>
        </p:blipFill>
        <p:spPr bwMode="auto">
          <a:xfrm>
            <a:off x="1732951" y="1308308"/>
            <a:ext cx="6279461" cy="5031620"/>
          </a:xfrm>
          <a:prstGeom prst="rect">
            <a:avLst/>
          </a:prstGeom>
          <a:solidFill>
            <a:schemeClr val="bg1"/>
          </a:solidFill>
          <a:ln w="12700">
            <a:solidFill>
              <a:srgbClr val="C00000"/>
            </a:solidFill>
            <a:miter lim="800000"/>
            <a:headEnd/>
            <a:tailEnd/>
          </a:ln>
          <a:effectLst/>
        </p:spPr>
      </p:pic>
      <p:sp>
        <p:nvSpPr>
          <p:cNvPr id="6" name="Text Box 14"/>
          <p:cNvSpPr txBox="1">
            <a:spLocks noChangeArrowheads="1"/>
          </p:cNvSpPr>
          <p:nvPr/>
        </p:nvSpPr>
        <p:spPr bwMode="auto">
          <a:xfrm>
            <a:off x="0" y="889145"/>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                                   </a:t>
            </a:r>
            <a:r>
              <a:rPr lang="en-US" altLang="ko-KR" b="1" dirty="0" smtClean="0">
                <a:solidFill>
                  <a:srgbClr val="002060"/>
                </a:solidFill>
                <a:ea typeface="굴림" pitchFamily="34" charset="-127"/>
              </a:rPr>
              <a:t>Force Time History               Force-Displacement</a:t>
            </a:r>
          </a:p>
        </p:txBody>
      </p:sp>
      <p:sp>
        <p:nvSpPr>
          <p:cNvPr id="7" name="Text Box 14"/>
          <p:cNvSpPr txBox="1">
            <a:spLocks noChangeArrowheads="1"/>
          </p:cNvSpPr>
          <p:nvPr/>
        </p:nvSpPr>
        <p:spPr bwMode="auto">
          <a:xfrm>
            <a:off x="0" y="1692322"/>
            <a:ext cx="1610436" cy="1077218"/>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002060"/>
                </a:solidFill>
                <a:ea typeface="굴림" pitchFamily="34" charset="-127"/>
              </a:rPr>
              <a:t>Aging Effects</a:t>
            </a:r>
          </a:p>
          <a:p>
            <a:pPr>
              <a:spcBef>
                <a:spcPts val="0"/>
              </a:spcBef>
            </a:pPr>
            <a:r>
              <a:rPr lang="en-US" altLang="ko-KR" sz="1600" b="1" dirty="0" smtClean="0">
                <a:solidFill>
                  <a:srgbClr val="002060"/>
                </a:solidFill>
                <a:ea typeface="굴림" pitchFamily="34" charset="-127"/>
              </a:rPr>
              <a:t>   (QR94-3 </a:t>
            </a:r>
          </a:p>
          <a:p>
            <a:pPr>
              <a:spcBef>
                <a:spcPts val="0"/>
              </a:spcBef>
            </a:pPr>
            <a:r>
              <a:rPr lang="en-US" altLang="ko-KR" sz="1600" b="1" dirty="0" smtClean="0">
                <a:solidFill>
                  <a:srgbClr val="002060"/>
                </a:solidFill>
                <a:ea typeface="굴림" pitchFamily="34" charset="-127"/>
              </a:rPr>
              <a:t>         vs.</a:t>
            </a:r>
          </a:p>
          <a:p>
            <a:pPr>
              <a:spcBef>
                <a:spcPts val="0"/>
              </a:spcBef>
            </a:pPr>
            <a:r>
              <a:rPr lang="en-US" altLang="ko-KR" sz="1600" b="1" dirty="0" smtClean="0">
                <a:solidFill>
                  <a:srgbClr val="002060"/>
                </a:solidFill>
                <a:ea typeface="굴림" pitchFamily="34" charset="-127"/>
              </a:rPr>
              <a:t>       QR98-1)</a:t>
            </a:r>
          </a:p>
        </p:txBody>
      </p:sp>
      <p:sp>
        <p:nvSpPr>
          <p:cNvPr id="8" name="Text Box 14"/>
          <p:cNvSpPr txBox="1">
            <a:spLocks noChangeArrowheads="1"/>
          </p:cNvSpPr>
          <p:nvPr/>
        </p:nvSpPr>
        <p:spPr bwMode="auto">
          <a:xfrm>
            <a:off x="0" y="4326339"/>
            <a:ext cx="1610436" cy="1323439"/>
          </a:xfrm>
          <a:prstGeom prst="rect">
            <a:avLst/>
          </a:prstGeom>
          <a:noFill/>
          <a:ln w="9525">
            <a:noFill/>
            <a:miter lim="800000"/>
            <a:headEnd/>
            <a:tailEnd/>
          </a:ln>
        </p:spPr>
        <p:txBody>
          <a:bodyPr wrap="square">
            <a:spAutoFit/>
          </a:bodyPr>
          <a:lstStyle/>
          <a:p>
            <a:pPr>
              <a:spcBef>
                <a:spcPts val="0"/>
              </a:spcBef>
            </a:pPr>
            <a:r>
              <a:rPr lang="en-US" altLang="ko-KR" sz="1600" b="1" dirty="0" smtClean="0">
                <a:solidFill>
                  <a:srgbClr val="002060"/>
                </a:solidFill>
                <a:ea typeface="굴림" pitchFamily="34" charset="-127"/>
              </a:rPr>
              <a:t>Temperature </a:t>
            </a:r>
          </a:p>
          <a:p>
            <a:pPr>
              <a:spcBef>
                <a:spcPts val="0"/>
              </a:spcBef>
            </a:pPr>
            <a:r>
              <a:rPr lang="en-US" altLang="ko-KR" sz="1600" b="1" dirty="0" smtClean="0">
                <a:solidFill>
                  <a:srgbClr val="002060"/>
                </a:solidFill>
                <a:ea typeface="굴림" pitchFamily="34" charset="-127"/>
              </a:rPr>
              <a:t>     Effects</a:t>
            </a:r>
          </a:p>
          <a:p>
            <a:pPr>
              <a:spcBef>
                <a:spcPts val="0"/>
              </a:spcBef>
            </a:pPr>
            <a:r>
              <a:rPr lang="en-US" altLang="ko-KR" sz="1600" b="1" dirty="0" smtClean="0">
                <a:solidFill>
                  <a:srgbClr val="002060"/>
                </a:solidFill>
                <a:ea typeface="굴림" pitchFamily="34" charset="-127"/>
              </a:rPr>
              <a:t>   (QR98-1 </a:t>
            </a:r>
          </a:p>
          <a:p>
            <a:pPr>
              <a:spcBef>
                <a:spcPts val="0"/>
              </a:spcBef>
            </a:pPr>
            <a:r>
              <a:rPr lang="en-US" altLang="ko-KR" sz="1600" b="1" dirty="0" smtClean="0">
                <a:solidFill>
                  <a:srgbClr val="002060"/>
                </a:solidFill>
                <a:ea typeface="굴림" pitchFamily="34" charset="-127"/>
              </a:rPr>
              <a:t>         vs.</a:t>
            </a:r>
          </a:p>
          <a:p>
            <a:pPr>
              <a:spcBef>
                <a:spcPts val="0"/>
              </a:spcBef>
            </a:pPr>
            <a:r>
              <a:rPr lang="en-US" altLang="ko-KR" sz="1600" b="1" dirty="0" smtClean="0">
                <a:solidFill>
                  <a:srgbClr val="002060"/>
                </a:solidFill>
                <a:ea typeface="굴림" pitchFamily="34" charset="-127"/>
              </a:rPr>
              <a:t>       QR99-1)</a:t>
            </a:r>
          </a:p>
        </p:txBody>
      </p:sp>
    </p:spTree>
  </p:cSld>
  <p:clrMapOvr>
    <a:masterClrMapping/>
  </p:clrMapOvr>
  <p:transition advTm="4007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Quantitative Comparison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graphicFrame>
        <p:nvGraphicFramePr>
          <p:cNvPr id="6" name="Table 5"/>
          <p:cNvGraphicFramePr>
            <a:graphicFrameLocks noGrp="1"/>
          </p:cNvGraphicFramePr>
          <p:nvPr/>
        </p:nvGraphicFramePr>
        <p:xfrm>
          <a:off x="846083" y="1428531"/>
          <a:ext cx="7415051" cy="4215525"/>
        </p:xfrm>
        <a:graphic>
          <a:graphicData uri="http://schemas.openxmlformats.org/drawingml/2006/table">
            <a:tbl>
              <a:tblPr firstRow="1" bandRow="1">
                <a:tableStyleId>{5C22544A-7EE6-4342-B048-85BDC9FD1C3A}</a:tableStyleId>
              </a:tblPr>
              <a:tblGrid>
                <a:gridCol w="1865586"/>
                <a:gridCol w="804041"/>
                <a:gridCol w="914400"/>
                <a:gridCol w="961697"/>
                <a:gridCol w="993227"/>
                <a:gridCol w="1072056"/>
                <a:gridCol w="804044"/>
              </a:tblGrid>
              <a:tr h="843105">
                <a:tc rowSpan="2">
                  <a:txBody>
                    <a:bodyPr/>
                    <a:lstStyle/>
                    <a:p>
                      <a:pPr marL="0" marR="0" algn="ctr" latinLnBrk="1">
                        <a:spcBef>
                          <a:spcPts val="0"/>
                        </a:spcBef>
                        <a:spcAft>
                          <a:spcPts val="0"/>
                        </a:spcAft>
                      </a:pPr>
                      <a:r>
                        <a:rPr lang="en-US" sz="1800" b="1" kern="100" dirty="0"/>
                        <a:t>Parameters</a:t>
                      </a:r>
                      <a:endParaRPr lang="en-US" sz="1800" b="1" kern="100" dirty="0">
                        <a:latin typeface="Times New Roman"/>
                        <a:ea typeface="BatangChe"/>
                        <a:cs typeface="Times New Roman"/>
                      </a:endParaRPr>
                    </a:p>
                  </a:txBody>
                  <a:tcPr marL="68580" marR="68580" marT="0" marB="0" anchor="ctr"/>
                </a:tc>
                <a:tc gridSpan="3">
                  <a:txBody>
                    <a:bodyPr/>
                    <a:lstStyle/>
                    <a:p>
                      <a:pPr marL="0" marR="0" algn="ctr" latinLnBrk="1">
                        <a:spcBef>
                          <a:spcPts val="0"/>
                        </a:spcBef>
                        <a:spcAft>
                          <a:spcPts val="0"/>
                        </a:spcAft>
                      </a:pPr>
                      <a:r>
                        <a:rPr lang="en-US" sz="1800" b="1" kern="100" dirty="0"/>
                        <a:t>QR94-3 vs. QR98-1</a:t>
                      </a:r>
                      <a:endParaRPr lang="en-US" sz="1800" b="1" kern="100" dirty="0">
                        <a:latin typeface="Times New Roman"/>
                        <a:ea typeface="BatangChe"/>
                        <a:cs typeface="Times New Roman"/>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latinLnBrk="1">
                        <a:spcBef>
                          <a:spcPts val="0"/>
                        </a:spcBef>
                        <a:spcAft>
                          <a:spcPts val="0"/>
                        </a:spcAft>
                      </a:pPr>
                      <a:r>
                        <a:rPr lang="en-US" sz="1800" b="1" kern="100"/>
                        <a:t>QR98-1 vs. QR99-1</a:t>
                      </a:r>
                      <a:endParaRPr lang="en-US" sz="1800" b="1" kern="100">
                        <a:latin typeface="Times New Roman"/>
                        <a:ea typeface="BatangChe"/>
                        <a:cs typeface="Times New Roman"/>
                      </a:endParaRPr>
                    </a:p>
                  </a:txBody>
                  <a:tcPr marL="68580" marR="68580" marT="0" marB="0" anchor="ctr"/>
                </a:tc>
                <a:tc hMerge="1">
                  <a:txBody>
                    <a:bodyPr/>
                    <a:lstStyle/>
                    <a:p>
                      <a:endParaRPr lang="en-US"/>
                    </a:p>
                  </a:txBody>
                  <a:tcPr/>
                </a:tc>
                <a:tc hMerge="1">
                  <a:txBody>
                    <a:bodyPr/>
                    <a:lstStyle/>
                    <a:p>
                      <a:endParaRPr lang="en-US"/>
                    </a:p>
                  </a:txBody>
                  <a:tcPr/>
                </a:tc>
              </a:tr>
              <a:tr h="843105">
                <a:tc vMerge="1">
                  <a:txBody>
                    <a:bodyPr/>
                    <a:lstStyle/>
                    <a:p>
                      <a:endParaRPr lang="en-US"/>
                    </a:p>
                  </a:txBody>
                  <a:tcPr/>
                </a:tc>
                <a:tc>
                  <a:txBody>
                    <a:bodyPr/>
                    <a:lstStyle/>
                    <a:p>
                      <a:pPr marL="0" marR="0" algn="ctr" latinLnBrk="1">
                        <a:spcBef>
                          <a:spcPts val="0"/>
                        </a:spcBef>
                        <a:spcAft>
                          <a:spcPts val="0"/>
                        </a:spcAft>
                      </a:pPr>
                      <a:r>
                        <a:rPr lang="en-US" sz="1800" b="1" kern="100"/>
                        <a:t>94</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98</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98/94</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98</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99</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99/98</a:t>
                      </a:r>
                      <a:endParaRPr lang="en-US" sz="1800" b="1" kern="100">
                        <a:latin typeface="Times New Roman"/>
                        <a:ea typeface="BatangChe"/>
                        <a:cs typeface="Times New Roman"/>
                      </a:endParaRPr>
                    </a:p>
                  </a:txBody>
                  <a:tcPr marL="68580" marR="68580" marT="0" marB="0" anchor="ctr"/>
                </a:tc>
              </a:tr>
              <a:tr h="843105">
                <a:tc>
                  <a:txBody>
                    <a:bodyPr/>
                    <a:lstStyle/>
                    <a:p>
                      <a:pPr marL="0" marR="0" algn="ctr" latinLnBrk="1">
                        <a:spcBef>
                          <a:spcPts val="0"/>
                        </a:spcBef>
                        <a:spcAft>
                          <a:spcPts val="0"/>
                        </a:spcAft>
                      </a:pPr>
                      <a:r>
                        <a:rPr lang="en-US" sz="1800" b="1" kern="100" dirty="0"/>
                        <a:t>K</a:t>
                      </a:r>
                      <a:r>
                        <a:rPr lang="en-US" sz="1800" b="1" kern="100" baseline="-25000" dirty="0"/>
                        <a:t>1 </a:t>
                      </a:r>
                      <a:r>
                        <a:rPr lang="en-US" sz="1800" b="1" kern="100" dirty="0"/>
                        <a:t>(</a:t>
                      </a:r>
                      <a:r>
                        <a:rPr lang="en-US" sz="1800" b="1" kern="100" dirty="0" err="1"/>
                        <a:t>kN</a:t>
                      </a:r>
                      <a:r>
                        <a:rPr lang="en-US" sz="1800" b="1" kern="100" dirty="0"/>
                        <a:t>/m)</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8633</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10320</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1.20</a:t>
                      </a:r>
                      <a:endParaRPr lang="en-US" sz="1800" b="1" kern="100" dirty="0">
                        <a:latin typeface="Times New Roman"/>
                        <a:ea typeface="BatangChe"/>
                        <a:cs typeface="Times New Roman"/>
                      </a:endParaRPr>
                    </a:p>
                  </a:txBody>
                  <a:tcPr marL="68580" marR="68580" marT="0" marB="0" anchor="ctr">
                    <a:solidFill>
                      <a:srgbClr val="CCCC00"/>
                    </a:solidFill>
                  </a:tcPr>
                </a:tc>
                <a:tc>
                  <a:txBody>
                    <a:bodyPr/>
                    <a:lstStyle/>
                    <a:p>
                      <a:pPr marL="0" marR="0" algn="ctr" latinLnBrk="1">
                        <a:spcBef>
                          <a:spcPts val="0"/>
                        </a:spcBef>
                        <a:spcAft>
                          <a:spcPts val="0"/>
                        </a:spcAft>
                      </a:pPr>
                      <a:r>
                        <a:rPr lang="en-US" sz="1800" b="1" kern="100" dirty="0"/>
                        <a:t>10860</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14910</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1.37</a:t>
                      </a:r>
                      <a:endParaRPr lang="en-US" sz="1800" b="1" kern="100" dirty="0">
                        <a:latin typeface="Times New Roman"/>
                        <a:ea typeface="BatangChe"/>
                        <a:cs typeface="Times New Roman"/>
                      </a:endParaRPr>
                    </a:p>
                  </a:txBody>
                  <a:tcPr marL="68580" marR="68580" marT="0" marB="0" anchor="ctr">
                    <a:solidFill>
                      <a:srgbClr val="CCCC00"/>
                    </a:solidFill>
                  </a:tcPr>
                </a:tc>
              </a:tr>
              <a:tr h="843105">
                <a:tc>
                  <a:txBody>
                    <a:bodyPr/>
                    <a:lstStyle/>
                    <a:p>
                      <a:pPr marL="0" marR="0" algn="ctr" latinLnBrk="1">
                        <a:spcBef>
                          <a:spcPts val="0"/>
                        </a:spcBef>
                        <a:spcAft>
                          <a:spcPts val="0"/>
                        </a:spcAft>
                      </a:pPr>
                      <a:r>
                        <a:rPr lang="en-US" sz="1800" b="1" kern="100" dirty="0">
                          <a:sym typeface="Symbol"/>
                        </a:rPr>
                        <a:t></a:t>
                      </a:r>
                      <a:r>
                        <a:rPr lang="en-US" sz="1800" b="1" kern="100" dirty="0"/>
                        <a:t>K</a:t>
                      </a:r>
                      <a:r>
                        <a:rPr lang="en-US" sz="1800" b="1" kern="100" baseline="-25000" dirty="0"/>
                        <a:t>1 </a:t>
                      </a:r>
                      <a:r>
                        <a:rPr lang="en-US" sz="1800" b="1" kern="100" dirty="0"/>
                        <a:t>(</a:t>
                      </a:r>
                      <a:r>
                        <a:rPr lang="en-US" sz="1800" b="1" kern="100" dirty="0" err="1"/>
                        <a:t>kN</a:t>
                      </a:r>
                      <a:r>
                        <a:rPr lang="en-US" sz="1800" b="1" kern="100" dirty="0"/>
                        <a:t>/m)</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761.3</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1635</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2.15</a:t>
                      </a:r>
                      <a:endParaRPr lang="en-US" sz="1800" b="1" kern="100" dirty="0">
                        <a:latin typeface="Times New Roman"/>
                        <a:ea typeface="BatangChe"/>
                        <a:cs typeface="Times New Roman"/>
                      </a:endParaRPr>
                    </a:p>
                  </a:txBody>
                  <a:tcPr marL="68580" marR="68580" marT="0" marB="0" anchor="ctr">
                    <a:solidFill>
                      <a:srgbClr val="CCCC00"/>
                    </a:solidFill>
                  </a:tcPr>
                </a:tc>
                <a:tc>
                  <a:txBody>
                    <a:bodyPr/>
                    <a:lstStyle/>
                    <a:p>
                      <a:pPr marL="0" marR="0" algn="ctr" latinLnBrk="1">
                        <a:spcBef>
                          <a:spcPts val="0"/>
                        </a:spcBef>
                        <a:spcAft>
                          <a:spcPts val="0"/>
                        </a:spcAft>
                      </a:pPr>
                      <a:r>
                        <a:rPr lang="en-US" sz="1800" b="1" kern="100" dirty="0"/>
                        <a:t>1386</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1470</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1.06</a:t>
                      </a:r>
                      <a:endParaRPr lang="en-US" sz="1800" b="1" kern="100" dirty="0">
                        <a:latin typeface="Times New Roman"/>
                        <a:ea typeface="BatangChe"/>
                        <a:cs typeface="Times New Roman"/>
                      </a:endParaRPr>
                    </a:p>
                  </a:txBody>
                  <a:tcPr marL="68580" marR="68580" marT="0" marB="0" anchor="ctr"/>
                </a:tc>
              </a:tr>
              <a:tr h="843105">
                <a:tc>
                  <a:txBody>
                    <a:bodyPr/>
                    <a:lstStyle/>
                    <a:p>
                      <a:pPr marL="0" marR="0" algn="ctr" latinLnBrk="1">
                        <a:spcBef>
                          <a:spcPts val="0"/>
                        </a:spcBef>
                        <a:spcAft>
                          <a:spcPts val="0"/>
                        </a:spcAft>
                      </a:pPr>
                      <a:r>
                        <a:rPr lang="en-US" sz="1800" b="1" kern="100" dirty="0"/>
                        <a:t>Energy </a:t>
                      </a:r>
                      <a:endParaRPr lang="en-US" sz="1800" b="1" kern="100" dirty="0" smtClean="0"/>
                    </a:p>
                    <a:p>
                      <a:pPr marL="0" marR="0" algn="ctr" latinLnBrk="1">
                        <a:spcBef>
                          <a:spcPts val="0"/>
                        </a:spcBef>
                        <a:spcAft>
                          <a:spcPts val="0"/>
                        </a:spcAft>
                      </a:pPr>
                      <a:r>
                        <a:rPr lang="en-US" sz="1800" b="1" kern="100" dirty="0" smtClean="0"/>
                        <a:t>Dissipated </a:t>
                      </a:r>
                    </a:p>
                    <a:p>
                      <a:pPr marL="0" marR="0" algn="ctr" latinLnBrk="1">
                        <a:spcBef>
                          <a:spcPts val="0"/>
                        </a:spcBef>
                        <a:spcAft>
                          <a:spcPts val="0"/>
                        </a:spcAft>
                      </a:pPr>
                      <a:r>
                        <a:rPr lang="en-US" sz="1800" b="1" kern="100" dirty="0" smtClean="0"/>
                        <a:t>(</a:t>
                      </a:r>
                      <a:r>
                        <a:rPr lang="en-US" sz="1800" b="1" kern="100" dirty="0" err="1"/>
                        <a:t>N</a:t>
                      </a:r>
                      <a:r>
                        <a:rPr lang="en-US" sz="1800" b="1" kern="100" dirty="0" err="1">
                          <a:sym typeface="Symbol"/>
                        </a:rPr>
                        <a:t></a:t>
                      </a:r>
                      <a:r>
                        <a:rPr lang="en-US" sz="1800" b="1" kern="100" dirty="0" err="1"/>
                        <a:t>m</a:t>
                      </a:r>
                      <a:r>
                        <a:rPr lang="en-US" sz="1800" b="1" kern="100" dirty="0"/>
                        <a:t>)</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1026</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1049</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1.02</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a:t>1193</a:t>
                      </a:r>
                      <a:endParaRPr lang="en-US" sz="1800" b="1" kern="10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859</a:t>
                      </a:r>
                      <a:endParaRPr lang="en-US" sz="1800" b="1" kern="100" dirty="0">
                        <a:latin typeface="Times New Roman"/>
                        <a:ea typeface="BatangChe"/>
                        <a:cs typeface="Times New Roman"/>
                      </a:endParaRPr>
                    </a:p>
                  </a:txBody>
                  <a:tcPr marL="68580" marR="68580" marT="0" marB="0" anchor="ctr"/>
                </a:tc>
                <a:tc>
                  <a:txBody>
                    <a:bodyPr/>
                    <a:lstStyle/>
                    <a:p>
                      <a:pPr marL="0" marR="0" algn="ctr" latinLnBrk="1">
                        <a:spcBef>
                          <a:spcPts val="0"/>
                        </a:spcBef>
                        <a:spcAft>
                          <a:spcPts val="0"/>
                        </a:spcAft>
                      </a:pPr>
                      <a:r>
                        <a:rPr lang="en-US" sz="1800" b="1" kern="100" dirty="0"/>
                        <a:t>0.72</a:t>
                      </a:r>
                      <a:endParaRPr lang="en-US" sz="1800" b="1" kern="100" dirty="0">
                        <a:latin typeface="Times New Roman"/>
                        <a:ea typeface="BatangChe"/>
                        <a:cs typeface="Times New Roman"/>
                      </a:endParaRPr>
                    </a:p>
                  </a:txBody>
                  <a:tcPr marL="68580" marR="68580" marT="0" marB="0" anchor="ctr">
                    <a:solidFill>
                      <a:srgbClr val="CCCC00"/>
                    </a:solidFill>
                  </a:tcPr>
                </a:tc>
              </a:tr>
            </a:tbl>
          </a:graphicData>
        </a:graphic>
      </p:graphicFrame>
    </p:spTree>
  </p:cSld>
  <p:clrMapOvr>
    <a:masterClrMapping/>
  </p:clrMapOvr>
  <p:transition advTm="3907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Results Comparison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5" name="Text Box 14"/>
          <p:cNvSpPr txBox="1">
            <a:spLocks noChangeArrowheads="1"/>
          </p:cNvSpPr>
          <p:nvPr/>
        </p:nvSpPr>
        <p:spPr bwMode="auto">
          <a:xfrm>
            <a:off x="0" y="889145"/>
            <a:ext cx="9144000" cy="2031325"/>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Stiffness increases due to Aging</a:t>
            </a:r>
          </a:p>
          <a:p>
            <a:pPr>
              <a:spcBef>
                <a:spcPct val="50000"/>
              </a:spcBef>
              <a:buFont typeface="Arial" pitchFamily="34" charset="0"/>
              <a:buChar char="•"/>
            </a:pPr>
            <a:r>
              <a:rPr lang="en-US" altLang="ko-KR" dirty="0" smtClean="0">
                <a:ea typeface="굴림" pitchFamily="34" charset="-127"/>
              </a:rPr>
              <a:t> </a:t>
            </a:r>
            <a:r>
              <a:rPr lang="en-US" altLang="ko-KR" b="1" dirty="0" smtClean="0">
                <a:ea typeface="굴림" pitchFamily="34" charset="-127"/>
              </a:rPr>
              <a:t>increased modulus of rubber</a:t>
            </a:r>
          </a:p>
          <a:p>
            <a:pPr>
              <a:spcBef>
                <a:spcPct val="50000"/>
              </a:spcBef>
              <a:buFont typeface="Arial" pitchFamily="34" charset="0"/>
              <a:buChar char="•"/>
            </a:pPr>
            <a:r>
              <a:rPr lang="en-US" altLang="ko-KR" b="1" dirty="0" smtClean="0">
                <a:ea typeface="굴림" pitchFamily="34" charset="-127"/>
                <a:sym typeface="Symbol"/>
              </a:rPr>
              <a:t> </a:t>
            </a:r>
            <a:r>
              <a:rPr lang="en-US" altLang="ko-KR" b="1" i="1" dirty="0" smtClean="0">
                <a:ea typeface="굴림" pitchFamily="34" charset="-127"/>
                <a:sym typeface="Symbol"/>
              </a:rPr>
              <a:t>Natural aging of rubber-changes in physical properties over 40 years</a:t>
            </a:r>
            <a:r>
              <a:rPr lang="en-US" altLang="ko-KR" b="1" dirty="0" smtClean="0">
                <a:ea typeface="굴림" pitchFamily="34" charset="-127"/>
                <a:sym typeface="Symbol"/>
              </a:rPr>
              <a:t> </a:t>
            </a:r>
            <a:br>
              <a:rPr lang="en-US" altLang="ko-KR" b="1" dirty="0" smtClean="0">
                <a:ea typeface="굴림" pitchFamily="34" charset="-127"/>
                <a:sym typeface="Symbol"/>
              </a:rPr>
            </a:br>
            <a:r>
              <a:rPr lang="en-US" altLang="ko-KR" b="1" dirty="0" smtClean="0">
                <a:ea typeface="굴림" pitchFamily="34" charset="-127"/>
                <a:sym typeface="Symbol"/>
              </a:rPr>
              <a:t>  by Brown and Butler</a:t>
            </a:r>
            <a:br>
              <a:rPr lang="en-US" altLang="ko-KR" b="1" dirty="0" smtClean="0">
                <a:ea typeface="굴림" pitchFamily="34" charset="-127"/>
                <a:sym typeface="Symbol"/>
              </a:rPr>
            </a:br>
            <a:r>
              <a:rPr lang="en-US" altLang="ko-KR" b="1" dirty="0" smtClean="0">
                <a:ea typeface="굴림" pitchFamily="34" charset="-127"/>
                <a:sym typeface="Symbol"/>
              </a:rPr>
              <a:t>	-  the strength and elongation at break of rubber reduced drastically</a:t>
            </a:r>
            <a:br>
              <a:rPr lang="en-US" altLang="ko-KR" b="1" dirty="0" smtClean="0">
                <a:ea typeface="굴림" pitchFamily="34" charset="-127"/>
                <a:sym typeface="Symbol"/>
              </a:rPr>
            </a:br>
            <a:r>
              <a:rPr lang="en-US" altLang="ko-KR" b="1" dirty="0" smtClean="0">
                <a:ea typeface="굴림" pitchFamily="34" charset="-127"/>
                <a:sym typeface="Symbol"/>
              </a:rPr>
              <a:t>	-  special attention is warranted before utilizing stiffening effects</a:t>
            </a:r>
          </a:p>
        </p:txBody>
      </p:sp>
      <p:sp>
        <p:nvSpPr>
          <p:cNvPr id="6" name="Text Box 14"/>
          <p:cNvSpPr txBox="1">
            <a:spLocks noChangeArrowheads="1"/>
          </p:cNvSpPr>
          <p:nvPr/>
        </p:nvSpPr>
        <p:spPr bwMode="auto">
          <a:xfrm>
            <a:off x="0" y="3080801"/>
            <a:ext cx="4644571" cy="1061829"/>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Stiffness increases due to temperature drop:</a:t>
            </a:r>
          </a:p>
          <a:p>
            <a:pPr>
              <a:spcBef>
                <a:spcPct val="50000"/>
              </a:spcBef>
            </a:pPr>
            <a:r>
              <a:rPr lang="en-US" altLang="ko-KR" b="1" dirty="0" smtClean="0">
                <a:ea typeface="굴림" pitchFamily="34" charset="-127"/>
              </a:rPr>
              <a:t>Consistent with Lab. experiment</a:t>
            </a:r>
          </a:p>
        </p:txBody>
      </p:sp>
      <p:pic>
        <p:nvPicPr>
          <p:cNvPr id="1026" name="Picture 2"/>
          <p:cNvPicPr>
            <a:picLocks noChangeAspect="1" noChangeArrowheads="1"/>
          </p:cNvPicPr>
          <p:nvPr/>
        </p:nvPicPr>
        <p:blipFill>
          <a:blip r:embed="rId4" cstate="print"/>
          <a:srcRect l="-4383" t="-3987" r="-3627" b="-4633"/>
          <a:stretch>
            <a:fillRect/>
          </a:stretch>
        </p:blipFill>
        <p:spPr bwMode="auto">
          <a:xfrm>
            <a:off x="4818742" y="3004457"/>
            <a:ext cx="3889829" cy="3323771"/>
          </a:xfrm>
          <a:prstGeom prst="rect">
            <a:avLst/>
          </a:prstGeom>
          <a:solidFill>
            <a:schemeClr val="bg1"/>
          </a:solidFill>
          <a:ln w="12700">
            <a:solidFill>
              <a:srgbClr val="C00000"/>
            </a:solidFill>
            <a:miter lim="800000"/>
            <a:headEnd/>
            <a:tailEnd/>
          </a:ln>
          <a:effectLst/>
        </p:spPr>
      </p:pic>
      <p:sp>
        <p:nvSpPr>
          <p:cNvPr id="8" name="Text Box 14"/>
          <p:cNvSpPr txBox="1">
            <a:spLocks noChangeArrowheads="1"/>
          </p:cNvSpPr>
          <p:nvPr/>
        </p:nvSpPr>
        <p:spPr bwMode="auto">
          <a:xfrm>
            <a:off x="0" y="4300001"/>
            <a:ext cx="4644571" cy="1892826"/>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Energy dissipation capacity reduction due to temperature dropping:</a:t>
            </a:r>
          </a:p>
          <a:p>
            <a:pPr>
              <a:spcBef>
                <a:spcPct val="50000"/>
              </a:spcBef>
            </a:pPr>
            <a:r>
              <a:rPr lang="en-US" altLang="ko-KR" b="1" dirty="0" smtClean="0">
                <a:solidFill>
                  <a:srgbClr val="C00000"/>
                </a:solidFill>
                <a:ea typeface="굴림" pitchFamily="34" charset="-127"/>
              </a:rPr>
              <a:t>Contradictory to the Lab. Experiment</a:t>
            </a:r>
          </a:p>
          <a:p>
            <a:pPr>
              <a:spcBef>
                <a:spcPct val="50000"/>
              </a:spcBef>
              <a:buFont typeface="Arial" pitchFamily="34" charset="0"/>
              <a:buChar char="•"/>
            </a:pPr>
            <a:r>
              <a:rPr lang="en-US" altLang="ko-KR" dirty="0" smtClean="0">
                <a:ea typeface="굴림" pitchFamily="34" charset="-127"/>
              </a:rPr>
              <a:t> </a:t>
            </a:r>
            <a:r>
              <a:rPr lang="en-US" altLang="ko-KR" b="1" dirty="0" smtClean="0">
                <a:ea typeface="굴림" pitchFamily="34" charset="-127"/>
              </a:rPr>
              <a:t>low strain in pull-back tests</a:t>
            </a:r>
          </a:p>
          <a:p>
            <a:pPr>
              <a:spcBef>
                <a:spcPct val="50000"/>
              </a:spcBef>
              <a:buFont typeface="Arial" pitchFamily="34" charset="0"/>
              <a:buChar char="•"/>
            </a:pPr>
            <a:r>
              <a:rPr lang="en-US" altLang="ko-KR" b="1" dirty="0" smtClean="0">
                <a:ea typeface="굴림" pitchFamily="34" charset="-127"/>
              </a:rPr>
              <a:t> full-cycle vs. free vibration</a:t>
            </a:r>
          </a:p>
        </p:txBody>
      </p:sp>
      <p:sp>
        <p:nvSpPr>
          <p:cNvPr id="9" name="Text Box 14"/>
          <p:cNvSpPr txBox="1">
            <a:spLocks noChangeArrowheads="1"/>
          </p:cNvSpPr>
          <p:nvPr/>
        </p:nvSpPr>
        <p:spPr bwMode="auto">
          <a:xfrm>
            <a:off x="5459106" y="6488668"/>
            <a:ext cx="2811438"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ea typeface="굴림" pitchFamily="34" charset="-127"/>
              </a:rPr>
              <a:t>Laboratory Test Results</a:t>
            </a:r>
          </a:p>
        </p:txBody>
      </p:sp>
    </p:spTree>
  </p:cSld>
  <p:clrMapOvr>
    <a:masterClrMapping/>
  </p:clrMapOvr>
  <p:transition advTm="106377"/>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Summary and Conclusions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5" name="Text Box 14"/>
          <p:cNvSpPr txBox="1">
            <a:spLocks noChangeArrowheads="1"/>
          </p:cNvSpPr>
          <p:nvPr/>
        </p:nvSpPr>
        <p:spPr bwMode="auto">
          <a:xfrm>
            <a:off x="0" y="1034288"/>
            <a:ext cx="9144000" cy="4662815"/>
          </a:xfrm>
          <a:prstGeom prst="rect">
            <a:avLst/>
          </a:prstGeom>
          <a:noFill/>
          <a:ln w="9525">
            <a:noFill/>
            <a:miter lim="800000"/>
            <a:headEnd/>
            <a:tailEnd/>
          </a:ln>
        </p:spPr>
        <p:txBody>
          <a:bodyPr>
            <a:spAutoFit/>
          </a:bodyPr>
          <a:lstStyle/>
          <a:p>
            <a:pPr>
              <a:spcBef>
                <a:spcPct val="50000"/>
              </a:spcBef>
            </a:pPr>
            <a:r>
              <a:rPr lang="en-US" altLang="ko-KR" b="1" dirty="0" smtClean="0">
                <a:ea typeface="굴림" pitchFamily="34" charset="-127"/>
              </a:rPr>
              <a:t>A </a:t>
            </a:r>
            <a:r>
              <a:rPr lang="en-US" altLang="ko-KR" b="1" dirty="0" smtClean="0">
                <a:solidFill>
                  <a:srgbClr val="C00000"/>
                </a:solidFill>
                <a:ea typeface="굴림" pitchFamily="34" charset="-127"/>
              </a:rPr>
              <a:t>nonlinear model-based system identification method </a:t>
            </a:r>
            <a:r>
              <a:rPr lang="en-US" altLang="ko-KR" b="1" dirty="0" smtClean="0">
                <a:ea typeface="굴림" pitchFamily="34" charset="-127"/>
              </a:rPr>
              <a:t>is developed and applied to the investigation of aging and temperature effects of lead-rubber bearings based on three pull-back tests of a three-span continuous bridge. </a:t>
            </a:r>
          </a:p>
          <a:p>
            <a:pPr marL="174625" lvl="0" indent="-174625">
              <a:spcBef>
                <a:spcPct val="50000"/>
              </a:spcBef>
              <a:buFont typeface="Arial" pitchFamily="34" charset="0"/>
              <a:buChar char="•"/>
            </a:pPr>
            <a:r>
              <a:rPr lang="en-US" altLang="ko-KR" b="1" dirty="0" smtClean="0">
                <a:ea typeface="굴림" pitchFamily="34" charset="-127"/>
              </a:rPr>
              <a:t>The </a:t>
            </a:r>
            <a:r>
              <a:rPr lang="en-US" altLang="ko-KR" b="1" dirty="0" smtClean="0">
                <a:solidFill>
                  <a:srgbClr val="008000"/>
                </a:solidFill>
                <a:ea typeface="굴림" pitchFamily="34" charset="-127"/>
              </a:rPr>
              <a:t>two degree-of-freedom governing equations for transverse and rotational rigid-body motion</a:t>
            </a:r>
            <a:r>
              <a:rPr lang="en-US" altLang="ko-KR" b="1" dirty="0" smtClean="0">
                <a:ea typeface="굴림" pitchFamily="34" charset="-127"/>
              </a:rPr>
              <a:t> of the superstructure can successfully capture free-vibration motion in pull-back tests. </a:t>
            </a:r>
          </a:p>
          <a:p>
            <a:pPr marL="174625" indent="-174625">
              <a:spcBef>
                <a:spcPct val="50000"/>
              </a:spcBef>
              <a:buFont typeface="Arial" pitchFamily="34" charset="0"/>
              <a:buChar char="•"/>
            </a:pPr>
            <a:r>
              <a:rPr lang="en-US" altLang="ko-KR" b="1" dirty="0" smtClean="0">
                <a:ea typeface="굴림" pitchFamily="34" charset="-127"/>
              </a:rPr>
              <a:t>The </a:t>
            </a:r>
            <a:r>
              <a:rPr lang="en-US" altLang="ko-KR" b="1" dirty="0" err="1" smtClean="0">
                <a:solidFill>
                  <a:srgbClr val="008000"/>
                </a:solidFill>
                <a:ea typeface="굴림" pitchFamily="34" charset="-127"/>
              </a:rPr>
              <a:t>Menegotto</a:t>
            </a:r>
            <a:r>
              <a:rPr lang="en-US" altLang="ko-KR" b="1" dirty="0" smtClean="0">
                <a:solidFill>
                  <a:srgbClr val="008000"/>
                </a:solidFill>
                <a:ea typeface="굴림" pitchFamily="34" charset="-127"/>
              </a:rPr>
              <a:t>-Pinto model </a:t>
            </a:r>
            <a:r>
              <a:rPr lang="en-US" altLang="ko-KR" b="1" dirty="0" smtClean="0">
                <a:ea typeface="굴림" pitchFamily="34" charset="-127"/>
              </a:rPr>
              <a:t>suitably represents hysteretic damping behavior of bearings under the free-vibration condition. </a:t>
            </a:r>
          </a:p>
          <a:p>
            <a:pPr marL="174625" indent="-174625">
              <a:spcBef>
                <a:spcPct val="50000"/>
              </a:spcBef>
              <a:buFont typeface="Arial" pitchFamily="34" charset="0"/>
              <a:buChar char="•"/>
            </a:pPr>
            <a:r>
              <a:rPr lang="en-US" altLang="ko-KR" b="1" dirty="0" smtClean="0">
                <a:ea typeface="굴림" pitchFamily="34" charset="-127"/>
              </a:rPr>
              <a:t>In order to investigate aging and temperature dependent effects of bearings, </a:t>
            </a:r>
            <a:r>
              <a:rPr lang="en-US" altLang="ko-KR" b="1" dirty="0" smtClean="0">
                <a:solidFill>
                  <a:srgbClr val="008000"/>
                </a:solidFill>
                <a:ea typeface="굴림" pitchFamily="34" charset="-127"/>
              </a:rPr>
              <a:t>hypothesis testing</a:t>
            </a:r>
            <a:r>
              <a:rPr lang="en-US" altLang="ko-KR" b="1" dirty="0" smtClean="0">
                <a:ea typeface="굴림" pitchFamily="34" charset="-127"/>
              </a:rPr>
              <a:t> is applied to the chi-square distribution of restoring forces. </a:t>
            </a:r>
          </a:p>
          <a:p>
            <a:pPr marL="174625" indent="-174625">
              <a:spcBef>
                <a:spcPct val="50000"/>
              </a:spcBef>
              <a:buFont typeface="Arial" pitchFamily="34" charset="0"/>
              <a:buChar char="•"/>
            </a:pPr>
            <a:r>
              <a:rPr lang="en-US" altLang="ko-KR" b="1" dirty="0" smtClean="0">
                <a:ea typeface="굴림" pitchFamily="34" charset="-127"/>
              </a:rPr>
              <a:t>Regarding </a:t>
            </a:r>
            <a:r>
              <a:rPr lang="en-US" altLang="ko-KR" b="1" dirty="0" smtClean="0">
                <a:solidFill>
                  <a:srgbClr val="008000"/>
                </a:solidFill>
                <a:ea typeface="굴림" pitchFamily="34" charset="-127"/>
              </a:rPr>
              <a:t>aging effects</a:t>
            </a:r>
            <a:r>
              <a:rPr lang="en-US" altLang="ko-KR" b="1" dirty="0" smtClean="0">
                <a:ea typeface="굴림" pitchFamily="34" charset="-127"/>
              </a:rPr>
              <a:t>, </a:t>
            </a:r>
            <a:r>
              <a:rPr lang="en-US" altLang="ko-KR" b="1" dirty="0" smtClean="0">
                <a:solidFill>
                  <a:srgbClr val="C00000"/>
                </a:solidFill>
                <a:ea typeface="굴림" pitchFamily="34" charset="-127"/>
              </a:rPr>
              <a:t>increases of the pre-yielding stiffness and the post-yielding stiffness</a:t>
            </a:r>
            <a:r>
              <a:rPr lang="en-US" altLang="ko-KR" b="1" dirty="0" smtClean="0">
                <a:ea typeface="굴림" pitchFamily="34" charset="-127"/>
              </a:rPr>
              <a:t> are observed.</a:t>
            </a:r>
          </a:p>
          <a:p>
            <a:pPr marL="174625" indent="-174625">
              <a:spcBef>
                <a:spcPct val="50000"/>
              </a:spcBef>
              <a:buFont typeface="Arial" pitchFamily="34" charset="0"/>
              <a:buChar char="•"/>
            </a:pPr>
            <a:r>
              <a:rPr lang="en-US" altLang="ko-KR" b="1" dirty="0" smtClean="0">
                <a:ea typeface="굴림" pitchFamily="34" charset="-127"/>
              </a:rPr>
              <a:t>Regarding </a:t>
            </a:r>
            <a:r>
              <a:rPr lang="en-US" altLang="ko-KR" b="1" dirty="0" smtClean="0">
                <a:solidFill>
                  <a:srgbClr val="008000"/>
                </a:solidFill>
                <a:ea typeface="굴림" pitchFamily="34" charset="-127"/>
              </a:rPr>
              <a:t>temperature dropping effects</a:t>
            </a:r>
            <a:r>
              <a:rPr lang="en-US" altLang="ko-KR" b="1" dirty="0" smtClean="0">
                <a:ea typeface="굴림" pitchFamily="34" charset="-127"/>
              </a:rPr>
              <a:t>, the </a:t>
            </a:r>
            <a:r>
              <a:rPr lang="en-US" altLang="ko-KR" b="1" dirty="0" smtClean="0">
                <a:solidFill>
                  <a:srgbClr val="C00000"/>
                </a:solidFill>
                <a:ea typeface="굴림" pitchFamily="34" charset="-127"/>
              </a:rPr>
              <a:t>decrease of energy dissipation capacity</a:t>
            </a:r>
            <a:r>
              <a:rPr lang="en-US" altLang="ko-KR" b="1" dirty="0" smtClean="0">
                <a:ea typeface="굴림" pitchFamily="34" charset="-127"/>
              </a:rPr>
              <a:t> and the </a:t>
            </a:r>
            <a:r>
              <a:rPr lang="en-US" altLang="ko-KR" b="1" dirty="0" smtClean="0">
                <a:solidFill>
                  <a:srgbClr val="C00000"/>
                </a:solidFill>
                <a:ea typeface="굴림" pitchFamily="34" charset="-127"/>
              </a:rPr>
              <a:t>increase of the pre-yielding stiffness </a:t>
            </a:r>
            <a:r>
              <a:rPr lang="en-US" altLang="ko-KR" b="1" dirty="0" smtClean="0">
                <a:ea typeface="굴림" pitchFamily="34" charset="-127"/>
              </a:rPr>
              <a:t>are observed.</a:t>
            </a:r>
          </a:p>
        </p:txBody>
      </p:sp>
    </p:spTree>
  </p:cSld>
  <p:clrMapOvr>
    <a:masterClrMapping/>
  </p:clrMapOvr>
  <p:transition advTm="142023"/>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3511550" y="1409700"/>
            <a:ext cx="2901950" cy="579438"/>
          </a:xfrm>
          <a:prstGeom prst="rect">
            <a:avLst/>
          </a:prstGeom>
          <a:noFill/>
          <a:ln w="9525">
            <a:noFill/>
            <a:miter lim="800000"/>
            <a:headEnd/>
            <a:tailEnd/>
          </a:ln>
        </p:spPr>
        <p:txBody>
          <a:bodyPr>
            <a:spAutoFit/>
          </a:bodyPr>
          <a:lstStyle/>
          <a:p>
            <a:pPr>
              <a:spcBef>
                <a:spcPct val="50000"/>
              </a:spcBef>
            </a:pPr>
            <a:r>
              <a:rPr lang="en-US" altLang="ko-KR" sz="3200">
                <a:latin typeface="Tahoma" pitchFamily="34" charset="0"/>
                <a:ea typeface="굴림" pitchFamily="34" charset="-127"/>
              </a:rPr>
              <a:t>Thank You !</a:t>
            </a:r>
          </a:p>
        </p:txBody>
      </p:sp>
      <p:pic>
        <p:nvPicPr>
          <p:cNvPr id="53251" name="Picture 5"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96262" name="Text Box 6"/>
          <p:cNvSpPr txBox="1">
            <a:spLocks noChangeArrowheads="1"/>
          </p:cNvSpPr>
          <p:nvPr/>
        </p:nvSpPr>
        <p:spPr bwMode="auto">
          <a:xfrm>
            <a:off x="2524125" y="2570163"/>
            <a:ext cx="4598988" cy="579437"/>
          </a:xfrm>
          <a:prstGeom prst="rect">
            <a:avLst/>
          </a:prstGeom>
          <a:noFill/>
          <a:ln w="9525">
            <a:noFill/>
            <a:miter lim="800000"/>
            <a:headEnd/>
            <a:tailEnd/>
          </a:ln>
        </p:spPr>
        <p:txBody>
          <a:bodyPr>
            <a:spAutoFit/>
          </a:bodyPr>
          <a:lstStyle/>
          <a:p>
            <a:pPr>
              <a:spcBef>
                <a:spcPct val="50000"/>
              </a:spcBef>
            </a:pPr>
            <a:r>
              <a:rPr lang="en-US" altLang="ko-KR" sz="3200">
                <a:latin typeface="Tahoma" pitchFamily="34" charset="0"/>
                <a:ea typeface="굴림" pitchFamily="34" charset="-127"/>
              </a:rPr>
              <a:t>Questions &amp; Comments</a:t>
            </a:r>
          </a:p>
        </p:txBody>
      </p:sp>
    </p:spTree>
    <p:custDataLst>
      <p:tags r:id="rId1"/>
    </p:custDataLst>
  </p:cSld>
  <p:clrMapOvr>
    <a:masterClrMapping/>
  </p:clrMapOvr>
  <p:transition advTm="65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6258"/>
                                        </p:tgtEl>
                                      </p:cBhvr>
                                    </p:animEffect>
                                    <p:set>
                                      <p:cBhvr>
                                        <p:cTn id="7" dur="1" fill="hold">
                                          <p:stCondLst>
                                            <p:cond delay="499"/>
                                          </p:stCondLst>
                                        </p:cTn>
                                        <p:tgtEl>
                                          <p:spTgt spid="96258"/>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6262"/>
                                        </p:tgtEl>
                                        <p:attrNameLst>
                                          <p:attrName>style.visibility</p:attrName>
                                        </p:attrNameLst>
                                      </p:cBhvr>
                                      <p:to>
                                        <p:strVal val="visible"/>
                                      </p:to>
                                    </p:set>
                                    <p:animEffect transition="in" filter="blinds(horizontal)">
                                      <p:cBhvr>
                                        <p:cTn id="11" dur="5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P spid="962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Tree>
  </p:cSld>
  <p:clrMapOvr>
    <a:masterClrMapping/>
  </p:clrMapOvr>
  <p:transition advTm="346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Damages on Bridges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San Francisco Earthquake (4/18/1906) M7.7</a:t>
            </a:r>
            <a:endParaRPr lang="en-US" altLang="ko-KR" b="1" dirty="0" smtClean="0">
              <a:ea typeface="굴림" pitchFamily="34" charset="-127"/>
            </a:endParaRPr>
          </a:p>
        </p:txBody>
      </p:sp>
      <p:pic>
        <p:nvPicPr>
          <p:cNvPr id="9" name="Picture 8" descr="1500px-San-Francisco-earthquake-1800.jpg"/>
          <p:cNvPicPr>
            <a:picLocks noChangeAspect="1"/>
          </p:cNvPicPr>
          <p:nvPr/>
        </p:nvPicPr>
        <p:blipFill>
          <a:blip r:embed="rId4" cstate="print"/>
          <a:stretch>
            <a:fillRect/>
          </a:stretch>
        </p:blipFill>
        <p:spPr>
          <a:xfrm>
            <a:off x="239152" y="1546276"/>
            <a:ext cx="8446662" cy="1633021"/>
          </a:xfrm>
          <a:prstGeom prst="rect">
            <a:avLst/>
          </a:prstGeom>
        </p:spPr>
      </p:pic>
      <p:pic>
        <p:nvPicPr>
          <p:cNvPr id="12" name="Picture 11" descr="sanf 1906.bmp"/>
          <p:cNvPicPr>
            <a:picLocks noChangeAspect="1"/>
          </p:cNvPicPr>
          <p:nvPr/>
        </p:nvPicPr>
        <p:blipFill>
          <a:blip r:embed="rId5" cstate="print"/>
          <a:srcRect b="36099"/>
          <a:stretch>
            <a:fillRect/>
          </a:stretch>
        </p:blipFill>
        <p:spPr>
          <a:xfrm>
            <a:off x="301362" y="3320959"/>
            <a:ext cx="4364768" cy="2390686"/>
          </a:xfrm>
          <a:prstGeom prst="rect">
            <a:avLst/>
          </a:prstGeom>
        </p:spPr>
      </p:pic>
      <p:pic>
        <p:nvPicPr>
          <p:cNvPr id="13" name="Picture 12" descr="ytl00013.jpg"/>
          <p:cNvPicPr>
            <a:picLocks noChangeAspect="1"/>
          </p:cNvPicPr>
          <p:nvPr/>
        </p:nvPicPr>
        <p:blipFill>
          <a:blip r:embed="rId6" cstate="print"/>
          <a:srcRect t="5085" b="22272"/>
          <a:stretch>
            <a:fillRect/>
          </a:stretch>
        </p:blipFill>
        <p:spPr>
          <a:xfrm>
            <a:off x="5193462" y="3324320"/>
            <a:ext cx="3362178" cy="3125529"/>
          </a:xfrm>
          <a:prstGeom prst="rect">
            <a:avLst/>
          </a:prstGeom>
        </p:spPr>
      </p:pic>
      <p:sp>
        <p:nvSpPr>
          <p:cNvPr id="10" name="Text Box 14"/>
          <p:cNvSpPr txBox="1">
            <a:spLocks noChangeArrowheads="1"/>
          </p:cNvSpPr>
          <p:nvPr/>
        </p:nvSpPr>
        <p:spPr bwMode="auto">
          <a:xfrm>
            <a:off x="1102658" y="5764305"/>
            <a:ext cx="3119719" cy="338554"/>
          </a:xfrm>
          <a:prstGeom prst="rect">
            <a:avLst/>
          </a:prstGeom>
          <a:noFill/>
          <a:ln w="9525">
            <a:noFill/>
            <a:miter lim="800000"/>
            <a:headEnd/>
            <a:tailEnd/>
          </a:ln>
        </p:spPr>
        <p:txBody>
          <a:bodyPr wrap="square">
            <a:spAutoFit/>
          </a:bodyPr>
          <a:lstStyle/>
          <a:p>
            <a:pPr marL="1262063" indent="-1262063">
              <a:spcBef>
                <a:spcPct val="50000"/>
              </a:spcBef>
            </a:pPr>
            <a:r>
              <a:rPr lang="en-US" altLang="ko-KR" sz="1600" b="1" dirty="0" smtClean="0">
                <a:ea typeface="굴림" pitchFamily="34" charset="-127"/>
              </a:rPr>
              <a:t>Bridge in Alexander Valley</a:t>
            </a:r>
          </a:p>
        </p:txBody>
      </p:sp>
    </p:spTree>
  </p:cSld>
  <p:clrMapOvr>
    <a:masterClrMapping/>
  </p:clrMapOvr>
  <p:transition advTm="22979"/>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Damages on Bridges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San Fernando (2/9/1971) M6.6</a:t>
            </a:r>
            <a:endParaRPr lang="en-US" altLang="ko-KR" b="1" dirty="0" smtClean="0">
              <a:ea typeface="굴림" pitchFamily="34" charset="-127"/>
            </a:endParaRPr>
          </a:p>
        </p:txBody>
      </p:sp>
      <p:pic>
        <p:nvPicPr>
          <p:cNvPr id="11" name="Picture 10" descr="kachc121.jpg"/>
          <p:cNvPicPr>
            <a:picLocks noChangeAspect="1"/>
          </p:cNvPicPr>
          <p:nvPr/>
        </p:nvPicPr>
        <p:blipFill>
          <a:blip r:embed="rId4" cstate="print"/>
          <a:stretch>
            <a:fillRect/>
          </a:stretch>
        </p:blipFill>
        <p:spPr>
          <a:xfrm>
            <a:off x="240908" y="1655723"/>
            <a:ext cx="3810587" cy="3889521"/>
          </a:xfrm>
          <a:prstGeom prst="rect">
            <a:avLst/>
          </a:prstGeom>
        </p:spPr>
      </p:pic>
      <p:pic>
        <p:nvPicPr>
          <p:cNvPr id="12" name="Picture 11" descr="kach0020.jpg"/>
          <p:cNvPicPr>
            <a:picLocks noChangeAspect="1"/>
          </p:cNvPicPr>
          <p:nvPr/>
        </p:nvPicPr>
        <p:blipFill>
          <a:blip r:embed="rId5" cstate="print"/>
          <a:stretch>
            <a:fillRect/>
          </a:stretch>
        </p:blipFill>
        <p:spPr>
          <a:xfrm>
            <a:off x="4137985" y="1639837"/>
            <a:ext cx="4779162" cy="3171314"/>
          </a:xfrm>
          <a:prstGeom prst="rect">
            <a:avLst/>
          </a:prstGeom>
        </p:spPr>
      </p:pic>
      <p:sp>
        <p:nvSpPr>
          <p:cNvPr id="8" name="Text Box 14"/>
          <p:cNvSpPr txBox="1">
            <a:spLocks noChangeArrowheads="1"/>
          </p:cNvSpPr>
          <p:nvPr/>
        </p:nvSpPr>
        <p:spPr bwMode="auto">
          <a:xfrm>
            <a:off x="5056092" y="5307104"/>
            <a:ext cx="2675966" cy="584775"/>
          </a:xfrm>
          <a:prstGeom prst="rect">
            <a:avLst/>
          </a:prstGeom>
          <a:noFill/>
          <a:ln w="9525">
            <a:noFill/>
            <a:miter lim="800000"/>
            <a:headEnd/>
            <a:tailEnd/>
          </a:ln>
        </p:spPr>
        <p:txBody>
          <a:bodyPr wrap="square">
            <a:spAutoFit/>
          </a:bodyPr>
          <a:lstStyle/>
          <a:p>
            <a:pPr>
              <a:spcBef>
                <a:spcPct val="50000"/>
              </a:spcBef>
            </a:pPr>
            <a:r>
              <a:rPr lang="en-US" altLang="ko-KR" sz="1600" b="1" dirty="0" smtClean="0">
                <a:ea typeface="굴림" pitchFamily="34" charset="-127"/>
              </a:rPr>
              <a:t>Interchange on Interstate Highways 5 and 210</a:t>
            </a:r>
          </a:p>
        </p:txBody>
      </p:sp>
    </p:spTree>
  </p:cSld>
  <p:clrMapOvr>
    <a:masterClrMapping/>
  </p:clrMapOvr>
  <p:transition advTm="23182"/>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Damages on Bridges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Loma </a:t>
            </a:r>
            <a:r>
              <a:rPr lang="en-US" altLang="ko-KR" b="1" dirty="0" err="1" smtClean="0">
                <a:solidFill>
                  <a:srgbClr val="008000"/>
                </a:solidFill>
                <a:ea typeface="굴림" pitchFamily="34" charset="-127"/>
              </a:rPr>
              <a:t>Prieta</a:t>
            </a:r>
            <a:r>
              <a:rPr lang="en-US" altLang="ko-KR" b="1" dirty="0" smtClean="0">
                <a:solidFill>
                  <a:srgbClr val="008000"/>
                </a:solidFill>
                <a:ea typeface="굴림" pitchFamily="34" charset="-127"/>
              </a:rPr>
              <a:t> (10/17/1989) M7.1</a:t>
            </a:r>
            <a:endParaRPr lang="en-US" altLang="ko-KR" b="1" dirty="0" smtClean="0">
              <a:ea typeface="굴림" pitchFamily="34" charset="-127"/>
            </a:endParaRPr>
          </a:p>
        </p:txBody>
      </p:sp>
      <p:pic>
        <p:nvPicPr>
          <p:cNvPr id="10" name="Picture 4" descr="c10"/>
          <p:cNvPicPr>
            <a:picLocks noChangeAspect="1" noChangeArrowheads="1"/>
          </p:cNvPicPr>
          <p:nvPr/>
        </p:nvPicPr>
        <p:blipFill>
          <a:blip r:embed="rId4" cstate="print"/>
          <a:srcRect/>
          <a:stretch>
            <a:fillRect/>
          </a:stretch>
        </p:blipFill>
        <p:spPr bwMode="auto">
          <a:xfrm>
            <a:off x="511128" y="1588476"/>
            <a:ext cx="4764258" cy="3098281"/>
          </a:xfrm>
          <a:prstGeom prst="rect">
            <a:avLst/>
          </a:prstGeom>
          <a:noFill/>
        </p:spPr>
      </p:pic>
      <p:pic>
        <p:nvPicPr>
          <p:cNvPr id="12" name="Picture 11" descr="UG001997.jpg"/>
          <p:cNvPicPr>
            <a:picLocks noChangeAspect="1"/>
          </p:cNvPicPr>
          <p:nvPr/>
        </p:nvPicPr>
        <p:blipFill>
          <a:blip r:embed="rId5" cstate="print"/>
          <a:stretch>
            <a:fillRect/>
          </a:stretch>
        </p:blipFill>
        <p:spPr>
          <a:xfrm>
            <a:off x="4525628" y="3587262"/>
            <a:ext cx="4251569" cy="2869809"/>
          </a:xfrm>
          <a:prstGeom prst="rect">
            <a:avLst/>
          </a:prstGeom>
        </p:spPr>
      </p:pic>
      <p:sp>
        <p:nvSpPr>
          <p:cNvPr id="8" name="Text Box 14"/>
          <p:cNvSpPr txBox="1">
            <a:spLocks noChangeArrowheads="1"/>
          </p:cNvSpPr>
          <p:nvPr/>
        </p:nvSpPr>
        <p:spPr bwMode="auto">
          <a:xfrm>
            <a:off x="1358150" y="5051610"/>
            <a:ext cx="2272556"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ea typeface="굴림" pitchFamily="34" charset="-127"/>
              </a:rPr>
              <a:t>Oakland Bay Bridge</a:t>
            </a:r>
          </a:p>
        </p:txBody>
      </p:sp>
    </p:spTree>
  </p:cSld>
  <p:clrMapOvr>
    <a:masterClrMapping/>
  </p:clrMapOvr>
  <p:transition advTm="2475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Damages on Bridges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Northridge (1/17/1994) M6.7</a:t>
            </a:r>
            <a:endParaRPr lang="en-US" altLang="ko-KR" b="1" dirty="0" smtClean="0">
              <a:ea typeface="굴림" pitchFamily="34" charset="-127"/>
            </a:endParaRPr>
          </a:p>
        </p:txBody>
      </p:sp>
      <p:pic>
        <p:nvPicPr>
          <p:cNvPr id="8" name="Picture 5" descr="noridg04"/>
          <p:cNvPicPr>
            <a:picLocks noChangeAspect="1" noChangeArrowheads="1"/>
          </p:cNvPicPr>
          <p:nvPr/>
        </p:nvPicPr>
        <p:blipFill>
          <a:blip r:embed="rId4" cstate="print"/>
          <a:srcRect/>
          <a:stretch>
            <a:fillRect/>
          </a:stretch>
        </p:blipFill>
        <p:spPr bwMode="auto">
          <a:xfrm>
            <a:off x="245011" y="1547104"/>
            <a:ext cx="4690604" cy="3109302"/>
          </a:xfrm>
          <a:prstGeom prst="rect">
            <a:avLst/>
          </a:prstGeom>
          <a:noFill/>
        </p:spPr>
      </p:pic>
      <p:pic>
        <p:nvPicPr>
          <p:cNvPr id="9" name="Picture 6" descr="gavin"/>
          <p:cNvPicPr>
            <a:picLocks noChangeAspect="1" noChangeArrowheads="1"/>
          </p:cNvPicPr>
          <p:nvPr/>
        </p:nvPicPr>
        <p:blipFill>
          <a:blip r:embed="rId5" cstate="print"/>
          <a:srcRect/>
          <a:stretch>
            <a:fillRect/>
          </a:stretch>
        </p:blipFill>
        <p:spPr bwMode="auto">
          <a:xfrm>
            <a:off x="4180914" y="2960077"/>
            <a:ext cx="4766982" cy="3215640"/>
          </a:xfrm>
          <a:prstGeom prst="rect">
            <a:avLst/>
          </a:prstGeom>
          <a:noFill/>
          <a:ln w="9525">
            <a:solidFill>
              <a:schemeClr val="tx1"/>
            </a:solidFill>
            <a:miter lim="800000"/>
            <a:headEnd/>
            <a:tailEnd/>
          </a:ln>
          <a:effectLst/>
        </p:spPr>
      </p:pic>
      <p:sp>
        <p:nvSpPr>
          <p:cNvPr id="11" name="Text Box 14"/>
          <p:cNvSpPr txBox="1">
            <a:spLocks noChangeArrowheads="1"/>
          </p:cNvSpPr>
          <p:nvPr/>
        </p:nvSpPr>
        <p:spPr bwMode="auto">
          <a:xfrm>
            <a:off x="981633" y="4970928"/>
            <a:ext cx="2675966" cy="584775"/>
          </a:xfrm>
          <a:prstGeom prst="rect">
            <a:avLst/>
          </a:prstGeom>
          <a:noFill/>
          <a:ln w="9525">
            <a:noFill/>
            <a:miter lim="800000"/>
            <a:headEnd/>
            <a:tailEnd/>
          </a:ln>
        </p:spPr>
        <p:txBody>
          <a:bodyPr wrap="square">
            <a:spAutoFit/>
          </a:bodyPr>
          <a:lstStyle/>
          <a:p>
            <a:pPr>
              <a:spcBef>
                <a:spcPct val="50000"/>
              </a:spcBef>
            </a:pPr>
            <a:r>
              <a:rPr lang="en-US" altLang="ko-KR" sz="1600" b="1" dirty="0" smtClean="0">
                <a:ea typeface="굴림" pitchFamily="34" charset="-127"/>
              </a:rPr>
              <a:t>Interchange on Interstate Highways 5 and 14</a:t>
            </a:r>
          </a:p>
        </p:txBody>
      </p:sp>
    </p:spTree>
  </p:cSld>
  <p:clrMapOvr>
    <a:masterClrMapping/>
  </p:clrMapOvr>
  <p:transition advTm="23837"/>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Column Damages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9" name="Text Box 14"/>
          <p:cNvSpPr txBox="1">
            <a:spLocks noChangeArrowheads="1"/>
          </p:cNvSpPr>
          <p:nvPr/>
        </p:nvSpPr>
        <p:spPr bwMode="auto">
          <a:xfrm>
            <a:off x="5171090" y="6164317"/>
            <a:ext cx="3405352" cy="369332"/>
          </a:xfrm>
          <a:prstGeom prst="rect">
            <a:avLst/>
          </a:prstGeom>
          <a:noFill/>
          <a:ln w="9525">
            <a:noFill/>
            <a:miter lim="800000"/>
            <a:headEnd/>
            <a:tailEnd/>
          </a:ln>
        </p:spPr>
        <p:txBody>
          <a:bodyPr wrap="square">
            <a:spAutoFit/>
          </a:bodyPr>
          <a:lstStyle/>
          <a:p>
            <a:pPr marL="1262063" indent="-1262063">
              <a:spcBef>
                <a:spcPct val="50000"/>
              </a:spcBef>
            </a:pPr>
            <a:r>
              <a:rPr lang="en-US" altLang="ko-KR" b="1" dirty="0" smtClean="0">
                <a:solidFill>
                  <a:srgbClr val="008000"/>
                </a:solidFill>
                <a:ea typeface="굴림" pitchFamily="34" charset="-127"/>
              </a:rPr>
              <a:t>Northridge (1/17/1994) M6.7</a:t>
            </a:r>
            <a:endParaRPr lang="en-US" altLang="ko-KR" b="1" dirty="0" smtClean="0">
              <a:ea typeface="굴림" pitchFamily="34" charset="-127"/>
            </a:endParaRPr>
          </a:p>
        </p:txBody>
      </p:sp>
      <p:pic>
        <p:nvPicPr>
          <p:cNvPr id="11" name="Picture 5" descr="s-ColumnFailure"/>
          <p:cNvPicPr>
            <a:picLocks noChangeAspect="1" noChangeArrowheads="1"/>
          </p:cNvPicPr>
          <p:nvPr/>
        </p:nvPicPr>
        <p:blipFill>
          <a:blip r:embed="rId4" cstate="print"/>
          <a:srcRect/>
          <a:stretch>
            <a:fillRect/>
          </a:stretch>
        </p:blipFill>
        <p:spPr bwMode="auto">
          <a:xfrm>
            <a:off x="4896447" y="1063253"/>
            <a:ext cx="4052323" cy="4596568"/>
          </a:xfrm>
          <a:prstGeom prst="rect">
            <a:avLst/>
          </a:prstGeom>
          <a:noFill/>
        </p:spPr>
      </p:pic>
      <p:pic>
        <p:nvPicPr>
          <p:cNvPr id="14" name="Picture 6" descr="Scan1070"/>
          <p:cNvPicPr>
            <a:picLocks noChangeAspect="1" noChangeArrowheads="1"/>
          </p:cNvPicPr>
          <p:nvPr/>
        </p:nvPicPr>
        <p:blipFill>
          <a:blip r:embed="rId5" cstate="print"/>
          <a:srcRect l="20437" t="25111" b="15898"/>
          <a:stretch>
            <a:fillRect/>
          </a:stretch>
        </p:blipFill>
        <p:spPr bwMode="auto">
          <a:xfrm>
            <a:off x="281111" y="1025487"/>
            <a:ext cx="4178768" cy="2111851"/>
          </a:xfrm>
          <a:prstGeom prst="rect">
            <a:avLst/>
          </a:prstGeom>
          <a:noFill/>
        </p:spPr>
      </p:pic>
      <p:pic>
        <p:nvPicPr>
          <p:cNvPr id="15" name="Picture 7" descr="Scan850"/>
          <p:cNvPicPr>
            <a:picLocks noChangeAspect="1" noChangeArrowheads="1"/>
          </p:cNvPicPr>
          <p:nvPr/>
        </p:nvPicPr>
        <p:blipFill>
          <a:blip r:embed="rId6" cstate="print"/>
          <a:srcRect/>
          <a:stretch>
            <a:fillRect/>
          </a:stretch>
        </p:blipFill>
        <p:spPr bwMode="auto">
          <a:xfrm>
            <a:off x="313935" y="3412264"/>
            <a:ext cx="4100410" cy="2743917"/>
          </a:xfrm>
          <a:prstGeom prst="rect">
            <a:avLst/>
          </a:prstGeom>
          <a:noFill/>
        </p:spPr>
      </p:pic>
    </p:spTree>
  </p:cSld>
  <p:clrMapOvr>
    <a:masterClrMapping/>
  </p:clrMapOvr>
  <p:transition advTm="22667"/>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Damages on Bridges from Earthquakes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San Fernando (2/9/1971) M6.6</a:t>
            </a:r>
            <a:endParaRPr lang="en-US" altLang="ko-KR" b="1" dirty="0" smtClean="0">
              <a:ea typeface="굴림" pitchFamily="34" charset="-127"/>
            </a:endParaRPr>
          </a:p>
        </p:txBody>
      </p:sp>
      <p:pic>
        <p:nvPicPr>
          <p:cNvPr id="8" name="Picture 7" descr="wreb0557.jpg"/>
          <p:cNvPicPr>
            <a:picLocks noChangeAspect="1"/>
          </p:cNvPicPr>
          <p:nvPr/>
        </p:nvPicPr>
        <p:blipFill>
          <a:blip r:embed="rId4" cstate="print"/>
          <a:srcRect t="27372"/>
          <a:stretch>
            <a:fillRect/>
          </a:stretch>
        </p:blipFill>
        <p:spPr>
          <a:xfrm>
            <a:off x="1322363" y="1502034"/>
            <a:ext cx="6274191" cy="4608902"/>
          </a:xfrm>
          <a:prstGeom prst="rect">
            <a:avLst/>
          </a:prstGeom>
        </p:spPr>
      </p:pic>
    </p:spTree>
  </p:cSld>
  <p:clrMapOvr>
    <a:masterClrMapping/>
  </p:clrMapOvr>
  <p:transition advTm="93094"/>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LRB Installation Works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Installation Process</a:t>
            </a:r>
          </a:p>
        </p:txBody>
      </p:sp>
      <p:pic>
        <p:nvPicPr>
          <p:cNvPr id="194562" name="Picture 2"/>
          <p:cNvPicPr>
            <a:picLocks noChangeAspect="1" noChangeArrowheads="1"/>
          </p:cNvPicPr>
          <p:nvPr/>
        </p:nvPicPr>
        <p:blipFill>
          <a:blip r:embed="rId5" cstate="print"/>
          <a:srcRect/>
          <a:stretch>
            <a:fillRect/>
          </a:stretch>
        </p:blipFill>
        <p:spPr bwMode="auto">
          <a:xfrm>
            <a:off x="358775" y="1602243"/>
            <a:ext cx="4206160" cy="3260044"/>
          </a:xfrm>
          <a:prstGeom prst="rect">
            <a:avLst/>
          </a:prstGeom>
          <a:noFill/>
          <a:ln w="12700">
            <a:solidFill>
              <a:srgbClr val="C00000"/>
            </a:solidFill>
            <a:miter lim="800000"/>
            <a:headEnd/>
            <a:tailEnd/>
          </a:ln>
          <a:effectLst/>
        </p:spPr>
      </p:pic>
      <p:pic>
        <p:nvPicPr>
          <p:cNvPr id="194563" name="Picture 3"/>
          <p:cNvPicPr>
            <a:picLocks noChangeAspect="1" noChangeArrowheads="1"/>
          </p:cNvPicPr>
          <p:nvPr/>
        </p:nvPicPr>
        <p:blipFill>
          <a:blip r:embed="rId6" cstate="print"/>
          <a:srcRect/>
          <a:stretch>
            <a:fillRect/>
          </a:stretch>
        </p:blipFill>
        <p:spPr bwMode="auto">
          <a:xfrm>
            <a:off x="1888217" y="2587852"/>
            <a:ext cx="4817382" cy="2746013"/>
          </a:xfrm>
          <a:prstGeom prst="rect">
            <a:avLst/>
          </a:prstGeom>
          <a:noFill/>
          <a:ln w="12700">
            <a:solidFill>
              <a:srgbClr val="C00000"/>
            </a:solidFill>
            <a:miter lim="800000"/>
            <a:headEnd/>
            <a:tailEnd/>
          </a:ln>
          <a:effectLst/>
        </p:spPr>
      </p:pic>
      <p:pic>
        <p:nvPicPr>
          <p:cNvPr id="194564" name="Picture 4"/>
          <p:cNvPicPr>
            <a:picLocks noChangeAspect="1" noChangeArrowheads="1"/>
          </p:cNvPicPr>
          <p:nvPr/>
        </p:nvPicPr>
        <p:blipFill>
          <a:blip r:embed="rId7" cstate="print"/>
          <a:srcRect/>
          <a:stretch>
            <a:fillRect/>
          </a:stretch>
        </p:blipFill>
        <p:spPr bwMode="auto">
          <a:xfrm>
            <a:off x="3428547" y="2978831"/>
            <a:ext cx="5134882" cy="3366462"/>
          </a:xfrm>
          <a:prstGeom prst="rect">
            <a:avLst/>
          </a:prstGeom>
          <a:noFill/>
          <a:ln w="12700">
            <a:solidFill>
              <a:srgbClr val="C00000"/>
            </a:solidFill>
            <a:miter lim="800000"/>
            <a:headEnd/>
            <a:tailEnd/>
          </a:ln>
          <a:effectLst/>
        </p:spPr>
      </p:pic>
    </p:spTree>
    <p:custDataLst>
      <p:tags r:id="rId1"/>
    </p:custDataLst>
  </p:cSld>
  <p:clrMapOvr>
    <a:masterClrMapping/>
  </p:clrMapOvr>
  <p:transition advTm="703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animEffect transition="in" filter="blinds(horizontal)">
                                      <p:cBhvr>
                                        <p:cTn id="7" dur="500"/>
                                        <p:tgtEl>
                                          <p:spTgt spid="1945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64"/>
                                        </p:tgtEl>
                                        <p:attrNameLst>
                                          <p:attrName>style.visibility</p:attrName>
                                        </p:attrNameLst>
                                      </p:cBhvr>
                                      <p:to>
                                        <p:strVal val="visible"/>
                                      </p:to>
                                    </p:set>
                                    <p:animEffect transition="in" filter="blinds(horizontal)">
                                      <p:cBhvr>
                                        <p:cTn id="12" dur="5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Rehabilitation History</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Purposes of the Rehabilitation</a:t>
            </a:r>
          </a:p>
        </p:txBody>
      </p:sp>
      <p:sp>
        <p:nvSpPr>
          <p:cNvPr id="17414" name="Text Box 15"/>
          <p:cNvSpPr txBox="1">
            <a:spLocks noChangeArrowheads="1"/>
          </p:cNvSpPr>
          <p:nvPr/>
        </p:nvSpPr>
        <p:spPr bwMode="auto">
          <a:xfrm>
            <a:off x="0" y="1563915"/>
            <a:ext cx="4775200" cy="784830"/>
          </a:xfrm>
          <a:prstGeom prst="rect">
            <a:avLst/>
          </a:prstGeom>
          <a:noFill/>
          <a:ln w="9525">
            <a:noFill/>
            <a:miter lim="800000"/>
            <a:headEnd/>
            <a:tailEnd/>
          </a:ln>
        </p:spPr>
        <p:txBody>
          <a:bodyPr wrap="square">
            <a:spAutoFit/>
          </a:bodyPr>
          <a:lstStyle/>
          <a:p>
            <a:pPr marL="228600" indent="-228600">
              <a:spcBef>
                <a:spcPct val="50000"/>
              </a:spcBef>
              <a:buFontTx/>
              <a:buChar char="•"/>
            </a:pPr>
            <a:r>
              <a:rPr lang="en-US" altLang="ko-KR" dirty="0" smtClean="0">
                <a:ea typeface="굴림" pitchFamily="34" charset="-127"/>
              </a:rPr>
              <a:t>Seismic Retrofit</a:t>
            </a:r>
            <a:endParaRPr lang="en-US" altLang="ko-KR" dirty="0">
              <a:ea typeface="굴림" pitchFamily="34" charset="-127"/>
            </a:endParaRPr>
          </a:p>
          <a:p>
            <a:pPr marL="228600" indent="-228600">
              <a:spcBef>
                <a:spcPct val="50000"/>
              </a:spcBef>
              <a:buFontTx/>
              <a:buChar char="•"/>
            </a:pPr>
            <a:r>
              <a:rPr lang="en-US" altLang="ko-KR" dirty="0" smtClean="0">
                <a:ea typeface="굴림" pitchFamily="34" charset="-127"/>
              </a:rPr>
              <a:t>Concrete Deck Replacement</a:t>
            </a:r>
            <a:endParaRPr lang="en-US" altLang="ko-KR" dirty="0">
              <a:ea typeface="굴림" pitchFamily="34" charset="-127"/>
            </a:endParaRPr>
          </a:p>
        </p:txBody>
      </p:sp>
      <p:sp>
        <p:nvSpPr>
          <p:cNvPr id="13" name="Text Box 14"/>
          <p:cNvSpPr txBox="1">
            <a:spLocks noChangeArrowheads="1"/>
          </p:cNvSpPr>
          <p:nvPr/>
        </p:nvSpPr>
        <p:spPr bwMode="auto">
          <a:xfrm>
            <a:off x="0" y="2823029"/>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Procedures of the Seismic Retrofit</a:t>
            </a:r>
          </a:p>
        </p:txBody>
      </p:sp>
      <p:pic>
        <p:nvPicPr>
          <p:cNvPr id="14" name="Picture 13" descr="wprebear2.bmp"/>
          <p:cNvPicPr>
            <a:picLocks noChangeAspect="1"/>
          </p:cNvPicPr>
          <p:nvPr/>
        </p:nvPicPr>
        <p:blipFill>
          <a:blip r:embed="rId5" cstate="print"/>
          <a:srcRect l="29994" t="17892" r="16156" b="19239"/>
          <a:stretch>
            <a:fillRect/>
          </a:stretch>
        </p:blipFill>
        <p:spPr>
          <a:xfrm>
            <a:off x="4586516" y="885372"/>
            <a:ext cx="4005942" cy="2604483"/>
          </a:xfrm>
          <a:prstGeom prst="rect">
            <a:avLst/>
          </a:prstGeom>
          <a:ln w="12700">
            <a:solidFill>
              <a:srgbClr val="C00000"/>
            </a:solidFill>
          </a:ln>
        </p:spPr>
      </p:pic>
      <p:sp>
        <p:nvSpPr>
          <p:cNvPr id="15" name="Text Box 15"/>
          <p:cNvSpPr txBox="1">
            <a:spLocks noChangeArrowheads="1"/>
          </p:cNvSpPr>
          <p:nvPr/>
        </p:nvSpPr>
        <p:spPr bwMode="auto">
          <a:xfrm>
            <a:off x="0" y="3494315"/>
            <a:ext cx="4775200" cy="1200329"/>
          </a:xfrm>
          <a:prstGeom prst="rect">
            <a:avLst/>
          </a:prstGeom>
          <a:noFill/>
          <a:ln w="9525">
            <a:noFill/>
            <a:miter lim="800000"/>
            <a:headEnd/>
            <a:tailEnd/>
          </a:ln>
        </p:spPr>
        <p:txBody>
          <a:bodyPr wrap="square">
            <a:spAutoFit/>
          </a:bodyPr>
          <a:lstStyle/>
          <a:p>
            <a:pPr marL="228600" indent="-228600">
              <a:spcBef>
                <a:spcPct val="50000"/>
              </a:spcBef>
              <a:buFontTx/>
              <a:buChar char="•"/>
            </a:pPr>
            <a:r>
              <a:rPr lang="en-US" altLang="ko-KR" dirty="0" smtClean="0">
                <a:ea typeface="굴림" pitchFamily="34" charset="-127"/>
              </a:rPr>
              <a:t>Laboratory bearing test</a:t>
            </a:r>
            <a:endParaRPr lang="en-US" altLang="ko-KR" dirty="0">
              <a:ea typeface="굴림" pitchFamily="34" charset="-127"/>
            </a:endParaRPr>
          </a:p>
          <a:p>
            <a:pPr marL="228600" indent="-228600">
              <a:spcBef>
                <a:spcPct val="50000"/>
              </a:spcBef>
              <a:buFontTx/>
              <a:buChar char="•"/>
            </a:pPr>
            <a:r>
              <a:rPr lang="en-US" altLang="ko-KR" dirty="0" smtClean="0">
                <a:ea typeface="굴림" pitchFamily="34" charset="-127"/>
              </a:rPr>
              <a:t>Bearing replacement </a:t>
            </a:r>
          </a:p>
          <a:p>
            <a:pPr marL="228600" indent="-228600">
              <a:spcBef>
                <a:spcPct val="50000"/>
              </a:spcBef>
              <a:buFontTx/>
              <a:buChar char="•"/>
            </a:pPr>
            <a:r>
              <a:rPr lang="en-US" altLang="ko-KR" dirty="0" smtClean="0">
                <a:ea typeface="굴림" pitchFamily="34" charset="-127"/>
              </a:rPr>
              <a:t>In-Situ bridge tests: Pull-back test</a:t>
            </a:r>
            <a:endParaRPr lang="en-US" altLang="ko-KR" dirty="0">
              <a:ea typeface="굴림" pitchFamily="34" charset="-127"/>
            </a:endParaRPr>
          </a:p>
        </p:txBody>
      </p:sp>
      <p:pic>
        <p:nvPicPr>
          <p:cNvPr id="5122" name="Picture 2"/>
          <p:cNvPicPr>
            <a:picLocks noChangeAspect="1" noChangeArrowheads="1"/>
          </p:cNvPicPr>
          <p:nvPr/>
        </p:nvPicPr>
        <p:blipFill>
          <a:blip r:embed="rId6" cstate="print"/>
          <a:srcRect/>
          <a:stretch>
            <a:fillRect/>
          </a:stretch>
        </p:blipFill>
        <p:spPr bwMode="auto">
          <a:xfrm>
            <a:off x="4647686" y="3781253"/>
            <a:ext cx="3998913" cy="2493963"/>
          </a:xfrm>
          <a:prstGeom prst="rect">
            <a:avLst/>
          </a:prstGeom>
          <a:noFill/>
          <a:ln w="12700">
            <a:solidFill>
              <a:srgbClr val="C00000"/>
            </a:solidFill>
            <a:miter lim="800000"/>
            <a:headEnd/>
            <a:tailEnd/>
          </a:ln>
          <a:effectLst/>
        </p:spPr>
      </p:pic>
    </p:spTree>
    <p:custDataLst>
      <p:tags r:id="rId1"/>
    </p:custDataLst>
  </p:cSld>
  <p:clrMapOvr>
    <a:masterClrMapping/>
  </p:clrMapOvr>
  <p:transition advTm="7030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Pull-Back Testing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Over Deck Test vs. Under Deck Test</a:t>
            </a:r>
          </a:p>
        </p:txBody>
      </p:sp>
      <p:pic>
        <p:nvPicPr>
          <p:cNvPr id="195586" name="Picture 2"/>
          <p:cNvPicPr>
            <a:picLocks noChangeAspect="1" noChangeArrowheads="1"/>
          </p:cNvPicPr>
          <p:nvPr/>
        </p:nvPicPr>
        <p:blipFill>
          <a:blip r:embed="rId5" cstate="print"/>
          <a:srcRect/>
          <a:stretch>
            <a:fillRect/>
          </a:stretch>
        </p:blipFill>
        <p:spPr bwMode="auto">
          <a:xfrm>
            <a:off x="276455" y="1567542"/>
            <a:ext cx="4619522" cy="2627087"/>
          </a:xfrm>
          <a:prstGeom prst="rect">
            <a:avLst/>
          </a:prstGeom>
          <a:solidFill>
            <a:schemeClr val="bg1"/>
          </a:solidFill>
          <a:ln w="12700">
            <a:solidFill>
              <a:srgbClr val="C00000"/>
            </a:solidFill>
            <a:miter lim="800000"/>
            <a:headEnd/>
            <a:tailEnd/>
          </a:ln>
          <a:effectLst/>
        </p:spPr>
      </p:pic>
      <p:pic>
        <p:nvPicPr>
          <p:cNvPr id="195589" name="Picture 5"/>
          <p:cNvPicPr>
            <a:picLocks noChangeAspect="1" noChangeArrowheads="1"/>
          </p:cNvPicPr>
          <p:nvPr/>
        </p:nvPicPr>
        <p:blipFill>
          <a:blip r:embed="rId6" cstate="print"/>
          <a:srcRect b="-1270"/>
          <a:stretch>
            <a:fillRect/>
          </a:stretch>
        </p:blipFill>
        <p:spPr bwMode="auto">
          <a:xfrm>
            <a:off x="3065633" y="3363019"/>
            <a:ext cx="5860653" cy="2863609"/>
          </a:xfrm>
          <a:prstGeom prst="rect">
            <a:avLst/>
          </a:prstGeom>
          <a:solidFill>
            <a:schemeClr val="bg1"/>
          </a:solidFill>
          <a:ln w="12700">
            <a:solidFill>
              <a:srgbClr val="C00000"/>
            </a:solidFill>
            <a:miter lim="800000"/>
            <a:headEnd/>
            <a:tailEnd/>
          </a:ln>
          <a:effectLst/>
        </p:spPr>
      </p:pic>
      <p:sp>
        <p:nvSpPr>
          <p:cNvPr id="9" name="Text Box 14"/>
          <p:cNvSpPr txBox="1">
            <a:spLocks noChangeArrowheads="1"/>
          </p:cNvSpPr>
          <p:nvPr/>
        </p:nvSpPr>
        <p:spPr bwMode="auto">
          <a:xfrm>
            <a:off x="5065487" y="2053771"/>
            <a:ext cx="1959427" cy="369332"/>
          </a:xfrm>
          <a:prstGeom prst="rect">
            <a:avLst/>
          </a:prstGeom>
          <a:noFill/>
          <a:ln w="9525">
            <a:noFill/>
            <a:miter lim="800000"/>
            <a:headEnd/>
            <a:tailEnd/>
          </a:ln>
        </p:spPr>
        <p:txBody>
          <a:bodyPr wrap="square">
            <a:spAutoFit/>
          </a:bodyPr>
          <a:lstStyle/>
          <a:p>
            <a:pPr>
              <a:spcBef>
                <a:spcPct val="50000"/>
              </a:spcBef>
            </a:pPr>
            <a:r>
              <a:rPr lang="en-US" altLang="ko-KR" b="1" dirty="0" smtClean="0">
                <a:ea typeface="굴림" pitchFamily="34" charset="-127"/>
              </a:rPr>
              <a:t>Over Deck Test</a:t>
            </a:r>
          </a:p>
        </p:txBody>
      </p:sp>
      <p:sp>
        <p:nvSpPr>
          <p:cNvPr id="10" name="Text Box 14"/>
          <p:cNvSpPr txBox="1">
            <a:spLocks noChangeArrowheads="1"/>
          </p:cNvSpPr>
          <p:nvPr/>
        </p:nvSpPr>
        <p:spPr bwMode="auto">
          <a:xfrm>
            <a:off x="870858" y="5014685"/>
            <a:ext cx="2090056" cy="369332"/>
          </a:xfrm>
          <a:prstGeom prst="rect">
            <a:avLst/>
          </a:prstGeom>
          <a:noFill/>
          <a:ln w="9525">
            <a:noFill/>
            <a:miter lim="800000"/>
            <a:headEnd/>
            <a:tailEnd/>
          </a:ln>
        </p:spPr>
        <p:txBody>
          <a:bodyPr wrap="square">
            <a:spAutoFit/>
          </a:bodyPr>
          <a:lstStyle/>
          <a:p>
            <a:pPr>
              <a:spcBef>
                <a:spcPct val="50000"/>
              </a:spcBef>
            </a:pPr>
            <a:r>
              <a:rPr lang="en-US" altLang="ko-KR" b="1" dirty="0" smtClean="0">
                <a:ea typeface="굴림" pitchFamily="34" charset="-127"/>
              </a:rPr>
              <a:t>Under Deck Test</a:t>
            </a:r>
          </a:p>
        </p:txBody>
      </p:sp>
    </p:spTree>
    <p:custDataLst>
      <p:tags r:id="rId1"/>
    </p:custDataLst>
  </p:cSld>
  <p:clrMapOvr>
    <a:masterClrMapping/>
  </p:clrMapOvr>
  <p:transition advTm="703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blinds(horizontal)">
                                      <p:cBhvr>
                                        <p:cTn id="7" dur="500"/>
                                        <p:tgtEl>
                                          <p:spTgt spid="19558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Instrumentation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066800"/>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Accelerometers and Potentiometers at Piers and Abutments</a:t>
            </a:r>
          </a:p>
        </p:txBody>
      </p:sp>
      <p:pic>
        <p:nvPicPr>
          <p:cNvPr id="10" name="Picture 9" descr="Sb-lo-ac.bmp"/>
          <p:cNvPicPr>
            <a:picLocks noChangeAspect="1"/>
          </p:cNvPicPr>
          <p:nvPr/>
        </p:nvPicPr>
        <p:blipFill>
          <a:blip r:embed="rId5" cstate="print"/>
          <a:srcRect l="18569" r="19228" b="9556"/>
          <a:stretch>
            <a:fillRect/>
          </a:stretch>
        </p:blipFill>
        <p:spPr>
          <a:xfrm>
            <a:off x="319313" y="1508806"/>
            <a:ext cx="5094573" cy="4151766"/>
          </a:xfrm>
          <a:prstGeom prst="rect">
            <a:avLst/>
          </a:prstGeom>
          <a:ln w="12700">
            <a:solidFill>
              <a:srgbClr val="C00000"/>
            </a:solidFill>
          </a:ln>
        </p:spPr>
      </p:pic>
      <p:pic>
        <p:nvPicPr>
          <p:cNvPr id="11" name="Picture 10" descr="Sb-lo-po.bmp"/>
          <p:cNvPicPr>
            <a:picLocks noChangeAspect="1"/>
          </p:cNvPicPr>
          <p:nvPr/>
        </p:nvPicPr>
        <p:blipFill>
          <a:blip r:embed="rId6" cstate="print"/>
          <a:srcRect l="26304" r="16101" b="7794"/>
          <a:stretch>
            <a:fillRect/>
          </a:stretch>
        </p:blipFill>
        <p:spPr>
          <a:xfrm>
            <a:off x="4089368" y="1494292"/>
            <a:ext cx="4627072" cy="4151765"/>
          </a:xfrm>
          <a:prstGeom prst="rect">
            <a:avLst/>
          </a:prstGeom>
          <a:ln w="12700">
            <a:solidFill>
              <a:srgbClr val="C00000"/>
            </a:solidFill>
          </a:ln>
        </p:spPr>
      </p:pic>
      <p:sp>
        <p:nvSpPr>
          <p:cNvPr id="12" name="Text Box 14"/>
          <p:cNvSpPr txBox="1">
            <a:spLocks noChangeArrowheads="1"/>
          </p:cNvSpPr>
          <p:nvPr/>
        </p:nvSpPr>
        <p:spPr bwMode="auto">
          <a:xfrm>
            <a:off x="1872345" y="5769428"/>
            <a:ext cx="2133598" cy="369332"/>
          </a:xfrm>
          <a:prstGeom prst="rect">
            <a:avLst/>
          </a:prstGeom>
          <a:noFill/>
          <a:ln w="9525">
            <a:noFill/>
            <a:miter lim="800000"/>
            <a:headEnd/>
            <a:tailEnd/>
          </a:ln>
        </p:spPr>
        <p:txBody>
          <a:bodyPr wrap="square">
            <a:spAutoFit/>
          </a:bodyPr>
          <a:lstStyle/>
          <a:p>
            <a:pPr>
              <a:spcBef>
                <a:spcPct val="50000"/>
              </a:spcBef>
            </a:pPr>
            <a:r>
              <a:rPr lang="en-US" altLang="ko-KR" b="1" dirty="0" smtClean="0">
                <a:ea typeface="굴림" pitchFamily="34" charset="-127"/>
              </a:rPr>
              <a:t>Accelerometers</a:t>
            </a:r>
          </a:p>
        </p:txBody>
      </p:sp>
      <p:sp>
        <p:nvSpPr>
          <p:cNvPr id="13" name="Text Box 14"/>
          <p:cNvSpPr txBox="1">
            <a:spLocks noChangeArrowheads="1"/>
          </p:cNvSpPr>
          <p:nvPr/>
        </p:nvSpPr>
        <p:spPr bwMode="auto">
          <a:xfrm>
            <a:off x="5442859" y="5769428"/>
            <a:ext cx="2133598" cy="369332"/>
          </a:xfrm>
          <a:prstGeom prst="rect">
            <a:avLst/>
          </a:prstGeom>
          <a:noFill/>
          <a:ln w="9525">
            <a:noFill/>
            <a:miter lim="800000"/>
            <a:headEnd/>
            <a:tailEnd/>
          </a:ln>
        </p:spPr>
        <p:txBody>
          <a:bodyPr wrap="square">
            <a:spAutoFit/>
          </a:bodyPr>
          <a:lstStyle/>
          <a:p>
            <a:pPr>
              <a:spcBef>
                <a:spcPct val="50000"/>
              </a:spcBef>
            </a:pPr>
            <a:r>
              <a:rPr lang="en-US" altLang="ko-KR" b="1" dirty="0" smtClean="0">
                <a:ea typeface="굴림" pitchFamily="34" charset="-127"/>
              </a:rPr>
              <a:t>Potentiometers</a:t>
            </a:r>
          </a:p>
        </p:txBody>
      </p:sp>
    </p:spTree>
    <p:custDataLst>
      <p:tags r:id="rId1"/>
    </p:custDataLst>
  </p:cSld>
  <p:clrMapOvr>
    <a:masterClrMapping/>
  </p:clrMapOvr>
  <p:transition advTm="164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Hysteretic Damping Model of LRB</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5" name="Text Box 14"/>
          <p:cNvSpPr txBox="1">
            <a:spLocks noChangeArrowheads="1"/>
          </p:cNvSpPr>
          <p:nvPr/>
        </p:nvSpPr>
        <p:spPr bwMode="auto">
          <a:xfrm>
            <a:off x="0" y="997352"/>
            <a:ext cx="9144000" cy="369332"/>
          </a:xfrm>
          <a:prstGeom prst="rect">
            <a:avLst/>
          </a:prstGeom>
          <a:noFill/>
          <a:ln w="9525">
            <a:noFill/>
            <a:miter lim="800000"/>
            <a:headEnd/>
            <a:tailEnd/>
          </a:ln>
        </p:spPr>
        <p:txBody>
          <a:bodyPr>
            <a:spAutoFit/>
          </a:bodyPr>
          <a:lstStyle/>
          <a:p>
            <a:pPr>
              <a:spcBef>
                <a:spcPct val="50000"/>
              </a:spcBef>
            </a:pPr>
            <a:r>
              <a:rPr lang="en-US" altLang="ko-KR" b="1" dirty="0" err="1" smtClean="0">
                <a:solidFill>
                  <a:srgbClr val="008000"/>
                </a:solidFill>
                <a:ea typeface="굴림" pitchFamily="34" charset="-127"/>
              </a:rPr>
              <a:t>Menegotto</a:t>
            </a:r>
            <a:r>
              <a:rPr lang="en-US" altLang="ko-KR" b="1" dirty="0" smtClean="0">
                <a:solidFill>
                  <a:srgbClr val="008000"/>
                </a:solidFill>
                <a:ea typeface="굴림" pitchFamily="34" charset="-127"/>
              </a:rPr>
              <a:t>-Pinto Model</a:t>
            </a:r>
          </a:p>
        </p:txBody>
      </p:sp>
      <p:pic>
        <p:nvPicPr>
          <p:cNvPr id="2050" name="Picture 2"/>
          <p:cNvPicPr>
            <a:picLocks noChangeAspect="1" noChangeArrowheads="1"/>
          </p:cNvPicPr>
          <p:nvPr/>
        </p:nvPicPr>
        <p:blipFill>
          <a:blip r:embed="rId4" cstate="print"/>
          <a:srcRect l="-6259" t="-6327" r="-4973" b="-5939"/>
          <a:stretch>
            <a:fillRect/>
          </a:stretch>
        </p:blipFill>
        <p:spPr bwMode="auto">
          <a:xfrm>
            <a:off x="4930815" y="1446835"/>
            <a:ext cx="4004841" cy="3183038"/>
          </a:xfrm>
          <a:prstGeom prst="rect">
            <a:avLst/>
          </a:prstGeom>
          <a:solidFill>
            <a:schemeClr val="bg1"/>
          </a:solidFill>
          <a:ln w="12700">
            <a:solidFill>
              <a:srgbClr val="C00000"/>
            </a:solidFill>
            <a:miter lim="800000"/>
            <a:headEnd/>
            <a:tailEnd/>
          </a:ln>
          <a:effectLst/>
        </p:spPr>
      </p:pic>
      <p:pic>
        <p:nvPicPr>
          <p:cNvPr id="2051" name="Picture 3"/>
          <p:cNvPicPr>
            <a:picLocks noChangeAspect="1" noChangeArrowheads="1"/>
          </p:cNvPicPr>
          <p:nvPr/>
        </p:nvPicPr>
        <p:blipFill>
          <a:blip r:embed="rId5" cstate="print"/>
          <a:srcRect l="22480" r="23584"/>
          <a:stretch>
            <a:fillRect/>
          </a:stretch>
        </p:blipFill>
        <p:spPr bwMode="auto">
          <a:xfrm>
            <a:off x="150471" y="1577634"/>
            <a:ext cx="4444679" cy="941387"/>
          </a:xfrm>
          <a:prstGeom prst="rect">
            <a:avLst/>
          </a:prstGeom>
          <a:noFill/>
          <a:ln w="9525">
            <a:noFill/>
            <a:miter lim="800000"/>
            <a:headEnd/>
            <a:tailEnd/>
          </a:ln>
          <a:effectLst/>
        </p:spPr>
      </p:pic>
      <p:sp>
        <p:nvSpPr>
          <p:cNvPr id="8" name="Text Box 14"/>
          <p:cNvSpPr txBox="1">
            <a:spLocks noChangeArrowheads="1"/>
          </p:cNvSpPr>
          <p:nvPr/>
        </p:nvSpPr>
        <p:spPr bwMode="auto">
          <a:xfrm>
            <a:off x="1226916" y="2675681"/>
            <a:ext cx="3611301" cy="2510752"/>
          </a:xfrm>
          <a:prstGeom prst="rect">
            <a:avLst/>
          </a:prstGeom>
          <a:noFill/>
          <a:ln w="9525">
            <a:noFill/>
            <a:miter lim="800000"/>
            <a:headEnd/>
            <a:tailEnd/>
          </a:ln>
        </p:spPr>
        <p:txBody>
          <a:bodyPr wrap="square">
            <a:spAutoFit/>
          </a:bodyPr>
          <a:lstStyle/>
          <a:p>
            <a:pPr>
              <a:lnSpc>
                <a:spcPts val="2000"/>
              </a:lnSpc>
              <a:spcBef>
                <a:spcPct val="50000"/>
              </a:spcBef>
            </a:pPr>
            <a:r>
              <a:rPr lang="en-US" altLang="ko-KR" sz="1400" dirty="0" smtClean="0">
                <a:ea typeface="굴림" pitchFamily="34" charset="-127"/>
              </a:rPr>
              <a:t>Restoring force</a:t>
            </a:r>
          </a:p>
          <a:p>
            <a:pPr>
              <a:lnSpc>
                <a:spcPts val="2000"/>
              </a:lnSpc>
              <a:spcBef>
                <a:spcPct val="50000"/>
              </a:spcBef>
            </a:pPr>
            <a:r>
              <a:rPr lang="en-US" altLang="ko-KR" sz="1400" dirty="0" smtClean="0">
                <a:ea typeface="굴림" pitchFamily="34" charset="-127"/>
              </a:rPr>
              <a:t>Displacement</a:t>
            </a:r>
          </a:p>
          <a:p>
            <a:pPr>
              <a:lnSpc>
                <a:spcPts val="2000"/>
              </a:lnSpc>
              <a:spcBef>
                <a:spcPct val="50000"/>
              </a:spcBef>
            </a:pPr>
            <a:r>
              <a:rPr lang="en-US" altLang="ko-KR" sz="1400" dirty="0" smtClean="0">
                <a:ea typeface="굴림" pitchFamily="34" charset="-127"/>
              </a:rPr>
              <a:t>Force and Disp. at direction changing point</a:t>
            </a:r>
          </a:p>
          <a:p>
            <a:pPr>
              <a:lnSpc>
                <a:spcPts val="2000"/>
              </a:lnSpc>
              <a:spcBef>
                <a:spcPct val="50000"/>
              </a:spcBef>
            </a:pPr>
            <a:r>
              <a:rPr lang="en-US" altLang="ko-KR" sz="1400" dirty="0" smtClean="0">
                <a:ea typeface="굴림" pitchFamily="34" charset="-127"/>
              </a:rPr>
              <a:t>Post-yielding stiffness / Pre-yielding stiff</a:t>
            </a:r>
          </a:p>
          <a:p>
            <a:pPr>
              <a:lnSpc>
                <a:spcPts val="2000"/>
              </a:lnSpc>
              <a:spcBef>
                <a:spcPct val="50000"/>
              </a:spcBef>
            </a:pPr>
            <a:r>
              <a:rPr lang="en-US" altLang="ko-KR" sz="1400" dirty="0" smtClean="0">
                <a:ea typeface="굴림" pitchFamily="34" charset="-127"/>
              </a:rPr>
              <a:t>Force and Disp. at the yield point</a:t>
            </a:r>
          </a:p>
          <a:p>
            <a:pPr>
              <a:lnSpc>
                <a:spcPts val="2000"/>
              </a:lnSpc>
              <a:spcBef>
                <a:spcPct val="50000"/>
              </a:spcBef>
            </a:pPr>
            <a:r>
              <a:rPr lang="en-US" altLang="ko-KR" sz="1400" dirty="0" smtClean="0">
                <a:ea typeface="굴림" pitchFamily="34" charset="-127"/>
              </a:rPr>
              <a:t>for initial loading </a:t>
            </a:r>
          </a:p>
          <a:p>
            <a:pPr>
              <a:lnSpc>
                <a:spcPts val="2000"/>
              </a:lnSpc>
              <a:spcBef>
                <a:spcPct val="50000"/>
              </a:spcBef>
            </a:pPr>
            <a:r>
              <a:rPr lang="en-US" altLang="ko-KR" sz="1400" dirty="0" smtClean="0">
                <a:ea typeface="굴림" pitchFamily="34" charset="-127"/>
              </a:rPr>
              <a:t>for unloading and reloading</a:t>
            </a:r>
          </a:p>
        </p:txBody>
      </p:sp>
      <p:pic>
        <p:nvPicPr>
          <p:cNvPr id="2052" name="Picture 4"/>
          <p:cNvPicPr>
            <a:picLocks noChangeAspect="1" noChangeArrowheads="1"/>
          </p:cNvPicPr>
          <p:nvPr/>
        </p:nvPicPr>
        <p:blipFill>
          <a:blip r:embed="rId6" cstate="print"/>
          <a:srcRect l="40458" r="41844"/>
          <a:stretch>
            <a:fillRect/>
          </a:stretch>
        </p:blipFill>
        <p:spPr bwMode="auto">
          <a:xfrm>
            <a:off x="0" y="2820182"/>
            <a:ext cx="1458410" cy="2414587"/>
          </a:xfrm>
          <a:prstGeom prst="rect">
            <a:avLst/>
          </a:prstGeom>
          <a:noFill/>
          <a:ln w="9525">
            <a:noFill/>
            <a:miter lim="800000"/>
            <a:headEnd/>
            <a:tailEnd/>
          </a:ln>
          <a:effectLst/>
        </p:spPr>
      </p:pic>
    </p:spTree>
  </p:cSld>
  <p:clrMapOvr>
    <a:masterClrMapping/>
  </p:clrMapOvr>
  <p:transition advTm="44336"/>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err="1" smtClean="0">
                <a:solidFill>
                  <a:srgbClr val="003366"/>
                </a:solidFill>
                <a:effectLst>
                  <a:outerShdw blurRad="38100" dist="38100" dir="2700000" algn="tl">
                    <a:srgbClr val="000000">
                      <a:alpha val="43137"/>
                    </a:srgbClr>
                  </a:outerShdw>
                </a:effectLst>
                <a:latin typeface="Tahoma" pitchFamily="34" charset="0"/>
                <a:ea typeface="굴림" pitchFamily="34" charset="-127"/>
              </a:rPr>
              <a:t>Nondimensional</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Combined Governing EQ.</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962297"/>
            <a:ext cx="9144000" cy="369332"/>
          </a:xfrm>
          <a:prstGeom prst="rect">
            <a:avLst/>
          </a:prstGeom>
          <a:noFill/>
          <a:ln w="9525">
            <a:noFill/>
            <a:miter lim="800000"/>
            <a:headEnd/>
            <a:tailEnd/>
          </a:ln>
        </p:spPr>
        <p:txBody>
          <a:bodyPr>
            <a:spAutoFit/>
          </a:bodyPr>
          <a:lstStyle/>
          <a:p>
            <a:pPr>
              <a:spcBef>
                <a:spcPct val="50000"/>
              </a:spcBef>
            </a:pPr>
            <a:r>
              <a:rPr lang="en-US" altLang="ko-KR" b="1" dirty="0" err="1" smtClean="0">
                <a:solidFill>
                  <a:srgbClr val="008000"/>
                </a:solidFill>
                <a:ea typeface="굴림" pitchFamily="34" charset="-127"/>
              </a:rPr>
              <a:t>Nondimensional</a:t>
            </a:r>
            <a:r>
              <a:rPr lang="en-US" altLang="ko-KR" b="1" dirty="0" smtClean="0">
                <a:solidFill>
                  <a:srgbClr val="008000"/>
                </a:solidFill>
                <a:ea typeface="굴림" pitchFamily="34" charset="-127"/>
              </a:rPr>
              <a:t> Variables</a:t>
            </a:r>
          </a:p>
        </p:txBody>
      </p:sp>
      <p:sp>
        <p:nvSpPr>
          <p:cNvPr id="16" name="Text Box 14"/>
          <p:cNvSpPr txBox="1">
            <a:spLocks noChangeArrowheads="1"/>
          </p:cNvSpPr>
          <p:nvPr/>
        </p:nvSpPr>
        <p:spPr bwMode="auto">
          <a:xfrm>
            <a:off x="470198" y="1490742"/>
            <a:ext cx="2860831"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Transverse displacement :</a:t>
            </a:r>
          </a:p>
        </p:txBody>
      </p:sp>
      <p:pic>
        <p:nvPicPr>
          <p:cNvPr id="3074" name="Picture 2"/>
          <p:cNvPicPr>
            <a:picLocks noChangeAspect="1" noChangeArrowheads="1"/>
          </p:cNvPicPr>
          <p:nvPr/>
        </p:nvPicPr>
        <p:blipFill>
          <a:blip r:embed="rId5" cstate="print"/>
          <a:srcRect l="43827" r="43650"/>
          <a:stretch>
            <a:fillRect/>
          </a:stretch>
        </p:blipFill>
        <p:spPr bwMode="auto">
          <a:xfrm>
            <a:off x="3409406" y="1433285"/>
            <a:ext cx="1031965" cy="620713"/>
          </a:xfrm>
          <a:prstGeom prst="rect">
            <a:avLst/>
          </a:prstGeom>
          <a:noFill/>
          <a:ln w="9525">
            <a:noFill/>
            <a:miter lim="800000"/>
            <a:headEnd/>
            <a:tailEnd/>
          </a:ln>
          <a:effectLst/>
        </p:spPr>
      </p:pic>
      <p:sp>
        <p:nvSpPr>
          <p:cNvPr id="14" name="Text Box 14"/>
          <p:cNvSpPr txBox="1">
            <a:spLocks noChangeArrowheads="1"/>
          </p:cNvSpPr>
          <p:nvPr/>
        </p:nvSpPr>
        <p:spPr bwMode="auto">
          <a:xfrm>
            <a:off x="470198" y="2000194"/>
            <a:ext cx="2860831"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Rotational displacement :</a:t>
            </a:r>
          </a:p>
        </p:txBody>
      </p:sp>
      <p:pic>
        <p:nvPicPr>
          <p:cNvPr id="2" name="Picture 3"/>
          <p:cNvPicPr>
            <a:picLocks noChangeAspect="1" noChangeArrowheads="1"/>
          </p:cNvPicPr>
          <p:nvPr/>
        </p:nvPicPr>
        <p:blipFill>
          <a:blip r:embed="rId6" cstate="print"/>
          <a:srcRect l="40023" r="39687"/>
          <a:stretch>
            <a:fillRect/>
          </a:stretch>
        </p:blipFill>
        <p:spPr bwMode="auto">
          <a:xfrm>
            <a:off x="3500845" y="1933576"/>
            <a:ext cx="1672046" cy="663575"/>
          </a:xfrm>
          <a:prstGeom prst="rect">
            <a:avLst/>
          </a:prstGeom>
          <a:noFill/>
          <a:ln w="9525">
            <a:noFill/>
            <a:miter lim="800000"/>
            <a:headEnd/>
            <a:tailEnd/>
          </a:ln>
          <a:effectLst/>
        </p:spPr>
      </p:pic>
      <p:sp>
        <p:nvSpPr>
          <p:cNvPr id="17" name="Text Box 14"/>
          <p:cNvSpPr txBox="1">
            <a:spLocks noChangeArrowheads="1"/>
          </p:cNvSpPr>
          <p:nvPr/>
        </p:nvSpPr>
        <p:spPr bwMode="auto">
          <a:xfrm>
            <a:off x="470198" y="2496582"/>
            <a:ext cx="2860831"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Time :</a:t>
            </a:r>
          </a:p>
        </p:txBody>
      </p:sp>
      <p:pic>
        <p:nvPicPr>
          <p:cNvPr id="3076" name="Picture 4"/>
          <p:cNvPicPr>
            <a:picLocks noChangeAspect="1" noChangeArrowheads="1"/>
          </p:cNvPicPr>
          <p:nvPr/>
        </p:nvPicPr>
        <p:blipFill>
          <a:blip r:embed="rId7" cstate="print"/>
          <a:srcRect l="44937" r="45235"/>
          <a:stretch>
            <a:fillRect/>
          </a:stretch>
        </p:blipFill>
        <p:spPr bwMode="auto">
          <a:xfrm>
            <a:off x="3461658" y="2500903"/>
            <a:ext cx="809897" cy="601663"/>
          </a:xfrm>
          <a:prstGeom prst="rect">
            <a:avLst/>
          </a:prstGeom>
          <a:noFill/>
          <a:ln w="9525">
            <a:noFill/>
            <a:miter lim="800000"/>
            <a:headEnd/>
            <a:tailEnd/>
          </a:ln>
          <a:effectLst/>
        </p:spPr>
      </p:pic>
      <p:sp>
        <p:nvSpPr>
          <p:cNvPr id="18" name="Text Box 14"/>
          <p:cNvSpPr txBox="1">
            <a:spLocks noChangeArrowheads="1"/>
          </p:cNvSpPr>
          <p:nvPr/>
        </p:nvSpPr>
        <p:spPr bwMode="auto">
          <a:xfrm>
            <a:off x="5238141" y="1490742"/>
            <a:ext cx="1018968"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where</a:t>
            </a:r>
          </a:p>
        </p:txBody>
      </p:sp>
      <p:pic>
        <p:nvPicPr>
          <p:cNvPr id="3077" name="Picture 5"/>
          <p:cNvPicPr>
            <a:picLocks noChangeAspect="1" noChangeArrowheads="1"/>
          </p:cNvPicPr>
          <p:nvPr/>
        </p:nvPicPr>
        <p:blipFill>
          <a:blip r:embed="rId8" cstate="print"/>
          <a:srcRect l="36219" r="36992"/>
          <a:stretch>
            <a:fillRect/>
          </a:stretch>
        </p:blipFill>
        <p:spPr bwMode="auto">
          <a:xfrm>
            <a:off x="6283233" y="1001077"/>
            <a:ext cx="2207623" cy="882650"/>
          </a:xfrm>
          <a:prstGeom prst="rect">
            <a:avLst/>
          </a:prstGeom>
          <a:noFill/>
          <a:ln w="9525">
            <a:noFill/>
            <a:miter lim="800000"/>
            <a:headEnd/>
            <a:tailEnd/>
          </a:ln>
          <a:effectLst/>
        </p:spPr>
      </p:pic>
      <p:pic>
        <p:nvPicPr>
          <p:cNvPr id="3078" name="Picture 6"/>
          <p:cNvPicPr>
            <a:picLocks noChangeAspect="1" noChangeArrowheads="1"/>
          </p:cNvPicPr>
          <p:nvPr/>
        </p:nvPicPr>
        <p:blipFill>
          <a:blip r:embed="rId9" cstate="print"/>
          <a:srcRect l="46364" r="46186"/>
          <a:stretch>
            <a:fillRect/>
          </a:stretch>
        </p:blipFill>
        <p:spPr bwMode="auto">
          <a:xfrm>
            <a:off x="6217921" y="2024970"/>
            <a:ext cx="613955" cy="1003300"/>
          </a:xfrm>
          <a:prstGeom prst="rect">
            <a:avLst/>
          </a:prstGeom>
          <a:noFill/>
          <a:ln w="9525">
            <a:noFill/>
            <a:miter lim="800000"/>
            <a:headEnd/>
            <a:tailEnd/>
          </a:ln>
          <a:effectLst/>
        </p:spPr>
      </p:pic>
      <p:sp>
        <p:nvSpPr>
          <p:cNvPr id="21" name="Text Box 14"/>
          <p:cNvSpPr txBox="1">
            <a:spLocks noChangeArrowheads="1"/>
          </p:cNvSpPr>
          <p:nvPr/>
        </p:nvSpPr>
        <p:spPr bwMode="auto">
          <a:xfrm>
            <a:off x="6779558" y="1894115"/>
            <a:ext cx="1920305" cy="1038746"/>
          </a:xfrm>
          <a:prstGeom prst="rect">
            <a:avLst/>
          </a:prstGeom>
          <a:noFill/>
          <a:ln w="9525">
            <a:noFill/>
            <a:miter lim="800000"/>
            <a:headEnd/>
            <a:tailEnd/>
          </a:ln>
        </p:spPr>
        <p:txBody>
          <a:bodyPr wrap="square">
            <a:spAutoFit/>
          </a:bodyPr>
          <a:lstStyle/>
          <a:p>
            <a:pPr>
              <a:lnSpc>
                <a:spcPts val="1900"/>
              </a:lnSpc>
              <a:spcBef>
                <a:spcPct val="50000"/>
              </a:spcBef>
            </a:pPr>
            <a:r>
              <a:rPr lang="en-US" altLang="ko-KR" sz="1400" dirty="0" smtClean="0">
                <a:ea typeface="굴림" pitchFamily="34" charset="-127"/>
              </a:rPr>
              <a:t>Max. measured disp.</a:t>
            </a:r>
          </a:p>
          <a:p>
            <a:pPr>
              <a:lnSpc>
                <a:spcPts val="1900"/>
              </a:lnSpc>
              <a:spcBef>
                <a:spcPct val="50000"/>
              </a:spcBef>
            </a:pPr>
            <a:r>
              <a:rPr lang="en-US" altLang="ko-KR" sz="1400" dirty="0" smtClean="0">
                <a:ea typeface="굴림" pitchFamily="34" charset="-127"/>
              </a:rPr>
              <a:t>Force at </a:t>
            </a:r>
            <a:r>
              <a:rPr lang="en-US" altLang="ko-KR" sz="1400" i="1" dirty="0" err="1" smtClean="0">
                <a:ea typeface="굴림" pitchFamily="34" charset="-127"/>
              </a:rPr>
              <a:t>u</a:t>
            </a:r>
            <a:r>
              <a:rPr lang="en-US" altLang="ko-KR" sz="1050" i="1" dirty="0" err="1" smtClean="0">
                <a:ea typeface="굴림" pitchFamily="34" charset="-127"/>
              </a:rPr>
              <a:t>o</a:t>
            </a:r>
            <a:endParaRPr lang="en-US" altLang="ko-KR" sz="1400" i="1" dirty="0" smtClean="0">
              <a:ea typeface="굴림" pitchFamily="34" charset="-127"/>
            </a:endParaRPr>
          </a:p>
          <a:p>
            <a:pPr>
              <a:lnSpc>
                <a:spcPts val="1900"/>
              </a:lnSpc>
              <a:spcBef>
                <a:spcPct val="50000"/>
              </a:spcBef>
            </a:pPr>
            <a:r>
              <a:rPr lang="en-US" altLang="ko-KR" sz="1400" dirty="0" smtClean="0">
                <a:ea typeface="굴림" pitchFamily="34" charset="-127"/>
              </a:rPr>
              <a:t>Radius of gyration</a:t>
            </a:r>
          </a:p>
        </p:txBody>
      </p:sp>
      <p:sp>
        <p:nvSpPr>
          <p:cNvPr id="24" name="Text Box 14"/>
          <p:cNvSpPr txBox="1">
            <a:spLocks noChangeArrowheads="1"/>
          </p:cNvSpPr>
          <p:nvPr/>
        </p:nvSpPr>
        <p:spPr bwMode="auto">
          <a:xfrm>
            <a:off x="0" y="3015684"/>
            <a:ext cx="9144000" cy="369332"/>
          </a:xfrm>
          <a:prstGeom prst="rect">
            <a:avLst/>
          </a:prstGeom>
          <a:noFill/>
          <a:ln w="9525">
            <a:noFill/>
            <a:miter lim="800000"/>
            <a:headEnd/>
            <a:tailEnd/>
          </a:ln>
        </p:spPr>
        <p:txBody>
          <a:bodyPr>
            <a:spAutoFit/>
          </a:bodyPr>
          <a:lstStyle/>
          <a:p>
            <a:pPr>
              <a:spcBef>
                <a:spcPct val="50000"/>
              </a:spcBef>
            </a:pPr>
            <a:r>
              <a:rPr lang="en-US" altLang="ko-KR" b="1" dirty="0" err="1" smtClean="0">
                <a:solidFill>
                  <a:srgbClr val="008000"/>
                </a:solidFill>
                <a:ea typeface="굴림" pitchFamily="34" charset="-127"/>
              </a:rPr>
              <a:t>Nondimensional</a:t>
            </a:r>
            <a:r>
              <a:rPr lang="en-US" altLang="ko-KR" b="1" dirty="0" smtClean="0">
                <a:solidFill>
                  <a:srgbClr val="008000"/>
                </a:solidFill>
                <a:ea typeface="굴림" pitchFamily="34" charset="-127"/>
              </a:rPr>
              <a:t> Combined Governing Equations</a:t>
            </a:r>
          </a:p>
        </p:txBody>
      </p:sp>
      <p:pic>
        <p:nvPicPr>
          <p:cNvPr id="3081" name="Picture 9"/>
          <p:cNvPicPr>
            <a:picLocks noChangeAspect="1" noChangeArrowheads="1"/>
          </p:cNvPicPr>
          <p:nvPr/>
        </p:nvPicPr>
        <p:blipFill>
          <a:blip r:embed="rId10" cstate="print"/>
          <a:srcRect l="4700" r="4566"/>
          <a:stretch>
            <a:fillRect/>
          </a:stretch>
        </p:blipFill>
        <p:spPr bwMode="auto">
          <a:xfrm>
            <a:off x="735474" y="4047033"/>
            <a:ext cx="7477125" cy="1262062"/>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1" cstate="print"/>
          <a:srcRect l="6203" r="6646"/>
          <a:stretch>
            <a:fillRect/>
          </a:stretch>
        </p:blipFill>
        <p:spPr bwMode="auto">
          <a:xfrm>
            <a:off x="733425" y="3460502"/>
            <a:ext cx="7181850" cy="712787"/>
          </a:xfrm>
          <a:prstGeom prst="rect">
            <a:avLst/>
          </a:prstGeom>
          <a:noFill/>
          <a:ln w="9525">
            <a:noFill/>
            <a:miter lim="800000"/>
            <a:headEnd/>
            <a:tailEnd/>
          </a:ln>
          <a:effectLst/>
        </p:spPr>
      </p:pic>
      <p:pic>
        <p:nvPicPr>
          <p:cNvPr id="3087" name="Picture 15"/>
          <p:cNvPicPr>
            <a:picLocks noChangeAspect="1" noChangeArrowheads="1"/>
          </p:cNvPicPr>
          <p:nvPr/>
        </p:nvPicPr>
        <p:blipFill>
          <a:blip r:embed="rId12" cstate="print"/>
          <a:srcRect l="40752" r="40744"/>
          <a:stretch>
            <a:fillRect/>
          </a:stretch>
        </p:blipFill>
        <p:spPr bwMode="auto">
          <a:xfrm>
            <a:off x="1053431" y="5270554"/>
            <a:ext cx="1524836" cy="401638"/>
          </a:xfrm>
          <a:prstGeom prst="rect">
            <a:avLst/>
          </a:prstGeom>
          <a:noFill/>
          <a:ln w="9525">
            <a:noFill/>
            <a:miter lim="800000"/>
            <a:headEnd/>
            <a:tailEnd/>
          </a:ln>
          <a:effectLst/>
        </p:spPr>
      </p:pic>
      <p:sp>
        <p:nvSpPr>
          <p:cNvPr id="32" name="Text Box 14"/>
          <p:cNvSpPr txBox="1">
            <a:spLocks noChangeArrowheads="1"/>
          </p:cNvSpPr>
          <p:nvPr/>
        </p:nvSpPr>
        <p:spPr bwMode="auto">
          <a:xfrm>
            <a:off x="174700" y="5205060"/>
            <a:ext cx="895449" cy="369332"/>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where</a:t>
            </a:r>
          </a:p>
        </p:txBody>
      </p:sp>
      <p:pic>
        <p:nvPicPr>
          <p:cNvPr id="3088" name="Picture 16"/>
          <p:cNvPicPr>
            <a:picLocks noChangeAspect="1" noChangeArrowheads="1"/>
          </p:cNvPicPr>
          <p:nvPr/>
        </p:nvPicPr>
        <p:blipFill>
          <a:blip r:embed="rId13" cstate="print"/>
          <a:srcRect l="31913" r="32048"/>
          <a:stretch>
            <a:fillRect/>
          </a:stretch>
        </p:blipFill>
        <p:spPr bwMode="auto">
          <a:xfrm>
            <a:off x="2723436" y="5251205"/>
            <a:ext cx="2969873" cy="401637"/>
          </a:xfrm>
          <a:prstGeom prst="rect">
            <a:avLst/>
          </a:prstGeom>
          <a:noFill/>
          <a:ln w="9525">
            <a:noFill/>
            <a:miter lim="800000"/>
            <a:headEnd/>
            <a:tailEnd/>
          </a:ln>
          <a:effectLst/>
        </p:spPr>
      </p:pic>
      <p:pic>
        <p:nvPicPr>
          <p:cNvPr id="3089" name="Picture 17"/>
          <p:cNvPicPr>
            <a:picLocks noChangeAspect="1" noChangeArrowheads="1"/>
          </p:cNvPicPr>
          <p:nvPr/>
        </p:nvPicPr>
        <p:blipFill>
          <a:blip r:embed="rId14" cstate="print"/>
          <a:srcRect l="32685" r="31514"/>
          <a:stretch>
            <a:fillRect/>
          </a:stretch>
        </p:blipFill>
        <p:spPr bwMode="auto">
          <a:xfrm>
            <a:off x="5864542" y="5204689"/>
            <a:ext cx="2950234" cy="404812"/>
          </a:xfrm>
          <a:prstGeom prst="rect">
            <a:avLst/>
          </a:prstGeom>
          <a:noFill/>
          <a:ln w="9525">
            <a:noFill/>
            <a:miter lim="800000"/>
            <a:headEnd/>
            <a:tailEnd/>
          </a:ln>
          <a:effectLst/>
        </p:spPr>
      </p:pic>
      <p:pic>
        <p:nvPicPr>
          <p:cNvPr id="3090" name="Picture 18"/>
          <p:cNvPicPr>
            <a:picLocks noChangeAspect="1" noChangeArrowheads="1"/>
          </p:cNvPicPr>
          <p:nvPr/>
        </p:nvPicPr>
        <p:blipFill>
          <a:blip r:embed="rId15" cstate="print"/>
          <a:srcRect l="39282" r="39433"/>
          <a:stretch>
            <a:fillRect/>
          </a:stretch>
        </p:blipFill>
        <p:spPr bwMode="auto">
          <a:xfrm>
            <a:off x="501009" y="5649812"/>
            <a:ext cx="1754038" cy="401638"/>
          </a:xfrm>
          <a:prstGeom prst="rect">
            <a:avLst/>
          </a:prstGeom>
          <a:noFill/>
          <a:ln w="9525">
            <a:noFill/>
            <a:miter lim="800000"/>
            <a:headEnd/>
            <a:tailEnd/>
          </a:ln>
          <a:effectLst/>
        </p:spPr>
      </p:pic>
      <p:pic>
        <p:nvPicPr>
          <p:cNvPr id="3091" name="Picture 19"/>
          <p:cNvPicPr>
            <a:picLocks noChangeAspect="1" noChangeArrowheads="1"/>
          </p:cNvPicPr>
          <p:nvPr/>
        </p:nvPicPr>
        <p:blipFill>
          <a:blip r:embed="rId16" cstate="print"/>
          <a:srcRect l="30037" r="30152"/>
          <a:stretch>
            <a:fillRect/>
          </a:stretch>
        </p:blipFill>
        <p:spPr bwMode="auto">
          <a:xfrm>
            <a:off x="2334699" y="5628220"/>
            <a:ext cx="3280719" cy="401638"/>
          </a:xfrm>
          <a:prstGeom prst="rect">
            <a:avLst/>
          </a:prstGeom>
          <a:noFill/>
          <a:ln w="9525">
            <a:noFill/>
            <a:miter lim="800000"/>
            <a:headEnd/>
            <a:tailEnd/>
          </a:ln>
          <a:effectLst/>
        </p:spPr>
      </p:pic>
      <p:pic>
        <p:nvPicPr>
          <p:cNvPr id="3092" name="Picture 20"/>
          <p:cNvPicPr>
            <a:picLocks noChangeAspect="1" noChangeArrowheads="1"/>
          </p:cNvPicPr>
          <p:nvPr/>
        </p:nvPicPr>
        <p:blipFill>
          <a:blip r:embed="rId17" cstate="print"/>
          <a:srcRect l="30869" r="31192"/>
          <a:stretch>
            <a:fillRect/>
          </a:stretch>
        </p:blipFill>
        <p:spPr bwMode="auto">
          <a:xfrm>
            <a:off x="5802407" y="5608275"/>
            <a:ext cx="3126441" cy="404812"/>
          </a:xfrm>
          <a:prstGeom prst="rect">
            <a:avLst/>
          </a:prstGeom>
          <a:noFill/>
          <a:ln w="9525">
            <a:noFill/>
            <a:miter lim="800000"/>
            <a:headEnd/>
            <a:tailEnd/>
          </a:ln>
          <a:effectLst/>
        </p:spPr>
      </p:pic>
      <p:pic>
        <p:nvPicPr>
          <p:cNvPr id="3093" name="Picture 21"/>
          <p:cNvPicPr>
            <a:picLocks noChangeAspect="1" noChangeArrowheads="1"/>
          </p:cNvPicPr>
          <p:nvPr/>
        </p:nvPicPr>
        <p:blipFill>
          <a:blip r:embed="rId18" cstate="print"/>
          <a:srcRect l="40882" r="41297"/>
          <a:stretch>
            <a:fillRect/>
          </a:stretch>
        </p:blipFill>
        <p:spPr bwMode="auto">
          <a:xfrm>
            <a:off x="1036320" y="6007354"/>
            <a:ext cx="1468582" cy="401637"/>
          </a:xfrm>
          <a:prstGeom prst="rect">
            <a:avLst/>
          </a:prstGeom>
          <a:noFill/>
          <a:ln w="9525">
            <a:noFill/>
            <a:miter lim="800000"/>
            <a:headEnd/>
            <a:tailEnd/>
          </a:ln>
          <a:effectLst/>
        </p:spPr>
      </p:pic>
      <p:pic>
        <p:nvPicPr>
          <p:cNvPr id="3094" name="Picture 22"/>
          <p:cNvPicPr>
            <a:picLocks noChangeAspect="1" noChangeArrowheads="1"/>
          </p:cNvPicPr>
          <p:nvPr/>
        </p:nvPicPr>
        <p:blipFill>
          <a:blip r:embed="rId19" cstate="print"/>
          <a:srcRect l="43370" r="43734"/>
          <a:stretch>
            <a:fillRect/>
          </a:stretch>
        </p:blipFill>
        <p:spPr bwMode="auto">
          <a:xfrm>
            <a:off x="2601098" y="5990840"/>
            <a:ext cx="1062681" cy="401637"/>
          </a:xfrm>
          <a:prstGeom prst="rect">
            <a:avLst/>
          </a:prstGeom>
          <a:noFill/>
          <a:ln w="9525">
            <a:noFill/>
            <a:miter lim="800000"/>
            <a:headEnd/>
            <a:tailEnd/>
          </a:ln>
          <a:effectLst/>
        </p:spPr>
      </p:pic>
      <p:pic>
        <p:nvPicPr>
          <p:cNvPr id="3095" name="Picture 23"/>
          <p:cNvPicPr>
            <a:picLocks noChangeAspect="1" noChangeArrowheads="1"/>
          </p:cNvPicPr>
          <p:nvPr/>
        </p:nvPicPr>
        <p:blipFill>
          <a:blip r:embed="rId20" cstate="print"/>
          <a:srcRect l="43292" r="43600"/>
          <a:stretch>
            <a:fillRect/>
          </a:stretch>
        </p:blipFill>
        <p:spPr bwMode="auto">
          <a:xfrm>
            <a:off x="3834063" y="5967512"/>
            <a:ext cx="1080169" cy="401637"/>
          </a:xfrm>
          <a:prstGeom prst="rect">
            <a:avLst/>
          </a:prstGeom>
          <a:noFill/>
          <a:ln w="9525">
            <a:noFill/>
            <a:miter lim="800000"/>
            <a:headEnd/>
            <a:tailEnd/>
          </a:ln>
          <a:effectLst/>
        </p:spPr>
      </p:pic>
      <p:pic>
        <p:nvPicPr>
          <p:cNvPr id="3096" name="Picture 24"/>
          <p:cNvPicPr>
            <a:picLocks noChangeAspect="1" noChangeArrowheads="1"/>
          </p:cNvPicPr>
          <p:nvPr/>
        </p:nvPicPr>
        <p:blipFill>
          <a:blip r:embed="rId21" cstate="print"/>
          <a:srcRect l="43603" r="43938"/>
          <a:stretch>
            <a:fillRect/>
          </a:stretch>
        </p:blipFill>
        <p:spPr bwMode="auto">
          <a:xfrm>
            <a:off x="5106736" y="5968269"/>
            <a:ext cx="1026694" cy="401637"/>
          </a:xfrm>
          <a:prstGeom prst="rect">
            <a:avLst/>
          </a:prstGeom>
          <a:noFill/>
          <a:ln w="9525">
            <a:noFill/>
            <a:miter lim="800000"/>
            <a:headEnd/>
            <a:tailEnd/>
          </a:ln>
          <a:effectLst/>
        </p:spPr>
      </p:pic>
    </p:spTree>
    <p:custDataLst>
      <p:tags r:id="rId1"/>
    </p:custDataLst>
  </p:cSld>
  <p:clrMapOvr>
    <a:masterClrMapping/>
  </p:clrMapOvr>
  <p:transition advTm="70302"/>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Post-Processing</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1029533"/>
            <a:ext cx="9144000" cy="369332"/>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QR98-1 vs. QR99-1</a:t>
            </a:r>
          </a:p>
        </p:txBody>
      </p:sp>
      <p:graphicFrame>
        <p:nvGraphicFramePr>
          <p:cNvPr id="8" name="Table 7"/>
          <p:cNvGraphicFramePr>
            <a:graphicFrameLocks noGrp="1"/>
          </p:cNvGraphicFramePr>
          <p:nvPr/>
        </p:nvGraphicFramePr>
        <p:xfrm>
          <a:off x="902114" y="1609395"/>
          <a:ext cx="7327486" cy="4603143"/>
        </p:xfrm>
        <a:graphic>
          <a:graphicData uri="http://schemas.openxmlformats.org/drawingml/2006/table">
            <a:tbl>
              <a:tblPr>
                <a:tableStyleId>{3C2FFA5D-87B4-456A-9821-1D502468CF0F}</a:tableStyleId>
              </a:tblPr>
              <a:tblGrid>
                <a:gridCol w="973181"/>
                <a:gridCol w="858689"/>
                <a:gridCol w="686952"/>
                <a:gridCol w="686952"/>
                <a:gridCol w="686952"/>
                <a:gridCol w="686952"/>
                <a:gridCol w="686952"/>
                <a:gridCol w="686952"/>
                <a:gridCol w="686952"/>
                <a:gridCol w="686952"/>
              </a:tblGrid>
              <a:tr h="247215">
                <a:tc rowSpan="2">
                  <a:txBody>
                    <a:bodyPr/>
                    <a:lstStyle/>
                    <a:p>
                      <a:pPr marL="0" marR="0" algn="ctr" latinLnBrk="1">
                        <a:spcBef>
                          <a:spcPts val="0"/>
                        </a:spcBef>
                        <a:spcAft>
                          <a:spcPts val="0"/>
                        </a:spcAft>
                      </a:pPr>
                      <a:r>
                        <a:rPr lang="en-US" sz="1200" kern="100" dirty="0"/>
                        <a:t>Location</a:t>
                      </a:r>
                      <a:endParaRPr lang="en-US" sz="1000" kern="100" dirty="0">
                        <a:latin typeface="Times New Roman"/>
                        <a:ea typeface="BatangChe"/>
                        <a:cs typeface="Times New Roman"/>
                      </a:endParaRPr>
                    </a:p>
                  </a:txBody>
                  <a:tcPr marL="18815" marR="18815" marT="0" marB="0" anchor="ctr"/>
                </a:tc>
                <a:tc rowSpan="2">
                  <a:txBody>
                    <a:bodyPr/>
                    <a:lstStyle/>
                    <a:p>
                      <a:pPr marL="0" marR="0" algn="ctr" latinLnBrk="1">
                        <a:spcBef>
                          <a:spcPts val="0"/>
                        </a:spcBef>
                        <a:spcAft>
                          <a:spcPts val="0"/>
                        </a:spcAft>
                      </a:pPr>
                      <a:r>
                        <a:rPr lang="en-US" sz="1200" kern="100"/>
                        <a:t>Parameter</a:t>
                      </a:r>
                      <a:endParaRPr lang="en-US" sz="1000" kern="100">
                        <a:latin typeface="Times New Roman"/>
                        <a:ea typeface="BatangChe"/>
                        <a:cs typeface="Times New Roman"/>
                      </a:endParaRPr>
                    </a:p>
                  </a:txBody>
                  <a:tcPr marL="18815" marR="18815" marT="0" marB="0" anchor="ctr"/>
                </a:tc>
                <a:tc gridSpan="4">
                  <a:txBody>
                    <a:bodyPr/>
                    <a:lstStyle/>
                    <a:p>
                      <a:pPr marL="0" marR="0" algn="ctr" latinLnBrk="1">
                        <a:spcBef>
                          <a:spcPts val="0"/>
                        </a:spcBef>
                        <a:spcAft>
                          <a:spcPts val="0"/>
                        </a:spcAft>
                        <a:tabLst>
                          <a:tab pos="312420" algn="l"/>
                        </a:tabLst>
                      </a:pPr>
                      <a:r>
                        <a:rPr lang="en-US" sz="1200" kern="100"/>
                        <a:t>QR98-1 </a:t>
                      </a:r>
                      <a:r>
                        <a:rPr lang="en-US" sz="1200" kern="100">
                          <a:sym typeface="Symbol"/>
                        </a:rPr>
                        <a:t></a:t>
                      </a:r>
                      <a:endParaRPr lang="en-US" sz="1000" kern="100">
                        <a:latin typeface="Times New Roman"/>
                        <a:ea typeface="BatangChe"/>
                        <a:cs typeface="Times New Roman"/>
                      </a:endParaRPr>
                    </a:p>
                  </a:txBody>
                  <a:tcPr marL="18815" marR="188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latinLnBrk="1">
                        <a:spcBef>
                          <a:spcPts val="0"/>
                        </a:spcBef>
                        <a:spcAft>
                          <a:spcPts val="0"/>
                        </a:spcAft>
                        <a:tabLst>
                          <a:tab pos="312420" algn="l"/>
                        </a:tabLst>
                      </a:pPr>
                      <a:r>
                        <a:rPr lang="en-US" sz="1200" kern="100">
                          <a:sym typeface="Symbol"/>
                        </a:rPr>
                        <a:t></a:t>
                      </a:r>
                      <a:r>
                        <a:rPr lang="en-US" sz="1200" kern="100"/>
                        <a:t> QR99-1</a:t>
                      </a:r>
                      <a:endParaRPr lang="en-US" sz="1000" kern="100">
                        <a:latin typeface="Times New Roman"/>
                        <a:ea typeface="BatangChe"/>
                        <a:cs typeface="Times New Roman"/>
                      </a:endParaRPr>
                    </a:p>
                  </a:txBody>
                  <a:tcPr marL="18815" marR="188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400488">
                <a:tc vMerge="1">
                  <a:txBody>
                    <a:bodyPr/>
                    <a:lstStyle/>
                    <a:p>
                      <a:endParaRPr lang="en-US"/>
                    </a:p>
                  </a:txBody>
                  <a:tcPr/>
                </a:tc>
                <a:tc vMerge="1">
                  <a:txBody>
                    <a:bodyPr/>
                    <a:lstStyle/>
                    <a:p>
                      <a:endParaRPr lang="en-US"/>
                    </a:p>
                  </a:txBody>
                  <a:tcPr/>
                </a:tc>
                <a:tc>
                  <a:txBody>
                    <a:bodyPr/>
                    <a:lstStyle/>
                    <a:p>
                      <a:pPr marL="0" marR="0" algn="ctr" latinLnBrk="1">
                        <a:spcBef>
                          <a:spcPts val="0"/>
                        </a:spcBef>
                        <a:spcAft>
                          <a:spcPts val="0"/>
                        </a:spcAft>
                        <a:tabLst>
                          <a:tab pos="312420" algn="l"/>
                        </a:tabLst>
                      </a:pPr>
                      <a:r>
                        <a:rPr lang="en-US" sz="1200" kern="100"/>
                        <a:t>Initial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1</a:t>
                      </a:r>
                      <a:r>
                        <a:rPr lang="en-US" sz="1200" kern="100" baseline="30000"/>
                        <a:t>st</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2</a:t>
                      </a:r>
                      <a:r>
                        <a:rPr lang="en-US" sz="1200" kern="100" baseline="30000"/>
                        <a:t>nd</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3</a:t>
                      </a:r>
                      <a:r>
                        <a:rPr lang="en-US" sz="1200" kern="100" baseline="30000"/>
                        <a:t>rd</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3</a:t>
                      </a:r>
                      <a:r>
                        <a:rPr lang="en-US" sz="1200" kern="100" baseline="30000"/>
                        <a:t>rd</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2</a:t>
                      </a:r>
                      <a:r>
                        <a:rPr lang="en-US" sz="1200" kern="100" baseline="30000"/>
                        <a:t>nd</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1</a:t>
                      </a:r>
                      <a:r>
                        <a:rPr lang="en-US" sz="1200" kern="100" baseline="30000"/>
                        <a:t>st</a:t>
                      </a:r>
                      <a:r>
                        <a:rPr lang="en-US" sz="1200" kern="100"/>
                        <a:t> Trial</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tabLst>
                          <a:tab pos="312420" algn="l"/>
                        </a:tabLst>
                      </a:pPr>
                      <a:r>
                        <a:rPr lang="en-US" sz="1200" kern="100"/>
                        <a:t>Initial</a:t>
                      </a:r>
                      <a:endParaRPr lang="en-US" sz="1000" kern="100">
                        <a:latin typeface="Times New Roman"/>
                        <a:ea typeface="BatangChe"/>
                        <a:cs typeface="Times New Roman"/>
                      </a:endParaRPr>
                    </a:p>
                  </a:txBody>
                  <a:tcPr marL="18815" marR="18815" marT="0" marB="0" anchor="ctr"/>
                </a:tc>
              </a:tr>
              <a:tr h="247215">
                <a:tc rowSpan="7">
                  <a:txBody>
                    <a:bodyPr/>
                    <a:lstStyle/>
                    <a:p>
                      <a:pPr marL="42545" marR="0" indent="-42545" algn="ctr" latinLnBrk="1">
                        <a:spcBef>
                          <a:spcPts val="0"/>
                        </a:spcBef>
                        <a:spcAft>
                          <a:spcPts val="0"/>
                        </a:spcAft>
                      </a:pPr>
                      <a:r>
                        <a:rPr lang="en-US" sz="1200" kern="100"/>
                        <a:t>North</a:t>
                      </a:r>
                      <a:endParaRPr lang="en-US" sz="1000" kern="100"/>
                    </a:p>
                    <a:p>
                      <a:pPr marL="42545" marR="0" indent="-42545" algn="ctr" latinLnBrk="1">
                        <a:spcBef>
                          <a:spcPts val="0"/>
                        </a:spcBef>
                        <a:spcAft>
                          <a:spcPts val="0"/>
                        </a:spcAft>
                      </a:pPr>
                      <a:r>
                        <a:rPr lang="en-US" sz="1200" kern="100"/>
                        <a:t>Abutment</a:t>
                      </a:r>
                      <a:endParaRPr lang="en-US" sz="1000" kern="100">
                        <a:latin typeface="Times New Roman"/>
                        <a:ea typeface="BatangChe"/>
                        <a:cs typeface="Times New Roman"/>
                      </a:endParaRPr>
                    </a:p>
                  </a:txBody>
                  <a:tcPr marL="18815" marR="18815" marT="0" marB="0" anchor="ctr"/>
                </a:tc>
                <a:tc>
                  <a:txBody>
                    <a:bodyPr/>
                    <a:lstStyle/>
                    <a:p>
                      <a:pPr marL="42545" marR="0" indent="-42545" algn="ctr" latinLnBrk="1">
                        <a:spcBef>
                          <a:spcPts val="0"/>
                        </a:spcBef>
                        <a:spcAft>
                          <a:spcPts val="0"/>
                        </a:spcAft>
                      </a:pPr>
                      <a:r>
                        <a:rPr lang="en-US" sz="1200" kern="100"/>
                        <a:t>F</a:t>
                      </a:r>
                      <a:r>
                        <a:rPr lang="en-US" sz="1200" kern="100" baseline="-25000"/>
                        <a:t>y</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124.2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115.3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137.7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131.4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514.4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558.4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429.4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572.9</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u</a:t>
                      </a:r>
                      <a:r>
                        <a:rPr lang="en-US" sz="1200" kern="100" baseline="-25000"/>
                        <a:t>y</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2.19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2.45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2.23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2.29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5.18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4.48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3.89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4.61</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sym typeface="Symbol"/>
                        </a:rPr>
                        <a:t></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0.01</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n</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a:t>1.49</a:t>
                      </a:r>
                      <a:endParaRPr lang="en-US" sz="1000" kern="100" dirty="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1.73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1.76</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1.89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1.01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1.00</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sym typeface="Symbol"/>
                        </a:rPr>
                        <a:t></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a:t>0.09</a:t>
                      </a:r>
                      <a:endParaRPr lang="en-US" sz="1000" kern="100" dirty="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Inid'</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4.84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5.47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3.17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3.87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2.41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3.03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2.60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1.98</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IniF'</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167.7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192.5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89.77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124.2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196.3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281.5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231.0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158.2</a:t>
                      </a:r>
                      <a:endParaRPr lang="en-US" sz="1000" kern="100">
                        <a:latin typeface="Times New Roman"/>
                        <a:ea typeface="BatangChe"/>
                        <a:cs typeface="Times New Roman"/>
                      </a:endParaRPr>
                    </a:p>
                  </a:txBody>
                  <a:tcPr marL="18815" marR="18815" marT="0" marB="0" anchor="ctr"/>
                </a:tc>
              </a:tr>
              <a:tr h="247215">
                <a:tc>
                  <a:txBody>
                    <a:bodyPr/>
                    <a:lstStyle/>
                    <a:p>
                      <a:pPr marL="42545" marR="0" indent="-42545" algn="ctr" latinLnBrk="1">
                        <a:spcBef>
                          <a:spcPts val="0"/>
                        </a:spcBef>
                        <a:spcAft>
                          <a:spcPts val="0"/>
                        </a:spcAft>
                      </a:pPr>
                      <a:r>
                        <a:rPr lang="en-US" sz="1200" kern="100"/>
                        <a:t>North Pier</a:t>
                      </a:r>
                      <a:endParaRPr lang="en-US" sz="1000" kern="100">
                        <a:latin typeface="Times New Roman"/>
                        <a:ea typeface="BatangChe"/>
                        <a:cs typeface="Times New Roman"/>
                      </a:endParaRPr>
                    </a:p>
                  </a:txBody>
                  <a:tcPr marL="18815" marR="18815" marT="0" marB="0" anchor="ctr"/>
                </a:tc>
                <a:tc>
                  <a:txBody>
                    <a:bodyPr/>
                    <a:lstStyle/>
                    <a:p>
                      <a:pPr marL="42545" marR="0" indent="-42545" algn="ctr" latinLnBrk="1">
                        <a:spcBef>
                          <a:spcPts val="0"/>
                        </a:spcBef>
                        <a:spcAft>
                          <a:spcPts val="0"/>
                        </a:spcAft>
                      </a:pPr>
                      <a:r>
                        <a:rPr lang="en-US" sz="1200" kern="100"/>
                        <a:t>k</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6.46</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5.31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0.20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a:t>0.43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0.06</a:t>
                      </a:r>
                      <a:endParaRPr lang="en-US" sz="1000" kern="100">
                        <a:latin typeface="Times New Roman"/>
                        <a:ea typeface="BatangChe"/>
                        <a:cs typeface="Times New Roman"/>
                      </a:endParaRPr>
                    </a:p>
                  </a:txBody>
                  <a:tcPr marL="18815" marR="18815" marT="0" marB="0" anchor="ctr"/>
                </a:tc>
              </a:tr>
              <a:tr h="247215">
                <a:tc rowSpan="7">
                  <a:txBody>
                    <a:bodyPr/>
                    <a:lstStyle/>
                    <a:p>
                      <a:pPr marL="42545" marR="0" indent="-42545" algn="ctr" latinLnBrk="1">
                        <a:spcBef>
                          <a:spcPts val="0"/>
                        </a:spcBef>
                        <a:spcAft>
                          <a:spcPts val="0"/>
                        </a:spcAft>
                      </a:pPr>
                      <a:r>
                        <a:rPr lang="en-US" sz="1200" kern="100"/>
                        <a:t>South</a:t>
                      </a:r>
                      <a:endParaRPr lang="en-US" sz="1000" kern="100"/>
                    </a:p>
                    <a:p>
                      <a:pPr marL="42545" marR="0" indent="-42545" algn="ctr" latinLnBrk="1">
                        <a:spcBef>
                          <a:spcPts val="0"/>
                        </a:spcBef>
                        <a:spcAft>
                          <a:spcPts val="0"/>
                        </a:spcAft>
                      </a:pPr>
                      <a:r>
                        <a:rPr lang="en-US" sz="1200" kern="100"/>
                        <a:t>Abutment</a:t>
                      </a:r>
                      <a:endParaRPr lang="en-US" sz="1000" kern="100">
                        <a:latin typeface="Times New Roman"/>
                        <a:ea typeface="BatangChe"/>
                        <a:cs typeface="Times New Roman"/>
                      </a:endParaRPr>
                    </a:p>
                  </a:txBody>
                  <a:tcPr marL="18815" marR="18815" marT="0" marB="0" anchor="ctr"/>
                </a:tc>
                <a:tc>
                  <a:txBody>
                    <a:bodyPr/>
                    <a:lstStyle/>
                    <a:p>
                      <a:pPr marL="42545" marR="0" indent="-42545" algn="ctr" latinLnBrk="1">
                        <a:spcBef>
                          <a:spcPts val="0"/>
                        </a:spcBef>
                        <a:spcAft>
                          <a:spcPts val="0"/>
                        </a:spcAft>
                      </a:pPr>
                      <a:r>
                        <a:rPr lang="en-US" sz="1200" kern="100"/>
                        <a:t>F</a:t>
                      </a:r>
                      <a:r>
                        <a:rPr lang="en-US" sz="1200" kern="100" baseline="-25000"/>
                        <a:t>y</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149.1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124.2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123.7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128.7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93.35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101.2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88.84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112.8</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u</a:t>
                      </a:r>
                      <a:r>
                        <a:rPr lang="en-US" sz="1200" kern="100" baseline="-25000"/>
                        <a:t>y</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1.70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1.99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1.69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0.90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1.29</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a:t>1.09</a:t>
                      </a:r>
                      <a:endParaRPr lang="en-US" sz="1000" kern="100" dirty="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1.34</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sym typeface="Symbol"/>
                        </a:rPr>
                        <a:t></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0.12</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n</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1.08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1.31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2.03</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1.72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a:t>1.02</a:t>
                      </a:r>
                      <a:endParaRPr lang="en-US" sz="1000" kern="100" dirty="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sym typeface="Symbol"/>
                        </a:rPr>
                        <a:t></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0.10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0.08</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0.08</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a:t>0.10</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a:t>0.10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0.09</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Inid'</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12.60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12.92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12.91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12.96</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11.87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11.90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11.81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11.90</a:t>
                      </a:r>
                      <a:endParaRPr lang="en-US" sz="1000" kern="100">
                        <a:latin typeface="Times New Roman"/>
                        <a:ea typeface="BatangChe"/>
                        <a:cs typeface="Times New Roman"/>
                      </a:endParaRPr>
                    </a:p>
                  </a:txBody>
                  <a:tcPr marL="18815" marR="18815" marT="0" marB="0" anchor="ctr"/>
                </a:tc>
              </a:tr>
              <a:tr h="247215">
                <a:tc vMerge="1">
                  <a:txBody>
                    <a:bodyPr/>
                    <a:lstStyle/>
                    <a:p>
                      <a:endParaRPr lang="en-US"/>
                    </a:p>
                  </a:txBody>
                  <a:tcPr/>
                </a:tc>
                <a:tc>
                  <a:txBody>
                    <a:bodyPr/>
                    <a:lstStyle/>
                    <a:p>
                      <a:pPr marL="42545" marR="0" indent="-42545" algn="ctr" latinLnBrk="1">
                        <a:spcBef>
                          <a:spcPts val="0"/>
                        </a:spcBef>
                        <a:spcAft>
                          <a:spcPts val="0"/>
                        </a:spcAft>
                      </a:pPr>
                      <a:r>
                        <a:rPr lang="en-US" sz="1200" kern="100"/>
                        <a:t>IniF'</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5.75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2.78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14.41</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2.22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0.00</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6.28</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3.67</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0.00</a:t>
                      </a:r>
                      <a:endParaRPr lang="en-US" sz="1000" kern="100">
                        <a:latin typeface="Times New Roman"/>
                        <a:ea typeface="BatangChe"/>
                        <a:cs typeface="Times New Roman"/>
                      </a:endParaRPr>
                    </a:p>
                  </a:txBody>
                  <a:tcPr marL="18815" marR="18815" marT="0" marB="0" anchor="ctr"/>
                </a:tc>
              </a:tr>
              <a:tr h="247215">
                <a:tc>
                  <a:txBody>
                    <a:bodyPr/>
                    <a:lstStyle/>
                    <a:p>
                      <a:pPr marL="42545" marR="0" indent="-42545" algn="ctr" latinLnBrk="1">
                        <a:spcBef>
                          <a:spcPts val="0"/>
                        </a:spcBef>
                        <a:spcAft>
                          <a:spcPts val="0"/>
                        </a:spcAft>
                      </a:pPr>
                      <a:r>
                        <a:rPr lang="en-US" sz="1200" kern="100"/>
                        <a:t>South Pier</a:t>
                      </a:r>
                      <a:endParaRPr lang="en-US" sz="1000" kern="100">
                        <a:latin typeface="Times New Roman"/>
                        <a:ea typeface="BatangChe"/>
                        <a:cs typeface="Times New Roman"/>
                      </a:endParaRPr>
                    </a:p>
                  </a:txBody>
                  <a:tcPr marL="18815" marR="18815" marT="0" marB="0" anchor="ctr"/>
                </a:tc>
                <a:tc>
                  <a:txBody>
                    <a:bodyPr/>
                    <a:lstStyle/>
                    <a:p>
                      <a:pPr marL="42545" marR="0" indent="-42545" algn="ctr" latinLnBrk="1">
                        <a:spcBef>
                          <a:spcPts val="0"/>
                        </a:spcBef>
                        <a:spcAft>
                          <a:spcPts val="0"/>
                        </a:spcAft>
                      </a:pPr>
                      <a:r>
                        <a:rPr lang="en-US" sz="1200" kern="100"/>
                        <a:t>k</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0.02</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a:t>0.44</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dirty="0" smtClean="0"/>
                        <a:t>0.05</a:t>
                      </a:r>
                      <a:endParaRPr lang="en-US" sz="1000" kern="100" dirty="0">
                        <a:latin typeface="Times New Roman"/>
                        <a:ea typeface="BatangChe"/>
                        <a:cs typeface="Times New Roman"/>
                      </a:endParaRPr>
                    </a:p>
                  </a:txBody>
                  <a:tcPr marL="18815" marR="18815" marT="0" marB="0" anchor="ctr">
                    <a:solidFill>
                      <a:srgbClr val="FFC000"/>
                    </a:solidFill>
                  </a:tcPr>
                </a:tc>
                <a:tc>
                  <a:txBody>
                    <a:bodyPr/>
                    <a:lstStyle/>
                    <a:p>
                      <a:pPr marL="0" marR="0" algn="ctr" latinLnBrk="1">
                        <a:spcBef>
                          <a:spcPts val="0"/>
                        </a:spcBef>
                        <a:spcAft>
                          <a:spcPts val="0"/>
                        </a:spcAft>
                      </a:pPr>
                      <a:r>
                        <a:rPr lang="en-US" sz="1200" kern="100"/>
                        <a:t>0.45</a:t>
                      </a:r>
                      <a:endParaRPr lang="en-US" sz="1000" kern="100">
                        <a:latin typeface="Times New Roman"/>
                        <a:ea typeface="BatangChe"/>
                        <a:cs typeface="Times New Roman"/>
                      </a:endParaRPr>
                    </a:p>
                  </a:txBody>
                  <a:tcPr marL="18815" marR="18815" marT="0" marB="0" anchor="ctr"/>
                </a:tc>
                <a:tc>
                  <a:txBody>
                    <a:bodyPr/>
                    <a:lstStyle/>
                    <a:p>
                      <a:pPr marL="0" marR="0" algn="ctr" latinLnBrk="1">
                        <a:spcBef>
                          <a:spcPts val="0"/>
                        </a:spcBef>
                        <a:spcAft>
                          <a:spcPts val="0"/>
                        </a:spcAft>
                      </a:pPr>
                      <a:r>
                        <a:rPr lang="en-US" sz="1200" kern="100" dirty="0"/>
                        <a:t>0.06</a:t>
                      </a:r>
                      <a:endParaRPr lang="en-US" sz="1000" kern="100" dirty="0">
                        <a:latin typeface="Times New Roman"/>
                        <a:ea typeface="BatangChe"/>
                        <a:cs typeface="Times New Roman"/>
                      </a:endParaRPr>
                    </a:p>
                  </a:txBody>
                  <a:tcPr marL="18815" marR="18815" marT="0" marB="0" anchor="ctr"/>
                </a:tc>
              </a:tr>
            </a:tbl>
          </a:graphicData>
        </a:graphic>
      </p:graphicFrame>
    </p:spTree>
    <p:custDataLst>
      <p:tags r:id="rId1"/>
    </p:custDataLst>
  </p:cSld>
  <p:clrMapOvr>
    <a:masterClrMapping/>
  </p:clrMapOvr>
  <p:transition advTm="7030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5280026"/>
            <a:ext cx="5868365"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Forces at data point </a:t>
            </a:r>
            <a:r>
              <a:rPr lang="en-US" altLang="ko-KR" b="1" i="1" dirty="0" err="1" smtClean="0">
                <a:solidFill>
                  <a:srgbClr val="008000"/>
                </a:solidFill>
                <a:ea typeface="굴림" pitchFamily="34" charset="-127"/>
              </a:rPr>
              <a:t>i</a:t>
            </a:r>
            <a:r>
              <a:rPr lang="en-US" altLang="ko-KR" b="1" dirty="0" smtClean="0">
                <a:solidFill>
                  <a:srgbClr val="008000"/>
                </a:solidFill>
                <a:ea typeface="굴림" pitchFamily="34" charset="-127"/>
              </a:rPr>
              <a:t> under test displacement </a:t>
            </a:r>
            <a:r>
              <a:rPr lang="en-US" altLang="ko-KR" b="1" i="1" dirty="0" smtClean="0">
                <a:solidFill>
                  <a:srgbClr val="008000"/>
                </a:solidFill>
                <a:ea typeface="굴림" pitchFamily="34" charset="-127"/>
              </a:rPr>
              <a:t>j </a:t>
            </a:r>
          </a:p>
        </p:txBody>
      </p:sp>
      <p:sp>
        <p:nvSpPr>
          <p:cNvPr id="266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14"/>
          <p:cNvSpPr txBox="1">
            <a:spLocks noChangeArrowheads="1"/>
          </p:cNvSpPr>
          <p:nvPr/>
        </p:nvSpPr>
        <p:spPr bwMode="auto">
          <a:xfrm>
            <a:off x="0" y="1056427"/>
            <a:ext cx="9144000" cy="1477328"/>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Test Displacement Functions</a:t>
            </a:r>
          </a:p>
          <a:p>
            <a:pPr>
              <a:spcBef>
                <a:spcPct val="50000"/>
              </a:spcBef>
              <a:buFont typeface="Arial" pitchFamily="34" charset="0"/>
              <a:buChar char="•"/>
            </a:pPr>
            <a:r>
              <a:rPr lang="en-US" altLang="ko-KR" sz="1600" b="1" dirty="0" smtClean="0">
                <a:ea typeface="굴림" pitchFamily="34" charset="-127"/>
              </a:rPr>
              <a:t> </a:t>
            </a:r>
            <a:r>
              <a:rPr lang="en-US" altLang="ko-KR" sz="1600" b="1" dirty="0" smtClean="0">
                <a:ea typeface="굴림" pitchFamily="34" charset="-127"/>
                <a:sym typeface="Symbol"/>
              </a:rPr>
              <a:t>Seven (</a:t>
            </a:r>
            <a:r>
              <a:rPr lang="en-US" altLang="ko-KR" sz="1600" b="1" i="1" dirty="0" smtClean="0">
                <a:ea typeface="굴림" pitchFamily="34" charset="-127"/>
                <a:sym typeface="Symbol"/>
              </a:rPr>
              <a:t>j=1-7</a:t>
            </a:r>
            <a:r>
              <a:rPr lang="en-US" altLang="ko-KR" sz="1600" b="1" dirty="0" smtClean="0">
                <a:ea typeface="굴림" pitchFamily="34" charset="-127"/>
                <a:sym typeface="Symbol"/>
              </a:rPr>
              <a:t>) displacement function</a:t>
            </a:r>
          </a:p>
          <a:p>
            <a:pPr>
              <a:spcBef>
                <a:spcPct val="50000"/>
              </a:spcBef>
              <a:buFont typeface="Arial" pitchFamily="34" charset="0"/>
              <a:buChar char="•"/>
            </a:pPr>
            <a:r>
              <a:rPr lang="en-US" altLang="ko-KR" sz="1600" b="1" dirty="0" smtClean="0">
                <a:ea typeface="굴림" pitchFamily="34" charset="-127"/>
                <a:sym typeface="Symbol"/>
              </a:rPr>
              <a:t> Max Amplitude 5 mm – 35 mm</a:t>
            </a:r>
          </a:p>
          <a:p>
            <a:pPr>
              <a:spcBef>
                <a:spcPct val="50000"/>
              </a:spcBef>
              <a:buFont typeface="Arial" pitchFamily="34" charset="0"/>
              <a:buChar char="•"/>
            </a:pPr>
            <a:r>
              <a:rPr lang="en-US" altLang="ko-KR" sz="1600" b="1" dirty="0" smtClean="0">
                <a:ea typeface="굴림" pitchFamily="34" charset="-127"/>
                <a:sym typeface="Symbol"/>
              </a:rPr>
              <a:t> Period : 0.5 sec (</a:t>
            </a:r>
            <a:r>
              <a:rPr lang="en-US" altLang="ko-KR" sz="1600" b="1" i="1" dirty="0" err="1" smtClean="0">
                <a:ea typeface="굴림" pitchFamily="34" charset="-127"/>
                <a:sym typeface="Symbol"/>
              </a:rPr>
              <a:t>i</a:t>
            </a:r>
            <a:r>
              <a:rPr lang="en-US" altLang="ko-KR" sz="1600" b="1" i="1" dirty="0" smtClean="0">
                <a:ea typeface="굴림" pitchFamily="34" charset="-127"/>
                <a:sym typeface="Symbol"/>
              </a:rPr>
              <a:t>=26</a:t>
            </a:r>
            <a:r>
              <a:rPr lang="en-US" altLang="ko-KR" sz="1600" b="1" dirty="0" smtClean="0">
                <a:ea typeface="굴림" pitchFamily="34" charset="-127"/>
                <a:sym typeface="Symbol"/>
              </a:rPr>
              <a:t> data points)</a:t>
            </a:r>
            <a:endParaRPr lang="en-US" altLang="ko-KR" sz="1600" b="1" dirty="0" smtClean="0">
              <a:ea typeface="굴림" pitchFamily="34" charset="-127"/>
            </a:endParaRPr>
          </a:p>
        </p:txBody>
      </p:sp>
      <p:pic>
        <p:nvPicPr>
          <p:cNvPr id="10242" name="Picture 2"/>
          <p:cNvPicPr>
            <a:picLocks noChangeAspect="1" noChangeArrowheads="1"/>
          </p:cNvPicPr>
          <p:nvPr/>
        </p:nvPicPr>
        <p:blipFill>
          <a:blip r:embed="rId4" cstate="print"/>
          <a:srcRect/>
          <a:stretch>
            <a:fillRect/>
          </a:stretch>
        </p:blipFill>
        <p:spPr bwMode="auto">
          <a:xfrm>
            <a:off x="655016" y="2604305"/>
            <a:ext cx="3627617" cy="2469995"/>
          </a:xfrm>
          <a:prstGeom prst="rect">
            <a:avLst/>
          </a:prstGeom>
          <a:solidFill>
            <a:schemeClr val="bg1"/>
          </a:solidFill>
          <a:ln w="12700">
            <a:solidFill>
              <a:srgbClr val="C00000"/>
            </a:solidFill>
            <a:miter lim="800000"/>
            <a:headEnd/>
            <a:tailEnd/>
          </a:ln>
          <a:effectLst/>
        </p:spPr>
      </p:pic>
      <p:pic>
        <p:nvPicPr>
          <p:cNvPr id="10244" name="Picture 4"/>
          <p:cNvPicPr>
            <a:picLocks noChangeAspect="1" noChangeArrowheads="1"/>
          </p:cNvPicPr>
          <p:nvPr/>
        </p:nvPicPr>
        <p:blipFill>
          <a:blip r:embed="rId5" cstate="print"/>
          <a:srcRect l="-2044" t="-2033" r="-1827" b="-2677"/>
          <a:stretch>
            <a:fillRect/>
          </a:stretch>
        </p:blipFill>
        <p:spPr bwMode="auto">
          <a:xfrm>
            <a:off x="5239533" y="1122744"/>
            <a:ext cx="3431291" cy="2708477"/>
          </a:xfrm>
          <a:prstGeom prst="rect">
            <a:avLst/>
          </a:prstGeom>
          <a:solidFill>
            <a:schemeClr val="bg1"/>
          </a:solidFill>
          <a:ln w="12700">
            <a:solidFill>
              <a:srgbClr val="C00000"/>
            </a:solidFill>
            <a:miter lim="800000"/>
            <a:headEnd/>
            <a:tailEnd/>
          </a:ln>
          <a:effectLst/>
        </p:spPr>
      </p:pic>
      <p:sp>
        <p:nvSpPr>
          <p:cNvPr id="19" name="Text Box 14"/>
          <p:cNvSpPr txBox="1">
            <a:spLocks noChangeArrowheads="1"/>
          </p:cNvSpPr>
          <p:nvPr/>
        </p:nvSpPr>
        <p:spPr bwMode="auto">
          <a:xfrm>
            <a:off x="3572584" y="5726829"/>
            <a:ext cx="4872940" cy="784830"/>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For </a:t>
            </a:r>
            <a:r>
              <a:rPr lang="en-US" altLang="ko-KR" b="1" i="1" dirty="0" smtClean="0">
                <a:ea typeface="굴림" pitchFamily="34" charset="-127"/>
              </a:rPr>
              <a:t>Test A</a:t>
            </a:r>
            <a:r>
              <a:rPr lang="en-US" altLang="ko-KR" dirty="0" smtClean="0">
                <a:ea typeface="굴림" pitchFamily="34" charset="-127"/>
              </a:rPr>
              <a:t>                                   </a:t>
            </a:r>
          </a:p>
          <a:p>
            <a:pPr>
              <a:spcBef>
                <a:spcPct val="50000"/>
              </a:spcBef>
            </a:pPr>
            <a:r>
              <a:rPr lang="en-US" altLang="ko-KR" dirty="0" smtClean="0">
                <a:ea typeface="굴림" pitchFamily="34" charset="-127"/>
              </a:rPr>
              <a:t>For </a:t>
            </a:r>
            <a:r>
              <a:rPr lang="en-US" altLang="ko-KR" b="1" i="1" dirty="0" smtClean="0">
                <a:ea typeface="굴림" pitchFamily="34" charset="-127"/>
              </a:rPr>
              <a:t>Test B</a:t>
            </a:r>
          </a:p>
        </p:txBody>
      </p:sp>
      <p:pic>
        <p:nvPicPr>
          <p:cNvPr id="21" name="Picture 1"/>
          <p:cNvPicPr>
            <a:picLocks noChangeAspect="1" noChangeArrowheads="1"/>
          </p:cNvPicPr>
          <p:nvPr/>
        </p:nvPicPr>
        <p:blipFill>
          <a:blip r:embed="rId6" cstate="print"/>
          <a:srcRect l="40541" r="40818"/>
          <a:stretch>
            <a:fillRect/>
          </a:stretch>
        </p:blipFill>
        <p:spPr bwMode="auto">
          <a:xfrm>
            <a:off x="5624525" y="5660401"/>
            <a:ext cx="1536192" cy="608013"/>
          </a:xfrm>
          <a:prstGeom prst="rect">
            <a:avLst/>
          </a:prstGeom>
          <a:noFill/>
          <a:ln w="9525">
            <a:noFill/>
            <a:miter lim="800000"/>
            <a:headEnd/>
            <a:tailEnd/>
          </a:ln>
          <a:effectLst/>
        </p:spPr>
      </p:pic>
      <p:pic>
        <p:nvPicPr>
          <p:cNvPr id="22" name="Picture 2"/>
          <p:cNvPicPr>
            <a:picLocks noChangeAspect="1" noChangeArrowheads="1"/>
          </p:cNvPicPr>
          <p:nvPr/>
        </p:nvPicPr>
        <p:blipFill>
          <a:blip r:embed="rId7" cstate="print"/>
          <a:srcRect l="40689" r="40966"/>
          <a:stretch>
            <a:fillRect/>
          </a:stretch>
        </p:blipFill>
        <p:spPr bwMode="auto">
          <a:xfrm>
            <a:off x="5691041" y="6087430"/>
            <a:ext cx="1511808" cy="608013"/>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cstate="print"/>
          <a:srcRect l="47260" r="47143" b="20746"/>
          <a:stretch>
            <a:fillRect/>
          </a:stretch>
        </p:blipFill>
        <p:spPr bwMode="auto">
          <a:xfrm>
            <a:off x="4984694" y="5701303"/>
            <a:ext cx="461246" cy="400092"/>
          </a:xfrm>
          <a:prstGeom prst="rect">
            <a:avLst/>
          </a:prstGeom>
          <a:noFill/>
          <a:ln w="9525">
            <a:noFill/>
            <a:miter lim="800000"/>
            <a:headEnd/>
            <a:tailEnd/>
          </a:ln>
          <a:effectLst/>
        </p:spPr>
      </p:pic>
      <p:pic>
        <p:nvPicPr>
          <p:cNvPr id="1027" name="Picture 3"/>
          <p:cNvPicPr>
            <a:picLocks noChangeAspect="1" noChangeArrowheads="1"/>
          </p:cNvPicPr>
          <p:nvPr/>
        </p:nvPicPr>
        <p:blipFill>
          <a:blip r:embed="rId9" cstate="print"/>
          <a:srcRect l="47947" r="47732"/>
          <a:stretch>
            <a:fillRect/>
          </a:stretch>
        </p:blipFill>
        <p:spPr bwMode="auto">
          <a:xfrm>
            <a:off x="5025154" y="6131052"/>
            <a:ext cx="356050" cy="504825"/>
          </a:xfrm>
          <a:prstGeom prst="rect">
            <a:avLst/>
          </a:prstGeom>
          <a:noFill/>
          <a:ln w="9525">
            <a:noFill/>
            <a:miter lim="800000"/>
            <a:headEnd/>
            <a:tailEnd/>
          </a:ln>
          <a:effectLst/>
        </p:spPr>
      </p:pic>
    </p:spTree>
  </p:cSld>
  <p:clrMapOvr>
    <a:masterClrMapping/>
  </p:clrMapOvr>
  <p:transition advTm="85972"/>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5280026"/>
            <a:ext cx="5868365"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Forces at data point </a:t>
            </a:r>
            <a:r>
              <a:rPr lang="en-US" altLang="ko-KR" b="1" i="1" dirty="0" err="1" smtClean="0">
                <a:solidFill>
                  <a:srgbClr val="008000"/>
                </a:solidFill>
                <a:ea typeface="굴림" pitchFamily="34" charset="-127"/>
              </a:rPr>
              <a:t>i</a:t>
            </a:r>
            <a:r>
              <a:rPr lang="en-US" altLang="ko-KR" b="1" dirty="0" smtClean="0">
                <a:solidFill>
                  <a:srgbClr val="008000"/>
                </a:solidFill>
                <a:ea typeface="굴림" pitchFamily="34" charset="-127"/>
              </a:rPr>
              <a:t> under test displacement </a:t>
            </a:r>
            <a:r>
              <a:rPr lang="en-US" altLang="ko-KR" b="1" i="1" dirty="0" smtClean="0">
                <a:solidFill>
                  <a:srgbClr val="008000"/>
                </a:solidFill>
                <a:ea typeface="굴림" pitchFamily="34" charset="-127"/>
              </a:rPr>
              <a:t>j </a:t>
            </a:r>
          </a:p>
        </p:txBody>
      </p:sp>
      <p:sp>
        <p:nvSpPr>
          <p:cNvPr id="266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 name="Text Box 14"/>
          <p:cNvSpPr txBox="1">
            <a:spLocks noChangeArrowheads="1"/>
          </p:cNvSpPr>
          <p:nvPr/>
        </p:nvSpPr>
        <p:spPr bwMode="auto">
          <a:xfrm>
            <a:off x="3572584" y="5726829"/>
            <a:ext cx="4872940" cy="784830"/>
          </a:xfrm>
          <a:prstGeom prst="rect">
            <a:avLst/>
          </a:prstGeom>
          <a:noFill/>
          <a:ln w="9525">
            <a:noFill/>
            <a:miter lim="800000"/>
            <a:headEnd/>
            <a:tailEnd/>
          </a:ln>
        </p:spPr>
        <p:txBody>
          <a:bodyPr wrap="square">
            <a:spAutoFit/>
          </a:bodyPr>
          <a:lstStyle/>
          <a:p>
            <a:pPr>
              <a:spcBef>
                <a:spcPct val="50000"/>
              </a:spcBef>
            </a:pPr>
            <a:r>
              <a:rPr lang="en-US" altLang="ko-KR" dirty="0" smtClean="0">
                <a:ea typeface="굴림" pitchFamily="34" charset="-127"/>
              </a:rPr>
              <a:t>For </a:t>
            </a:r>
            <a:r>
              <a:rPr lang="en-US" altLang="ko-KR" b="1" i="1" dirty="0" smtClean="0">
                <a:ea typeface="굴림" pitchFamily="34" charset="-127"/>
              </a:rPr>
              <a:t>Test A</a:t>
            </a:r>
            <a:r>
              <a:rPr lang="en-US" altLang="ko-KR" dirty="0" smtClean="0">
                <a:ea typeface="굴림" pitchFamily="34" charset="-127"/>
              </a:rPr>
              <a:t>                                   </a:t>
            </a:r>
          </a:p>
          <a:p>
            <a:pPr>
              <a:spcBef>
                <a:spcPct val="50000"/>
              </a:spcBef>
            </a:pPr>
            <a:r>
              <a:rPr lang="en-US" altLang="ko-KR" dirty="0" smtClean="0">
                <a:ea typeface="굴림" pitchFamily="34" charset="-127"/>
              </a:rPr>
              <a:t>For </a:t>
            </a:r>
            <a:r>
              <a:rPr lang="en-US" altLang="ko-KR" b="1" i="1" dirty="0" smtClean="0">
                <a:ea typeface="굴림" pitchFamily="34" charset="-127"/>
              </a:rPr>
              <a:t>Test B</a:t>
            </a:r>
          </a:p>
        </p:txBody>
      </p:sp>
      <p:pic>
        <p:nvPicPr>
          <p:cNvPr id="21" name="Picture 1"/>
          <p:cNvPicPr>
            <a:picLocks noChangeAspect="1" noChangeArrowheads="1"/>
          </p:cNvPicPr>
          <p:nvPr/>
        </p:nvPicPr>
        <p:blipFill>
          <a:blip r:embed="rId4" cstate="print"/>
          <a:srcRect l="40541" r="40818"/>
          <a:stretch>
            <a:fillRect/>
          </a:stretch>
        </p:blipFill>
        <p:spPr bwMode="auto">
          <a:xfrm>
            <a:off x="5624525" y="5660401"/>
            <a:ext cx="1536192" cy="608013"/>
          </a:xfrm>
          <a:prstGeom prst="rect">
            <a:avLst/>
          </a:prstGeom>
          <a:noFill/>
          <a:ln w="9525">
            <a:noFill/>
            <a:miter lim="800000"/>
            <a:headEnd/>
            <a:tailEnd/>
          </a:ln>
          <a:effectLst/>
        </p:spPr>
      </p:pic>
      <p:pic>
        <p:nvPicPr>
          <p:cNvPr id="22" name="Picture 2"/>
          <p:cNvPicPr>
            <a:picLocks noChangeAspect="1" noChangeArrowheads="1"/>
          </p:cNvPicPr>
          <p:nvPr/>
        </p:nvPicPr>
        <p:blipFill>
          <a:blip r:embed="rId5" cstate="print"/>
          <a:srcRect l="40689" r="40966"/>
          <a:stretch>
            <a:fillRect/>
          </a:stretch>
        </p:blipFill>
        <p:spPr bwMode="auto">
          <a:xfrm>
            <a:off x="5691041" y="6087430"/>
            <a:ext cx="1511808" cy="608013"/>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l="47260" r="47143" b="20746"/>
          <a:stretch>
            <a:fillRect/>
          </a:stretch>
        </p:blipFill>
        <p:spPr bwMode="auto">
          <a:xfrm>
            <a:off x="4984694" y="5701303"/>
            <a:ext cx="461246" cy="400092"/>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l="47947" r="47732"/>
          <a:stretch>
            <a:fillRect/>
          </a:stretch>
        </p:blipFill>
        <p:spPr bwMode="auto">
          <a:xfrm>
            <a:off x="5025154" y="6131052"/>
            <a:ext cx="356050" cy="504825"/>
          </a:xfrm>
          <a:prstGeom prst="rect">
            <a:avLst/>
          </a:prstGeom>
          <a:noFill/>
          <a:ln w="9525">
            <a:noFill/>
            <a:miter lim="800000"/>
            <a:headEnd/>
            <a:tailEnd/>
          </a:ln>
          <a:effectLst/>
        </p:spPr>
      </p:pic>
      <p:pic>
        <p:nvPicPr>
          <p:cNvPr id="15" name="Picture 3"/>
          <p:cNvPicPr>
            <a:picLocks noChangeAspect="1" noChangeArrowheads="1"/>
          </p:cNvPicPr>
          <p:nvPr/>
        </p:nvPicPr>
        <p:blipFill>
          <a:blip r:embed="rId8" cstate="print"/>
          <a:srcRect l="-1085" t="-2305" r="-1522" b="-1667"/>
          <a:stretch>
            <a:fillRect/>
          </a:stretch>
        </p:blipFill>
        <p:spPr bwMode="auto">
          <a:xfrm>
            <a:off x="605276" y="979659"/>
            <a:ext cx="7801337" cy="3366113"/>
          </a:xfrm>
          <a:prstGeom prst="rect">
            <a:avLst/>
          </a:prstGeom>
          <a:solidFill>
            <a:schemeClr val="bg1"/>
          </a:solidFill>
          <a:ln w="12700">
            <a:solidFill>
              <a:srgbClr val="C00000"/>
            </a:solidFill>
            <a:miter lim="800000"/>
            <a:headEnd/>
            <a:tailEnd/>
          </a:ln>
          <a:effectLst/>
        </p:spPr>
      </p:pic>
    </p:spTree>
  </p:cSld>
  <p:clrMapOvr>
    <a:masterClrMapping/>
  </p:clrMapOvr>
  <p:transition advTm="6066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Background</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921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922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6" name="Text Box 14"/>
          <p:cNvSpPr txBox="1">
            <a:spLocks noChangeArrowheads="1"/>
          </p:cNvSpPr>
          <p:nvPr/>
        </p:nvSpPr>
        <p:spPr bwMode="auto">
          <a:xfrm>
            <a:off x="0" y="1066800"/>
            <a:ext cx="9144000" cy="1615827"/>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Earthquake Protection</a:t>
            </a:r>
          </a:p>
          <a:p>
            <a:pPr marL="393700" indent="-393700">
              <a:spcBef>
                <a:spcPct val="50000"/>
              </a:spcBef>
              <a:buFont typeface="Wingdings" pitchFamily="2" charset="2"/>
              <a:buChar char="q"/>
            </a:pPr>
            <a:r>
              <a:rPr lang="en-US" altLang="ko-KR" b="1" dirty="0" smtClean="0">
                <a:solidFill>
                  <a:srgbClr val="C00000"/>
                </a:solidFill>
                <a:ea typeface="굴림" pitchFamily="34" charset="-127"/>
              </a:rPr>
              <a:t>Seismic Isolation </a:t>
            </a:r>
            <a:r>
              <a:rPr lang="en-US" altLang="ko-KR" b="1" dirty="0" smtClean="0">
                <a:ea typeface="굴림" pitchFamily="34" charset="-127"/>
              </a:rPr>
              <a:t>is an effective way to protect new and old bridges</a:t>
            </a:r>
          </a:p>
          <a:p>
            <a:pPr marL="393700" indent="-393700">
              <a:spcBef>
                <a:spcPct val="50000"/>
              </a:spcBef>
              <a:buFont typeface="Wingdings" pitchFamily="2" charset="2"/>
              <a:buChar char="q"/>
            </a:pPr>
            <a:r>
              <a:rPr lang="en-US" altLang="ko-KR" b="1" dirty="0" smtClean="0">
                <a:ea typeface="굴림" pitchFamily="34" charset="-127"/>
              </a:rPr>
              <a:t>Lead-Rubber Bearings are the most widely used Base Isolators</a:t>
            </a:r>
          </a:p>
          <a:p>
            <a:pPr marL="393700" indent="-393700">
              <a:spcBef>
                <a:spcPct val="50000"/>
              </a:spcBef>
              <a:buFont typeface="Wingdings" pitchFamily="2" charset="2"/>
              <a:buChar char="q"/>
            </a:pPr>
            <a:r>
              <a:rPr lang="en-US" altLang="ko-KR" b="1" dirty="0" smtClean="0">
                <a:ea typeface="굴림" pitchFamily="34" charset="-127"/>
              </a:rPr>
              <a:t> </a:t>
            </a:r>
            <a:r>
              <a:rPr lang="en-US" altLang="ko-KR" b="1" dirty="0" smtClean="0">
                <a:solidFill>
                  <a:srgbClr val="C00000"/>
                </a:solidFill>
                <a:ea typeface="굴림" pitchFamily="34" charset="-127"/>
              </a:rPr>
              <a:t>Aging and Temperature dependency of Lead-Rubber Bearings ?</a:t>
            </a:r>
          </a:p>
        </p:txBody>
      </p:sp>
      <p:sp>
        <p:nvSpPr>
          <p:cNvPr id="7" name="Text Box 14"/>
          <p:cNvSpPr txBox="1">
            <a:spLocks noChangeArrowheads="1"/>
          </p:cNvSpPr>
          <p:nvPr/>
        </p:nvSpPr>
        <p:spPr bwMode="auto">
          <a:xfrm>
            <a:off x="0" y="3148819"/>
            <a:ext cx="9144000" cy="286232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Field Experiments on Lead-Rubber Bearings</a:t>
            </a:r>
          </a:p>
          <a:p>
            <a:pPr marL="406400" indent="-406400">
              <a:spcBef>
                <a:spcPct val="50000"/>
              </a:spcBef>
              <a:buFont typeface="Wingdings" pitchFamily="2" charset="2"/>
              <a:buChar char="q"/>
            </a:pPr>
            <a:r>
              <a:rPr lang="en-US" b="1" dirty="0" smtClean="0"/>
              <a:t>A three span continuous steel girder bridge in Western NY was seismically rehabilitated with lead-rubber bearings</a:t>
            </a:r>
          </a:p>
          <a:p>
            <a:pPr marL="393700" indent="-393700">
              <a:spcBef>
                <a:spcPct val="50000"/>
              </a:spcBef>
              <a:buFont typeface="Wingdings" pitchFamily="2" charset="2"/>
              <a:buChar char="q"/>
            </a:pPr>
            <a:r>
              <a:rPr lang="en-US" altLang="ko-KR" b="1" dirty="0" smtClean="0">
                <a:ea typeface="굴림" pitchFamily="34" charset="-127"/>
              </a:rPr>
              <a:t>Field experiments were conducted from 1994 to 1999</a:t>
            </a:r>
          </a:p>
          <a:p>
            <a:pPr marL="393700" indent="-393700">
              <a:spcBef>
                <a:spcPct val="50000"/>
              </a:spcBef>
              <a:buFont typeface="Wingdings" pitchFamily="2" charset="2"/>
              <a:buChar char="q"/>
            </a:pPr>
            <a:r>
              <a:rPr lang="en-US" altLang="ko-KR" b="1" dirty="0" smtClean="0">
                <a:ea typeface="굴림" pitchFamily="34" charset="-127"/>
              </a:rPr>
              <a:t>Seismic performance between conventional steel bearings and seismic bearings</a:t>
            </a:r>
          </a:p>
          <a:p>
            <a:pPr marL="393700" indent="-393700">
              <a:spcBef>
                <a:spcPct val="50000"/>
              </a:spcBef>
              <a:buFont typeface="Wingdings" pitchFamily="2" charset="2"/>
              <a:buChar char="q"/>
            </a:pPr>
            <a:r>
              <a:rPr lang="en-US" altLang="ko-KR" b="1" dirty="0" smtClean="0">
                <a:solidFill>
                  <a:srgbClr val="C00000"/>
                </a:solidFill>
                <a:ea typeface="굴림" pitchFamily="34" charset="-127"/>
              </a:rPr>
              <a:t> A rare case to assess effects due to aging and temperature variations by FIELD EXPERIMENTS!</a:t>
            </a:r>
          </a:p>
        </p:txBody>
      </p:sp>
    </p:spTree>
  </p:cSld>
  <p:clrMapOvr>
    <a:masterClrMapping/>
  </p:clrMapOvr>
  <p:transition advTm="86596"/>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System Identification (2</a:t>
            </a:r>
            <a:r>
              <a:rPr lang="en-US" altLang="ko-KR" sz="3200" b="1" baseline="30000"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nd</a:t>
            </a: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 Phase)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266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3"/>
          <p:cNvPicPr>
            <a:picLocks noChangeAspect="1" noChangeArrowheads="1"/>
          </p:cNvPicPr>
          <p:nvPr/>
        </p:nvPicPr>
        <p:blipFill>
          <a:blip r:embed="rId4" cstate="print"/>
          <a:srcRect l="-1085" t="-2305" r="-1522" b="-1667"/>
          <a:stretch>
            <a:fillRect/>
          </a:stretch>
        </p:blipFill>
        <p:spPr bwMode="auto">
          <a:xfrm>
            <a:off x="605275" y="995424"/>
            <a:ext cx="7801337" cy="3366113"/>
          </a:xfrm>
          <a:prstGeom prst="rect">
            <a:avLst/>
          </a:prstGeom>
          <a:solidFill>
            <a:schemeClr val="bg1"/>
          </a:solidFill>
          <a:ln w="12700">
            <a:solidFill>
              <a:srgbClr val="C00000"/>
            </a:solidFill>
            <a:miter lim="800000"/>
            <a:headEnd/>
            <a:tailEnd/>
          </a:ln>
          <a:effectLst/>
        </p:spPr>
      </p:pic>
      <p:grpSp>
        <p:nvGrpSpPr>
          <p:cNvPr id="2" name="Group 12"/>
          <p:cNvGrpSpPr/>
          <p:nvPr/>
        </p:nvGrpSpPr>
        <p:grpSpPr>
          <a:xfrm>
            <a:off x="0" y="4688312"/>
            <a:ext cx="9144000" cy="1891908"/>
            <a:chOff x="0" y="999180"/>
            <a:chExt cx="9144000" cy="1891908"/>
          </a:xfrm>
        </p:grpSpPr>
        <p:sp>
          <p:nvSpPr>
            <p:cNvPr id="14" name="Text Box 14"/>
            <p:cNvSpPr txBox="1">
              <a:spLocks noChangeArrowheads="1"/>
            </p:cNvSpPr>
            <p:nvPr/>
          </p:nvSpPr>
          <p:spPr bwMode="auto">
            <a:xfrm>
              <a:off x="0" y="999180"/>
              <a:ext cx="9144000" cy="1477328"/>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Probability Distribution (comparison between </a:t>
              </a:r>
              <a:r>
                <a:rPr lang="en-US" altLang="ko-KR" b="1" i="1" dirty="0" smtClean="0">
                  <a:solidFill>
                    <a:srgbClr val="008000"/>
                  </a:solidFill>
                  <a:ea typeface="굴림" pitchFamily="34" charset="-127"/>
                </a:rPr>
                <a:t>Test A</a:t>
              </a:r>
              <a:r>
                <a:rPr lang="en-US" altLang="ko-KR" b="1" dirty="0" smtClean="0">
                  <a:solidFill>
                    <a:srgbClr val="008000"/>
                  </a:solidFill>
                  <a:ea typeface="굴림" pitchFamily="34" charset="-127"/>
                </a:rPr>
                <a:t> and </a:t>
              </a:r>
              <a:r>
                <a:rPr lang="en-US" altLang="ko-KR" b="1" i="1" dirty="0" smtClean="0">
                  <a:solidFill>
                    <a:srgbClr val="008000"/>
                  </a:solidFill>
                  <a:ea typeface="굴림" pitchFamily="34" charset="-127"/>
                </a:rPr>
                <a:t>Test B</a:t>
              </a:r>
              <a:r>
                <a:rPr lang="en-US" altLang="ko-KR" b="1" dirty="0" smtClean="0">
                  <a:solidFill>
                    <a:srgbClr val="008000"/>
                  </a:solidFill>
                  <a:ea typeface="굴림" pitchFamily="34" charset="-127"/>
                </a:rPr>
                <a:t>)</a:t>
              </a:r>
            </a:p>
            <a:p>
              <a:pPr>
                <a:spcBef>
                  <a:spcPct val="50000"/>
                </a:spcBef>
                <a:buFont typeface="Arial" pitchFamily="34" charset="0"/>
                <a:buChar char="•"/>
              </a:pPr>
              <a:r>
                <a:rPr lang="en-US" altLang="ko-KR" dirty="0" smtClean="0">
                  <a:ea typeface="굴림" pitchFamily="34" charset="-127"/>
                </a:rPr>
                <a:t> </a:t>
              </a:r>
              <a:r>
                <a:rPr lang="en-US" altLang="ko-KR" b="1" dirty="0" smtClean="0">
                  <a:ea typeface="굴림" pitchFamily="34" charset="-127"/>
                </a:rPr>
                <a:t>the random variable                         has                                             </a:t>
              </a:r>
            </a:p>
            <a:p>
              <a:pPr>
                <a:spcBef>
                  <a:spcPct val="50000"/>
                </a:spcBef>
                <a:buFont typeface="Arial" pitchFamily="34" charset="0"/>
                <a:buChar char="•"/>
              </a:pPr>
              <a:r>
                <a:rPr lang="en-US" altLang="ko-KR" dirty="0" smtClean="0">
                  <a:ea typeface="굴림" pitchFamily="34" charset="-127"/>
                </a:rPr>
                <a:t> </a:t>
              </a:r>
              <a:r>
                <a:rPr lang="en-US" altLang="ko-KR" b="1" dirty="0" smtClean="0">
                  <a:ea typeface="굴림" pitchFamily="34" charset="-127"/>
                </a:rPr>
                <a:t>if two means are the same and the </a:t>
              </a:r>
              <a:r>
                <a:rPr lang="en-US" altLang="ko-KR" b="1" dirty="0" err="1" smtClean="0">
                  <a:ea typeface="굴림" pitchFamily="34" charset="-127"/>
                </a:rPr>
                <a:t>s.t.d</a:t>
              </a:r>
              <a:r>
                <a:rPr lang="en-US" altLang="ko-KR" b="1" dirty="0" smtClean="0">
                  <a:ea typeface="굴림" pitchFamily="34" charset="-127"/>
                </a:rPr>
                <a:t> is a constant, then</a:t>
              </a:r>
              <a:br>
                <a:rPr lang="en-US" altLang="ko-KR" b="1" dirty="0" smtClean="0">
                  <a:ea typeface="굴림" pitchFamily="34" charset="-127"/>
                </a:rPr>
              </a:br>
              <a:r>
                <a:rPr lang="en-US" altLang="ko-KR" b="1" dirty="0" smtClean="0">
                  <a:ea typeface="굴림" pitchFamily="34" charset="-127"/>
                </a:rPr>
                <a:t>  the standard normal distribution becomes</a:t>
              </a:r>
            </a:p>
          </p:txBody>
        </p:sp>
        <p:pic>
          <p:nvPicPr>
            <p:cNvPr id="16" name="Picture 3"/>
            <p:cNvPicPr>
              <a:picLocks noChangeAspect="1" noChangeArrowheads="1"/>
            </p:cNvPicPr>
            <p:nvPr/>
          </p:nvPicPr>
          <p:blipFill>
            <a:blip r:embed="rId5" cstate="print"/>
            <a:srcRect l="41079" r="40966"/>
            <a:stretch>
              <a:fillRect/>
            </a:stretch>
          </p:blipFill>
          <p:spPr bwMode="auto">
            <a:xfrm>
              <a:off x="2437892" y="1398966"/>
              <a:ext cx="1479627" cy="504825"/>
            </a:xfrm>
            <a:prstGeom prst="rect">
              <a:avLst/>
            </a:prstGeom>
            <a:noFill/>
            <a:ln w="9525">
              <a:noFill/>
              <a:miter lim="800000"/>
              <a:headEnd/>
              <a:tailEnd/>
            </a:ln>
            <a:effectLst/>
          </p:spPr>
        </p:pic>
        <p:pic>
          <p:nvPicPr>
            <p:cNvPr id="17" name="Picture 4"/>
            <p:cNvPicPr>
              <a:picLocks noChangeAspect="1" noChangeArrowheads="1"/>
            </p:cNvPicPr>
            <p:nvPr/>
          </p:nvPicPr>
          <p:blipFill>
            <a:blip r:embed="rId6" cstate="print"/>
            <a:srcRect l="32462" r="32314"/>
            <a:stretch>
              <a:fillRect/>
            </a:stretch>
          </p:blipFill>
          <p:spPr bwMode="auto">
            <a:xfrm>
              <a:off x="4444294" y="1348538"/>
              <a:ext cx="2902688" cy="608012"/>
            </a:xfrm>
            <a:prstGeom prst="rect">
              <a:avLst/>
            </a:prstGeom>
            <a:noFill/>
            <a:ln w="9525">
              <a:noFill/>
              <a:miter lim="800000"/>
              <a:headEnd/>
              <a:tailEnd/>
            </a:ln>
            <a:effectLst/>
          </p:spPr>
        </p:pic>
        <p:pic>
          <p:nvPicPr>
            <p:cNvPr id="18" name="Picture 5"/>
            <p:cNvPicPr>
              <a:picLocks noChangeAspect="1" noChangeArrowheads="1"/>
            </p:cNvPicPr>
            <p:nvPr/>
          </p:nvPicPr>
          <p:blipFill>
            <a:blip r:embed="rId7" cstate="print"/>
            <a:srcRect l="41623" r="42249"/>
            <a:stretch>
              <a:fillRect/>
            </a:stretch>
          </p:blipFill>
          <p:spPr bwMode="auto">
            <a:xfrm>
              <a:off x="6693260" y="1835296"/>
              <a:ext cx="1329070" cy="579437"/>
            </a:xfrm>
            <a:prstGeom prst="rect">
              <a:avLst/>
            </a:prstGeom>
            <a:noFill/>
            <a:ln w="9525">
              <a:noFill/>
              <a:miter lim="800000"/>
              <a:headEnd/>
              <a:tailEnd/>
            </a:ln>
            <a:effectLst/>
          </p:spPr>
        </p:pic>
        <p:pic>
          <p:nvPicPr>
            <p:cNvPr id="20" name="Picture 6"/>
            <p:cNvPicPr>
              <a:picLocks noChangeAspect="1" noChangeArrowheads="1"/>
            </p:cNvPicPr>
            <p:nvPr/>
          </p:nvPicPr>
          <p:blipFill>
            <a:blip r:embed="rId8" cstate="print"/>
            <a:srcRect l="40849" r="41346"/>
            <a:stretch>
              <a:fillRect/>
            </a:stretch>
          </p:blipFill>
          <p:spPr bwMode="auto">
            <a:xfrm>
              <a:off x="4752124" y="2129088"/>
              <a:ext cx="1467293" cy="762000"/>
            </a:xfrm>
            <a:prstGeom prst="rect">
              <a:avLst/>
            </a:prstGeom>
            <a:noFill/>
            <a:ln w="9525">
              <a:noFill/>
              <a:miter lim="800000"/>
              <a:headEnd/>
              <a:tailEnd/>
            </a:ln>
            <a:effectLst/>
          </p:spPr>
        </p:pic>
        <p:pic>
          <p:nvPicPr>
            <p:cNvPr id="23" name="Picture 7"/>
            <p:cNvPicPr>
              <a:picLocks noChangeAspect="1" noChangeArrowheads="1"/>
            </p:cNvPicPr>
            <p:nvPr/>
          </p:nvPicPr>
          <p:blipFill>
            <a:blip r:embed="rId9" cstate="print"/>
            <a:srcRect l="41236" r="42636"/>
            <a:stretch>
              <a:fillRect/>
            </a:stretch>
          </p:blipFill>
          <p:spPr bwMode="auto">
            <a:xfrm>
              <a:off x="6230050" y="2256735"/>
              <a:ext cx="1329070" cy="504825"/>
            </a:xfrm>
            <a:prstGeom prst="rect">
              <a:avLst/>
            </a:prstGeom>
            <a:noFill/>
            <a:ln w="9525">
              <a:noFill/>
              <a:miter lim="800000"/>
              <a:headEnd/>
              <a:tailEnd/>
            </a:ln>
            <a:effectLst/>
          </p:spPr>
        </p:pic>
      </p:grpSp>
    </p:spTree>
  </p:cSld>
  <p:clrMapOvr>
    <a:masterClrMapping/>
  </p:clrMapOvr>
  <p:transition advTm="55178"/>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Uncertainty Consideration in SI</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7" name="Text Box 14"/>
          <p:cNvSpPr txBox="1">
            <a:spLocks noChangeArrowheads="1"/>
          </p:cNvSpPr>
          <p:nvPr/>
        </p:nvSpPr>
        <p:spPr bwMode="auto">
          <a:xfrm>
            <a:off x="0" y="999180"/>
            <a:ext cx="9144000" cy="738664"/>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Ensemble Average (comparison between </a:t>
            </a:r>
            <a:r>
              <a:rPr lang="en-US" altLang="ko-KR" b="1" i="1" dirty="0" smtClean="0">
                <a:solidFill>
                  <a:srgbClr val="008000"/>
                </a:solidFill>
                <a:ea typeface="굴림" pitchFamily="34" charset="-127"/>
              </a:rPr>
              <a:t>Test A</a:t>
            </a:r>
            <a:r>
              <a:rPr lang="en-US" altLang="ko-KR" b="1" dirty="0" smtClean="0">
                <a:solidFill>
                  <a:srgbClr val="008000"/>
                </a:solidFill>
                <a:ea typeface="굴림" pitchFamily="34" charset="-127"/>
              </a:rPr>
              <a:t> and </a:t>
            </a:r>
            <a:r>
              <a:rPr lang="en-US" altLang="ko-KR" b="1" i="1" dirty="0" smtClean="0">
                <a:solidFill>
                  <a:srgbClr val="008000"/>
                </a:solidFill>
                <a:ea typeface="굴림" pitchFamily="34" charset="-127"/>
              </a:rPr>
              <a:t>Test B</a:t>
            </a:r>
            <a:r>
              <a:rPr lang="en-US" altLang="ko-KR" b="1" dirty="0" smtClean="0">
                <a:solidFill>
                  <a:srgbClr val="008000"/>
                </a:solidFill>
                <a:ea typeface="굴림" pitchFamily="34" charset="-127"/>
              </a:rPr>
              <a:t>)</a:t>
            </a:r>
          </a:p>
          <a:p>
            <a:pPr>
              <a:spcBef>
                <a:spcPct val="50000"/>
              </a:spcBef>
            </a:pPr>
            <a:r>
              <a:rPr lang="en-US" altLang="ko-KR" sz="1600" dirty="0" smtClean="0">
                <a:ea typeface="굴림" pitchFamily="34" charset="-127"/>
              </a:rPr>
              <a:t> </a:t>
            </a:r>
            <a:r>
              <a:rPr lang="en-US" altLang="ko-KR" sz="1600" b="1" dirty="0" smtClean="0">
                <a:ea typeface="굴림" pitchFamily="34" charset="-127"/>
              </a:rPr>
              <a:t>taking average of x by seven test displacements at point </a:t>
            </a:r>
            <a:r>
              <a:rPr lang="en-US" altLang="ko-KR" sz="1600" b="1" dirty="0" err="1" smtClean="0">
                <a:ea typeface="굴림" pitchFamily="34" charset="-127"/>
              </a:rPr>
              <a:t>i</a:t>
            </a:r>
            <a:r>
              <a:rPr lang="en-US" altLang="ko-KR" sz="1600" b="1" dirty="0" smtClean="0">
                <a:ea typeface="굴림" pitchFamily="34" charset="-127"/>
              </a:rPr>
              <a:t> </a:t>
            </a:r>
          </a:p>
        </p:txBody>
      </p:sp>
      <p:pic>
        <p:nvPicPr>
          <p:cNvPr id="24584" name="Picture 8"/>
          <p:cNvPicPr>
            <a:picLocks noChangeAspect="1" noChangeArrowheads="1"/>
          </p:cNvPicPr>
          <p:nvPr/>
        </p:nvPicPr>
        <p:blipFill>
          <a:blip r:embed="rId4" cstate="print"/>
          <a:srcRect l="40720" r="40830"/>
          <a:stretch>
            <a:fillRect/>
          </a:stretch>
        </p:blipFill>
        <p:spPr bwMode="auto">
          <a:xfrm>
            <a:off x="5926423" y="1297689"/>
            <a:ext cx="1334989" cy="848858"/>
          </a:xfrm>
          <a:prstGeom prst="rect">
            <a:avLst/>
          </a:prstGeom>
          <a:noFill/>
          <a:ln w="9525">
            <a:noFill/>
            <a:miter lim="800000"/>
            <a:headEnd/>
            <a:tailEnd/>
          </a:ln>
          <a:effectLst/>
        </p:spPr>
      </p:pic>
      <p:pic>
        <p:nvPicPr>
          <p:cNvPr id="24585" name="Picture 9"/>
          <p:cNvPicPr>
            <a:picLocks noChangeAspect="1" noChangeArrowheads="1"/>
          </p:cNvPicPr>
          <p:nvPr/>
        </p:nvPicPr>
        <p:blipFill>
          <a:blip r:embed="rId5" cstate="print"/>
          <a:srcRect l="42118" r="41984"/>
          <a:stretch>
            <a:fillRect/>
          </a:stretch>
        </p:blipFill>
        <p:spPr bwMode="auto">
          <a:xfrm>
            <a:off x="7322906" y="1504051"/>
            <a:ext cx="1310106" cy="434975"/>
          </a:xfrm>
          <a:prstGeom prst="rect">
            <a:avLst/>
          </a:prstGeom>
          <a:noFill/>
          <a:ln w="9525">
            <a:noFill/>
            <a:miter lim="800000"/>
            <a:headEnd/>
            <a:tailEnd/>
          </a:ln>
          <a:effectLst/>
        </p:spPr>
      </p:pic>
      <p:pic>
        <p:nvPicPr>
          <p:cNvPr id="12290" name="Picture 2"/>
          <p:cNvPicPr>
            <a:picLocks noChangeAspect="1" noChangeArrowheads="1"/>
          </p:cNvPicPr>
          <p:nvPr/>
        </p:nvPicPr>
        <p:blipFill>
          <a:blip r:embed="rId6" cstate="print"/>
          <a:srcRect l="-2080" t="-3999" r="-703" b="-4925"/>
          <a:stretch>
            <a:fillRect/>
          </a:stretch>
        </p:blipFill>
        <p:spPr bwMode="auto">
          <a:xfrm>
            <a:off x="416688" y="2928394"/>
            <a:ext cx="8518967" cy="2986268"/>
          </a:xfrm>
          <a:prstGeom prst="rect">
            <a:avLst/>
          </a:prstGeom>
          <a:solidFill>
            <a:schemeClr val="bg1"/>
          </a:solidFill>
          <a:ln w="12700">
            <a:solidFill>
              <a:srgbClr val="C00000"/>
            </a:solidFill>
            <a:miter lim="800000"/>
            <a:headEnd/>
            <a:tailEnd/>
          </a:ln>
          <a:effectLst/>
        </p:spPr>
      </p:pic>
      <p:sp>
        <p:nvSpPr>
          <p:cNvPr id="15" name="Text Box 14"/>
          <p:cNvSpPr txBox="1">
            <a:spLocks noChangeArrowheads="1"/>
          </p:cNvSpPr>
          <p:nvPr/>
        </p:nvSpPr>
        <p:spPr bwMode="auto">
          <a:xfrm>
            <a:off x="0" y="1872994"/>
            <a:ext cx="9144000" cy="738664"/>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Chi-square distribution</a:t>
            </a:r>
          </a:p>
          <a:p>
            <a:pPr>
              <a:spcBef>
                <a:spcPct val="50000"/>
              </a:spcBef>
            </a:pPr>
            <a:r>
              <a:rPr lang="en-US" altLang="ko-KR" sz="1600" dirty="0" smtClean="0">
                <a:ea typeface="굴림" pitchFamily="34" charset="-127"/>
              </a:rPr>
              <a:t> </a:t>
            </a:r>
            <a:r>
              <a:rPr lang="en-US" altLang="ko-KR" sz="1600" b="1" dirty="0" smtClean="0">
                <a:ea typeface="굴림" pitchFamily="34" charset="-127"/>
              </a:rPr>
              <a:t>the sum of the square of      makes a chi-square distribution, i.e.</a:t>
            </a:r>
            <a:r>
              <a:rPr lang="en-US" altLang="ko-KR" sz="1600" dirty="0" smtClean="0">
                <a:ea typeface="굴림" pitchFamily="34" charset="-127"/>
              </a:rPr>
              <a:t> </a:t>
            </a:r>
          </a:p>
        </p:txBody>
      </p:sp>
      <p:pic>
        <p:nvPicPr>
          <p:cNvPr id="16" name="Picture 2"/>
          <p:cNvPicPr>
            <a:picLocks noChangeAspect="1" noChangeArrowheads="1"/>
          </p:cNvPicPr>
          <p:nvPr/>
        </p:nvPicPr>
        <p:blipFill>
          <a:blip r:embed="rId7" cstate="print"/>
          <a:srcRect l="39645" r="40357"/>
          <a:stretch>
            <a:fillRect/>
          </a:stretch>
        </p:blipFill>
        <p:spPr bwMode="auto">
          <a:xfrm>
            <a:off x="6380375" y="2113655"/>
            <a:ext cx="1365581" cy="777462"/>
          </a:xfrm>
          <a:prstGeom prst="rect">
            <a:avLst/>
          </a:prstGeom>
          <a:noFill/>
          <a:ln w="9525">
            <a:noFill/>
            <a:miter lim="800000"/>
            <a:headEnd/>
            <a:tailEnd/>
          </a:ln>
          <a:effectLst/>
        </p:spPr>
      </p:pic>
      <p:pic>
        <p:nvPicPr>
          <p:cNvPr id="17" name="Picture 3"/>
          <p:cNvPicPr>
            <a:picLocks noChangeAspect="1" noChangeArrowheads="1"/>
          </p:cNvPicPr>
          <p:nvPr/>
        </p:nvPicPr>
        <p:blipFill>
          <a:blip r:embed="rId8" cstate="print"/>
          <a:srcRect l="41596" r="42308"/>
          <a:stretch>
            <a:fillRect/>
          </a:stretch>
        </p:blipFill>
        <p:spPr bwMode="auto">
          <a:xfrm>
            <a:off x="7801837" y="2301422"/>
            <a:ext cx="1059774" cy="351349"/>
          </a:xfrm>
          <a:prstGeom prst="rect">
            <a:avLst/>
          </a:prstGeom>
          <a:noFill/>
          <a:ln w="9525">
            <a:noFill/>
            <a:miter lim="800000"/>
            <a:headEnd/>
            <a:tailEnd/>
          </a:ln>
          <a:effectLst/>
        </p:spPr>
      </p:pic>
      <p:pic>
        <p:nvPicPr>
          <p:cNvPr id="18" name="Picture 1"/>
          <p:cNvPicPr>
            <a:picLocks noChangeAspect="1" noChangeArrowheads="1"/>
          </p:cNvPicPr>
          <p:nvPr/>
        </p:nvPicPr>
        <p:blipFill>
          <a:blip r:embed="rId9" cstate="print"/>
          <a:srcRect l="47815" r="48527"/>
          <a:stretch>
            <a:fillRect/>
          </a:stretch>
        </p:blipFill>
        <p:spPr bwMode="auto">
          <a:xfrm>
            <a:off x="2522798" y="2261650"/>
            <a:ext cx="301450" cy="434975"/>
          </a:xfrm>
          <a:prstGeom prst="rect">
            <a:avLst/>
          </a:prstGeom>
          <a:noFill/>
          <a:ln w="9525">
            <a:noFill/>
            <a:miter lim="800000"/>
            <a:headEnd/>
            <a:tailEnd/>
          </a:ln>
          <a:effectLst/>
        </p:spPr>
      </p:pic>
    </p:spTree>
  </p:cSld>
  <p:clrMapOvr>
    <a:masterClrMapping/>
  </p:clrMapOvr>
  <p:transition advTm="4096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Current Design Practice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7412" name="Picture 13" descr="ub_logo2"/>
          <p:cNvPicPr>
            <a:picLocks noChangeAspect="1" noChangeArrowheads="1"/>
          </p:cNvPicPr>
          <p:nvPr/>
        </p:nvPicPr>
        <p:blipFill>
          <a:blip r:embed="rId4" cstate="print"/>
          <a:srcRect/>
          <a:stretch>
            <a:fillRect/>
          </a:stretch>
        </p:blipFill>
        <p:spPr bwMode="auto">
          <a:xfrm>
            <a:off x="228600" y="6324600"/>
            <a:ext cx="2819400" cy="396875"/>
          </a:xfrm>
          <a:prstGeom prst="rect">
            <a:avLst/>
          </a:prstGeom>
          <a:noFill/>
          <a:ln w="9525">
            <a:noFill/>
            <a:miter lim="800000"/>
            <a:headEnd/>
            <a:tailEnd/>
          </a:ln>
        </p:spPr>
      </p:pic>
      <p:sp>
        <p:nvSpPr>
          <p:cNvPr id="5" name="Text Box 14"/>
          <p:cNvSpPr txBox="1">
            <a:spLocks noChangeArrowheads="1"/>
          </p:cNvSpPr>
          <p:nvPr/>
        </p:nvSpPr>
        <p:spPr bwMode="auto">
          <a:xfrm>
            <a:off x="0" y="889145"/>
            <a:ext cx="9144000" cy="1200329"/>
          </a:xfrm>
          <a:prstGeom prst="rect">
            <a:avLst/>
          </a:prstGeom>
          <a:noFill/>
          <a:ln w="9525">
            <a:noFill/>
            <a:miter lim="800000"/>
            <a:headEnd/>
            <a:tailEnd/>
          </a:ln>
        </p:spPr>
        <p:txBody>
          <a:bodyPr>
            <a:spAutoFit/>
          </a:bodyPr>
          <a:lstStyle/>
          <a:p>
            <a:pPr>
              <a:spcBef>
                <a:spcPct val="50000"/>
              </a:spcBef>
            </a:pPr>
            <a:r>
              <a:rPr lang="en-US" altLang="ko-KR" b="1" dirty="0" smtClean="0">
                <a:solidFill>
                  <a:srgbClr val="008000"/>
                </a:solidFill>
                <a:ea typeface="굴림" pitchFamily="34" charset="-127"/>
              </a:rPr>
              <a:t>AASHTO Guide Specifications for Seismic Isolation Design</a:t>
            </a:r>
          </a:p>
          <a:p>
            <a:pPr>
              <a:spcBef>
                <a:spcPct val="50000"/>
              </a:spcBef>
              <a:buFont typeface="Arial" pitchFamily="34" charset="0"/>
              <a:buChar char="•"/>
            </a:pPr>
            <a:r>
              <a:rPr lang="en-US" altLang="ko-KR" dirty="0" smtClean="0">
                <a:ea typeface="굴림" pitchFamily="34" charset="-127"/>
              </a:rPr>
              <a:t> Developed at MCEER, University at Buffalo</a:t>
            </a:r>
          </a:p>
          <a:p>
            <a:pPr>
              <a:spcBef>
                <a:spcPct val="50000"/>
              </a:spcBef>
              <a:buFont typeface="Arial" pitchFamily="34" charset="0"/>
              <a:buChar char="•"/>
            </a:pPr>
            <a:r>
              <a:rPr lang="en-US" altLang="ko-KR" dirty="0" smtClean="0">
                <a:ea typeface="굴림" pitchFamily="34" charset="-127"/>
                <a:sym typeface="Symbol"/>
              </a:rPr>
              <a:t> </a:t>
            </a:r>
          </a:p>
        </p:txBody>
      </p:sp>
      <p:sp>
        <p:nvSpPr>
          <p:cNvPr id="6" name="Text Box 14"/>
          <p:cNvSpPr txBox="1">
            <a:spLocks noChangeArrowheads="1"/>
          </p:cNvSpPr>
          <p:nvPr/>
        </p:nvSpPr>
        <p:spPr bwMode="auto">
          <a:xfrm>
            <a:off x="0" y="2720878"/>
            <a:ext cx="4644571"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Minimum Modification Factors</a:t>
            </a:r>
          </a:p>
        </p:txBody>
      </p:sp>
      <p:pic>
        <p:nvPicPr>
          <p:cNvPr id="4099" name="Picture 3"/>
          <p:cNvPicPr>
            <a:picLocks noChangeAspect="1" noChangeArrowheads="1"/>
          </p:cNvPicPr>
          <p:nvPr/>
        </p:nvPicPr>
        <p:blipFill>
          <a:blip r:embed="rId5" cstate="print"/>
          <a:srcRect l="36197" r="36360"/>
          <a:stretch>
            <a:fillRect/>
          </a:stretch>
        </p:blipFill>
        <p:spPr bwMode="auto">
          <a:xfrm>
            <a:off x="227484" y="1754097"/>
            <a:ext cx="2261468" cy="4508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cstate="print"/>
          <a:srcRect l="35611" r="37136"/>
          <a:stretch>
            <a:fillRect/>
          </a:stretch>
        </p:blipFill>
        <p:spPr bwMode="auto">
          <a:xfrm>
            <a:off x="2617595" y="1744855"/>
            <a:ext cx="2245807" cy="4508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cstate="print"/>
          <a:srcRect l="36215" r="36655"/>
          <a:stretch>
            <a:fillRect/>
          </a:stretch>
        </p:blipFill>
        <p:spPr bwMode="auto">
          <a:xfrm>
            <a:off x="241160" y="2143160"/>
            <a:ext cx="2235759" cy="460375"/>
          </a:xfrm>
          <a:prstGeom prst="rect">
            <a:avLst/>
          </a:prstGeom>
          <a:noFill/>
          <a:ln w="9525">
            <a:noFill/>
            <a:miter lim="800000"/>
            <a:headEnd/>
            <a:tailEnd/>
          </a:ln>
          <a:effectLst/>
        </p:spPr>
      </p:pic>
      <p:pic>
        <p:nvPicPr>
          <p:cNvPr id="4102" name="Picture 6"/>
          <p:cNvPicPr>
            <a:picLocks noChangeAspect="1" noChangeArrowheads="1"/>
          </p:cNvPicPr>
          <p:nvPr/>
        </p:nvPicPr>
        <p:blipFill>
          <a:blip r:embed="rId8" cstate="print"/>
          <a:srcRect l="36581" r="36959"/>
          <a:stretch>
            <a:fillRect/>
          </a:stretch>
        </p:blipFill>
        <p:spPr bwMode="auto">
          <a:xfrm>
            <a:off x="2703006" y="2142864"/>
            <a:ext cx="2180493" cy="4603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9" cstate="print"/>
          <a:srcRect l="34546" r="34409"/>
          <a:stretch>
            <a:fillRect/>
          </a:stretch>
        </p:blipFill>
        <p:spPr bwMode="auto">
          <a:xfrm>
            <a:off x="359923" y="3168820"/>
            <a:ext cx="2558374" cy="460375"/>
          </a:xfrm>
          <a:prstGeom prst="rect">
            <a:avLst/>
          </a:prstGeom>
          <a:noFill/>
          <a:ln w="9525">
            <a:noFill/>
            <a:miter lim="800000"/>
            <a:headEnd/>
            <a:tailEnd/>
          </a:ln>
          <a:effectLst/>
        </p:spPr>
      </p:pic>
      <p:sp>
        <p:nvSpPr>
          <p:cNvPr id="15" name="Text Box 14"/>
          <p:cNvSpPr txBox="1">
            <a:spLocks noChangeArrowheads="1"/>
          </p:cNvSpPr>
          <p:nvPr/>
        </p:nvSpPr>
        <p:spPr bwMode="auto">
          <a:xfrm>
            <a:off x="0" y="3625550"/>
            <a:ext cx="4644571" cy="369332"/>
          </a:xfrm>
          <a:prstGeom prst="rect">
            <a:avLst/>
          </a:prstGeom>
          <a:noFill/>
          <a:ln w="9525">
            <a:noFill/>
            <a:miter lim="800000"/>
            <a:headEnd/>
            <a:tailEnd/>
          </a:ln>
        </p:spPr>
        <p:txBody>
          <a:bodyPr wrap="square">
            <a:spAutoFit/>
          </a:bodyPr>
          <a:lstStyle/>
          <a:p>
            <a:pPr>
              <a:spcBef>
                <a:spcPct val="50000"/>
              </a:spcBef>
            </a:pPr>
            <a:r>
              <a:rPr lang="en-US" altLang="ko-KR" b="1" dirty="0" smtClean="0">
                <a:solidFill>
                  <a:srgbClr val="008000"/>
                </a:solidFill>
                <a:ea typeface="굴림" pitchFamily="34" charset="-127"/>
              </a:rPr>
              <a:t>Maximum Modification Factors</a:t>
            </a:r>
          </a:p>
        </p:txBody>
      </p:sp>
      <p:pic>
        <p:nvPicPr>
          <p:cNvPr id="4104" name="Picture 8"/>
          <p:cNvPicPr>
            <a:picLocks noChangeAspect="1" noChangeArrowheads="1"/>
          </p:cNvPicPr>
          <p:nvPr/>
        </p:nvPicPr>
        <p:blipFill>
          <a:blip r:embed="rId10" cstate="print"/>
          <a:srcRect/>
          <a:stretch>
            <a:fillRect/>
          </a:stretch>
        </p:blipFill>
        <p:spPr bwMode="auto">
          <a:xfrm>
            <a:off x="-220358" y="4129628"/>
            <a:ext cx="8240713" cy="463550"/>
          </a:xfrm>
          <a:prstGeom prst="rect">
            <a:avLst/>
          </a:prstGeom>
          <a:noFill/>
          <a:ln w="9525">
            <a:noFill/>
            <a:miter lim="800000"/>
            <a:headEnd/>
            <a:tailEnd/>
          </a:ln>
          <a:effectLst/>
        </p:spPr>
      </p:pic>
      <p:pic>
        <p:nvPicPr>
          <p:cNvPr id="4105" name="Picture 9"/>
          <p:cNvPicPr>
            <a:picLocks noChangeAspect="1" noChangeArrowheads="1"/>
          </p:cNvPicPr>
          <p:nvPr/>
        </p:nvPicPr>
        <p:blipFill>
          <a:blip r:embed="rId11" cstate="print"/>
          <a:srcRect l="-3159" t="-2990" r="-2338" b="-2741"/>
          <a:stretch>
            <a:fillRect/>
          </a:stretch>
        </p:blipFill>
        <p:spPr bwMode="auto">
          <a:xfrm>
            <a:off x="5272392" y="1322962"/>
            <a:ext cx="3463047" cy="2754824"/>
          </a:xfrm>
          <a:prstGeom prst="rect">
            <a:avLst/>
          </a:prstGeom>
          <a:solidFill>
            <a:schemeClr val="bg1"/>
          </a:solidFill>
          <a:ln w="12700">
            <a:solidFill>
              <a:srgbClr val="C00000"/>
            </a:solidFill>
            <a:miter lim="800000"/>
            <a:headEnd/>
            <a:tailEnd/>
          </a:ln>
          <a:effectLst/>
        </p:spPr>
      </p:pic>
      <p:graphicFrame>
        <p:nvGraphicFramePr>
          <p:cNvPr id="18" name="Table 17"/>
          <p:cNvGraphicFramePr>
            <a:graphicFrameLocks noGrp="1"/>
          </p:cNvGraphicFramePr>
          <p:nvPr/>
        </p:nvGraphicFramePr>
        <p:xfrm>
          <a:off x="1057072" y="4694677"/>
          <a:ext cx="6096000" cy="1112520"/>
        </p:xfrm>
        <a:graphic>
          <a:graphicData uri="http://schemas.openxmlformats.org/drawingml/2006/table">
            <a:tbl>
              <a:tblPr firstRow="1" bandRow="1">
                <a:tableStyleId>{21E4AEA4-8DFA-4A89-87EB-49C32662AFE0}</a:tableStyleId>
              </a:tblPr>
              <a:tblGrid>
                <a:gridCol w="1092741"/>
                <a:gridCol w="680936"/>
                <a:gridCol w="603115"/>
                <a:gridCol w="3719208"/>
              </a:tblGrid>
              <a:tr h="370840">
                <a:tc>
                  <a:txBody>
                    <a:bodyPr/>
                    <a:lstStyle/>
                    <a:p>
                      <a:pPr algn="ctr"/>
                      <a:endParaRPr lang="en-US" dirty="0"/>
                    </a:p>
                  </a:txBody>
                  <a:tcPr/>
                </a:tc>
                <a:tc>
                  <a:txBody>
                    <a:bodyPr/>
                    <a:lstStyle/>
                    <a:p>
                      <a:pPr algn="ctr"/>
                      <a:r>
                        <a:rPr lang="en-US" dirty="0" err="1" smtClean="0"/>
                        <a:t>Q</a:t>
                      </a:r>
                      <a:r>
                        <a:rPr lang="en-US" sz="1200" dirty="0" err="1" smtClean="0"/>
                        <a:t>d</a:t>
                      </a:r>
                      <a:endParaRPr lang="en-US" dirty="0"/>
                    </a:p>
                  </a:txBody>
                  <a:tcPr/>
                </a:tc>
                <a:tc>
                  <a:txBody>
                    <a:bodyPr/>
                    <a:lstStyle/>
                    <a:p>
                      <a:pPr algn="ctr"/>
                      <a:r>
                        <a:rPr lang="en-US" dirty="0" err="1" smtClean="0"/>
                        <a:t>K</a:t>
                      </a:r>
                      <a:r>
                        <a:rPr lang="en-US" sz="1200" dirty="0" err="1" smtClean="0"/>
                        <a:t>d</a:t>
                      </a:r>
                      <a:endParaRPr lang="en-US" dirty="0"/>
                    </a:p>
                  </a:txBody>
                  <a:tcPr/>
                </a:tc>
                <a:tc>
                  <a:txBody>
                    <a:bodyPr/>
                    <a:lstStyle/>
                    <a:p>
                      <a:pPr algn="ctr"/>
                      <a:r>
                        <a:rPr lang="en-US" dirty="0" smtClean="0"/>
                        <a:t>Note</a:t>
                      </a:r>
                      <a:endParaRPr lang="en-US" dirty="0"/>
                    </a:p>
                  </a:txBody>
                  <a:tcPr/>
                </a:tc>
              </a:tr>
              <a:tr h="370840">
                <a:tc>
                  <a:txBody>
                    <a:bodyPr/>
                    <a:lstStyle/>
                    <a:p>
                      <a:pPr algn="ctr"/>
                      <a:r>
                        <a:rPr lang="en-US" i="1" dirty="0" smtClean="0">
                          <a:sym typeface="Symbol"/>
                        </a:rPr>
                        <a:t></a:t>
                      </a:r>
                      <a:r>
                        <a:rPr lang="en-US" sz="1100" i="1" dirty="0" smtClean="0">
                          <a:sym typeface="Symbol"/>
                        </a:rPr>
                        <a:t>temperature</a:t>
                      </a:r>
                      <a:endParaRPr lang="en-US" sz="1600" i="1" dirty="0"/>
                    </a:p>
                  </a:txBody>
                  <a:tcPr/>
                </a:tc>
                <a:tc>
                  <a:txBody>
                    <a:bodyPr/>
                    <a:lstStyle/>
                    <a:p>
                      <a:pPr algn="ctr"/>
                      <a:r>
                        <a:rPr lang="en-US" sz="1600" dirty="0" smtClean="0"/>
                        <a:t>1.4</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LDRB, temperature = -10 </a:t>
                      </a:r>
                      <a:r>
                        <a:rPr lang="en-US" sz="1600" dirty="0" smtClean="0">
                          <a:sym typeface="Symbol"/>
                        </a:rPr>
                        <a:t>C</a:t>
                      </a:r>
                      <a:endParaRPr lang="en-US" sz="16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sz="1100" i="1" dirty="0" smtClean="0">
                          <a:sym typeface="Symbol"/>
                        </a:rPr>
                        <a:t>aging</a:t>
                      </a:r>
                      <a:endParaRPr lang="en-US" sz="2800" i="1" dirty="0" smtClean="0"/>
                    </a:p>
                  </a:txBody>
                  <a:tcPr/>
                </a:tc>
                <a:tc>
                  <a:txBody>
                    <a:bodyPr/>
                    <a:lstStyle/>
                    <a:p>
                      <a:pPr algn="ctr"/>
                      <a:r>
                        <a:rPr lang="en-US" sz="1600" dirty="0" smtClean="0"/>
                        <a:t>1.1</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LDRB</a:t>
                      </a:r>
                      <a:endParaRPr lang="en-US" sz="1600" dirty="0"/>
                    </a:p>
                  </a:txBody>
                  <a:tcPr/>
                </a:tc>
              </a:tr>
            </a:tbl>
          </a:graphicData>
        </a:graphic>
      </p:graphicFrame>
    </p:spTree>
    <p:custDataLst>
      <p:tags r:id="rId1"/>
    </p:custDataLst>
  </p:cSld>
  <p:clrMapOvr>
    <a:masterClrMapping/>
  </p:clrMapOvr>
  <p:transition advTm="7030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Basic Principles of Seismic Isolation</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945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a:p>
        </p:txBody>
      </p:sp>
      <p:pic>
        <p:nvPicPr>
          <p:cNvPr id="1946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9" name="Text Box 14"/>
          <p:cNvSpPr txBox="1">
            <a:spLocks noChangeArrowheads="1"/>
          </p:cNvSpPr>
          <p:nvPr/>
        </p:nvSpPr>
        <p:spPr bwMode="auto">
          <a:xfrm>
            <a:off x="0" y="1066800"/>
            <a:ext cx="9144000" cy="646331"/>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Basic Idea: </a:t>
            </a:r>
            <a:r>
              <a:rPr lang="en-US" altLang="ko-KR" b="1" dirty="0" smtClean="0">
                <a:ea typeface="굴림" pitchFamily="34" charset="-127"/>
              </a:rPr>
              <a:t>Uncoupling a bridge superstructure from the horizontal components of earthquake ground motion </a:t>
            </a:r>
          </a:p>
        </p:txBody>
      </p:sp>
      <p:sp>
        <p:nvSpPr>
          <p:cNvPr id="10" name="Text Box 14"/>
          <p:cNvSpPr txBox="1">
            <a:spLocks noChangeArrowheads="1"/>
          </p:cNvSpPr>
          <p:nvPr/>
        </p:nvSpPr>
        <p:spPr bwMode="auto">
          <a:xfrm>
            <a:off x="0" y="3846285"/>
            <a:ext cx="4426857" cy="1892826"/>
          </a:xfrm>
          <a:prstGeom prst="rect">
            <a:avLst/>
          </a:prstGeom>
          <a:noFill/>
          <a:ln w="9525">
            <a:noFill/>
            <a:miter lim="800000"/>
            <a:headEnd/>
            <a:tailEnd/>
          </a:ln>
        </p:spPr>
        <p:txBody>
          <a:bodyPr wrap="square">
            <a:spAutoFit/>
          </a:bodyPr>
          <a:lstStyle/>
          <a:p>
            <a:pPr marL="1262063" indent="-1262063">
              <a:spcBef>
                <a:spcPct val="50000"/>
              </a:spcBef>
            </a:pPr>
            <a:r>
              <a:rPr lang="en-US" altLang="ko-KR" b="1" dirty="0" smtClean="0">
                <a:solidFill>
                  <a:srgbClr val="008000"/>
                </a:solidFill>
                <a:ea typeface="굴림" pitchFamily="34" charset="-127"/>
              </a:rPr>
              <a:t>Requirements of Base Isolator: </a:t>
            </a:r>
          </a:p>
          <a:p>
            <a:pPr marL="174625" indent="-174625">
              <a:spcBef>
                <a:spcPct val="50000"/>
              </a:spcBef>
              <a:buFont typeface="Arial" pitchFamily="34" charset="0"/>
              <a:buChar char="•"/>
            </a:pPr>
            <a:r>
              <a:rPr lang="en-US" altLang="ko-KR" b="1" dirty="0" smtClean="0">
                <a:ea typeface="굴림" pitchFamily="34" charset="-127"/>
              </a:rPr>
              <a:t>flexibility to lengthen the period of vibration of the bridge</a:t>
            </a:r>
          </a:p>
          <a:p>
            <a:pPr>
              <a:spcBef>
                <a:spcPct val="50000"/>
              </a:spcBef>
              <a:buFont typeface="Arial" pitchFamily="34" charset="0"/>
              <a:buChar char="•"/>
            </a:pPr>
            <a:r>
              <a:rPr lang="en-US" altLang="ko-KR" b="1" dirty="0" smtClean="0">
                <a:ea typeface="굴림" pitchFamily="34" charset="-127"/>
              </a:rPr>
              <a:t> energy dissipation </a:t>
            </a:r>
          </a:p>
          <a:p>
            <a:pPr>
              <a:spcBef>
                <a:spcPct val="50000"/>
              </a:spcBef>
              <a:buFont typeface="Arial" pitchFamily="34" charset="0"/>
              <a:buChar char="•"/>
            </a:pPr>
            <a:r>
              <a:rPr lang="en-US" altLang="ko-KR" b="1" dirty="0" smtClean="0">
                <a:ea typeface="굴림" pitchFamily="34" charset="-127"/>
              </a:rPr>
              <a:t> adequate rigidity for service loads</a:t>
            </a:r>
          </a:p>
        </p:txBody>
      </p:sp>
      <p:pic>
        <p:nvPicPr>
          <p:cNvPr id="3074" name="Picture 2"/>
          <p:cNvPicPr>
            <a:picLocks noChangeAspect="1" noChangeArrowheads="1"/>
          </p:cNvPicPr>
          <p:nvPr/>
        </p:nvPicPr>
        <p:blipFill>
          <a:blip r:embed="rId4" cstate="print"/>
          <a:srcRect l="-3008" t="-11428" r="-2735" b="-10476"/>
          <a:stretch>
            <a:fillRect/>
          </a:stretch>
        </p:blipFill>
        <p:spPr bwMode="auto">
          <a:xfrm>
            <a:off x="522514" y="1785258"/>
            <a:ext cx="4005942" cy="1393371"/>
          </a:xfrm>
          <a:prstGeom prst="rect">
            <a:avLst/>
          </a:prstGeom>
          <a:solidFill>
            <a:schemeClr val="bg1"/>
          </a:solidFill>
          <a:ln w="12700">
            <a:solidFill>
              <a:srgbClr val="C00000"/>
            </a:solidFill>
            <a:miter lim="800000"/>
            <a:headEnd/>
            <a:tailEnd/>
          </a:ln>
          <a:effectLst/>
        </p:spPr>
      </p:pic>
      <p:pic>
        <p:nvPicPr>
          <p:cNvPr id="3075" name="Picture 3"/>
          <p:cNvPicPr>
            <a:picLocks noChangeAspect="1" noChangeArrowheads="1"/>
          </p:cNvPicPr>
          <p:nvPr/>
        </p:nvPicPr>
        <p:blipFill>
          <a:blip r:embed="rId5" cstate="print"/>
          <a:srcRect l="-2891" t="-11010" r="-3544" b="-10962"/>
          <a:stretch>
            <a:fillRect/>
          </a:stretch>
        </p:blipFill>
        <p:spPr bwMode="auto">
          <a:xfrm>
            <a:off x="4803027" y="1785256"/>
            <a:ext cx="3920059" cy="1378857"/>
          </a:xfrm>
          <a:prstGeom prst="rect">
            <a:avLst/>
          </a:prstGeom>
          <a:solidFill>
            <a:schemeClr val="bg1"/>
          </a:solidFill>
          <a:ln w="12700">
            <a:solidFill>
              <a:srgbClr val="C00000"/>
            </a:solidFill>
            <a:miter lim="800000"/>
            <a:headEnd/>
            <a:tailEnd/>
          </a:ln>
          <a:effectLst/>
        </p:spPr>
      </p:pic>
      <p:sp>
        <p:nvSpPr>
          <p:cNvPr id="13" name="Text Box 12"/>
          <p:cNvSpPr txBox="1">
            <a:spLocks noChangeArrowheads="1"/>
          </p:cNvSpPr>
          <p:nvPr/>
        </p:nvSpPr>
        <p:spPr bwMode="auto">
          <a:xfrm>
            <a:off x="0" y="3211285"/>
            <a:ext cx="9144000"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ea typeface="굴림" pitchFamily="34" charset="-127"/>
              </a:rPr>
              <a:t>                             Conventional                                                      Base Isolated</a:t>
            </a:r>
          </a:p>
        </p:txBody>
      </p:sp>
      <p:pic>
        <p:nvPicPr>
          <p:cNvPr id="3076" name="Picture 4"/>
          <p:cNvPicPr>
            <a:picLocks noChangeAspect="1" noChangeArrowheads="1"/>
          </p:cNvPicPr>
          <p:nvPr/>
        </p:nvPicPr>
        <p:blipFill>
          <a:blip r:embed="rId6" cstate="print"/>
          <a:srcRect l="-4052" t="-6803" r="-2544" b="-3286"/>
          <a:stretch>
            <a:fillRect/>
          </a:stretch>
        </p:blipFill>
        <p:spPr bwMode="auto">
          <a:xfrm>
            <a:off x="4165600" y="3614058"/>
            <a:ext cx="4745681" cy="2902857"/>
          </a:xfrm>
          <a:prstGeom prst="rect">
            <a:avLst/>
          </a:prstGeom>
          <a:solidFill>
            <a:schemeClr val="bg1"/>
          </a:solidFill>
          <a:ln w="12700">
            <a:solidFill>
              <a:srgbClr val="C00000"/>
            </a:solidFill>
            <a:miter lim="800000"/>
            <a:headEnd/>
            <a:tailEnd/>
          </a:ln>
          <a:effectLst/>
        </p:spPr>
      </p:pic>
      <p:cxnSp>
        <p:nvCxnSpPr>
          <p:cNvPr id="12" name="Straight Connector 11"/>
          <p:cNvCxnSpPr/>
          <p:nvPr/>
        </p:nvCxnSpPr>
        <p:spPr>
          <a:xfrm>
            <a:off x="7315200" y="4076700"/>
            <a:ext cx="2305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15200" y="5253493"/>
            <a:ext cx="2305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15200" y="5722620"/>
            <a:ext cx="2305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822220" y="4659464"/>
            <a:ext cx="1176793" cy="1588"/>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7173268" y="5486798"/>
            <a:ext cx="476287" cy="1588"/>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42420" y="4397072"/>
            <a:ext cx="1017767" cy="276999"/>
          </a:xfrm>
          <a:prstGeom prst="rect">
            <a:avLst/>
          </a:prstGeom>
          <a:noFill/>
        </p:spPr>
        <p:txBody>
          <a:bodyPr wrap="square" rtlCol="0">
            <a:spAutoFit/>
          </a:bodyPr>
          <a:lstStyle/>
          <a:p>
            <a:r>
              <a:rPr lang="en-US" sz="1200" dirty="0" smtClean="0">
                <a:solidFill>
                  <a:srgbClr val="002060"/>
                </a:solidFill>
              </a:rPr>
              <a:t>Period Shift</a:t>
            </a:r>
            <a:endParaRPr lang="en-US" sz="1200" dirty="0">
              <a:solidFill>
                <a:srgbClr val="002060"/>
              </a:solidFill>
            </a:endParaRPr>
          </a:p>
        </p:txBody>
      </p:sp>
      <p:sp>
        <p:nvSpPr>
          <p:cNvPr id="22" name="TextBox 21"/>
          <p:cNvSpPr txBox="1"/>
          <p:nvPr/>
        </p:nvSpPr>
        <p:spPr>
          <a:xfrm>
            <a:off x="7442420" y="5367131"/>
            <a:ext cx="1017767" cy="276999"/>
          </a:xfrm>
          <a:prstGeom prst="rect">
            <a:avLst/>
          </a:prstGeom>
          <a:noFill/>
        </p:spPr>
        <p:txBody>
          <a:bodyPr wrap="square" rtlCol="0">
            <a:spAutoFit/>
          </a:bodyPr>
          <a:lstStyle/>
          <a:p>
            <a:r>
              <a:rPr lang="en-US" sz="1200" dirty="0" smtClean="0">
                <a:solidFill>
                  <a:srgbClr val="002060"/>
                </a:solidFill>
              </a:rPr>
              <a:t>Damping</a:t>
            </a:r>
            <a:endParaRPr lang="en-US" sz="1200" dirty="0">
              <a:solidFill>
                <a:srgbClr val="002060"/>
              </a:solidFill>
            </a:endParaRPr>
          </a:p>
        </p:txBody>
      </p:sp>
    </p:spTree>
  </p:cSld>
  <p:clrMapOvr>
    <a:masterClrMapping/>
  </p:clrMapOvr>
  <p:transition advTm="105878"/>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Population of Base Isolated Bridges</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945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19460" name="Picture 6"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1" name="Text Box 14"/>
          <p:cNvSpPr txBox="1">
            <a:spLocks noChangeArrowheads="1"/>
          </p:cNvSpPr>
          <p:nvPr/>
        </p:nvSpPr>
        <p:spPr bwMode="auto">
          <a:xfrm>
            <a:off x="0" y="988423"/>
            <a:ext cx="9144000" cy="369332"/>
          </a:xfrm>
          <a:prstGeom prst="rect">
            <a:avLst/>
          </a:prstGeom>
          <a:noFill/>
          <a:ln w="9525">
            <a:noFill/>
            <a:miter lim="800000"/>
            <a:headEnd/>
            <a:tailEnd/>
          </a:ln>
        </p:spPr>
        <p:txBody>
          <a:bodyPr>
            <a:spAutoFit/>
          </a:bodyPr>
          <a:lstStyle/>
          <a:p>
            <a:pPr marL="1262063" indent="-1262063">
              <a:spcBef>
                <a:spcPct val="50000"/>
              </a:spcBef>
            </a:pPr>
            <a:r>
              <a:rPr lang="en-US" altLang="ko-KR" b="1" dirty="0" smtClean="0">
                <a:solidFill>
                  <a:srgbClr val="008000"/>
                </a:solidFill>
                <a:ea typeface="굴림" pitchFamily="34" charset="-127"/>
              </a:rPr>
              <a:t>States with More Than Ten Isolated Bridges (2003)</a:t>
            </a:r>
          </a:p>
        </p:txBody>
      </p:sp>
      <p:graphicFrame>
        <p:nvGraphicFramePr>
          <p:cNvPr id="12" name="Table 11"/>
          <p:cNvGraphicFramePr>
            <a:graphicFrameLocks noGrp="1"/>
          </p:cNvGraphicFramePr>
          <p:nvPr/>
        </p:nvGraphicFramePr>
        <p:xfrm>
          <a:off x="338364" y="1509486"/>
          <a:ext cx="5605235" cy="3606800"/>
        </p:xfrm>
        <a:graphic>
          <a:graphicData uri="http://schemas.openxmlformats.org/drawingml/2006/table">
            <a:tbl>
              <a:tblPr firstRow="1" bandRow="1">
                <a:tableStyleId>{5C22544A-7EE6-4342-B048-85BDC9FD1C3A}</a:tableStyleId>
              </a:tblPr>
              <a:tblGrid>
                <a:gridCol w="1908447"/>
                <a:gridCol w="2011680"/>
                <a:gridCol w="1685108"/>
              </a:tblGrid>
              <a:tr h="370840">
                <a:tc>
                  <a:txBody>
                    <a:bodyPr/>
                    <a:lstStyle/>
                    <a:p>
                      <a:pPr algn="ctr"/>
                      <a:r>
                        <a:rPr lang="en-US" dirty="0" smtClean="0"/>
                        <a:t>State</a:t>
                      </a:r>
                      <a:endParaRPr lang="en-US" dirty="0"/>
                    </a:p>
                  </a:txBody>
                  <a:tcPr anchor="ctr"/>
                </a:tc>
                <a:tc>
                  <a:txBody>
                    <a:bodyPr/>
                    <a:lstStyle/>
                    <a:p>
                      <a:pPr algn="ctr"/>
                      <a:r>
                        <a:rPr lang="en-US" dirty="0" smtClean="0"/>
                        <a:t>Number of Isolated</a:t>
                      </a:r>
                      <a:r>
                        <a:rPr lang="en-US" baseline="0" dirty="0" smtClean="0"/>
                        <a:t> Bridges</a:t>
                      </a:r>
                      <a:endParaRPr lang="en-US" dirty="0"/>
                    </a:p>
                  </a:txBody>
                  <a:tcPr anchor="ctr"/>
                </a:tc>
                <a:tc>
                  <a:txBody>
                    <a:bodyPr/>
                    <a:lstStyle/>
                    <a:p>
                      <a:pPr algn="ctr"/>
                      <a:r>
                        <a:rPr lang="en-US" dirty="0" smtClean="0"/>
                        <a:t>Percentage</a:t>
                      </a:r>
                      <a:r>
                        <a:rPr lang="en-US" baseline="0" dirty="0" smtClean="0"/>
                        <a:t> </a:t>
                      </a:r>
                      <a:endParaRPr lang="en-US" dirty="0"/>
                    </a:p>
                  </a:txBody>
                  <a:tcPr anchor="ctr"/>
                </a:tc>
              </a:tr>
              <a:tr h="370840">
                <a:tc>
                  <a:txBody>
                    <a:bodyPr/>
                    <a:lstStyle/>
                    <a:p>
                      <a:pPr algn="ctr"/>
                      <a:r>
                        <a:rPr lang="en-US" dirty="0" smtClean="0"/>
                        <a:t>California</a:t>
                      </a:r>
                      <a:endParaRPr lang="en-US" dirty="0"/>
                    </a:p>
                  </a:txBody>
                  <a:tcPr anchor="ctr"/>
                </a:tc>
                <a:tc>
                  <a:txBody>
                    <a:bodyPr/>
                    <a:lstStyle/>
                    <a:p>
                      <a:pPr algn="ctr"/>
                      <a:r>
                        <a:rPr lang="en-US" dirty="0" smtClean="0"/>
                        <a:t>28</a:t>
                      </a:r>
                      <a:endParaRPr lang="en-US" dirty="0"/>
                    </a:p>
                  </a:txBody>
                  <a:tcPr anchor="ctr"/>
                </a:tc>
                <a:tc>
                  <a:txBody>
                    <a:bodyPr/>
                    <a:lstStyle/>
                    <a:p>
                      <a:pPr algn="ctr"/>
                      <a:r>
                        <a:rPr lang="en-US" dirty="0" smtClean="0"/>
                        <a:t>13 %</a:t>
                      </a:r>
                      <a:endParaRPr lang="en-US" dirty="0"/>
                    </a:p>
                  </a:txBody>
                  <a:tcPr anchor="ctr"/>
                </a:tc>
              </a:tr>
              <a:tr h="370840">
                <a:tc>
                  <a:txBody>
                    <a:bodyPr/>
                    <a:lstStyle/>
                    <a:p>
                      <a:pPr algn="ctr"/>
                      <a:r>
                        <a:rPr lang="en-US" dirty="0" smtClean="0"/>
                        <a:t>New Jersey</a:t>
                      </a:r>
                      <a:endParaRPr lang="en-US" dirty="0"/>
                    </a:p>
                  </a:txBody>
                  <a:tcPr anchor="ctr"/>
                </a:tc>
                <a:tc>
                  <a:txBody>
                    <a:bodyPr/>
                    <a:lstStyle/>
                    <a:p>
                      <a:pPr algn="ctr"/>
                      <a:r>
                        <a:rPr lang="en-US" dirty="0" smtClean="0"/>
                        <a:t>23</a:t>
                      </a:r>
                      <a:endParaRPr lang="en-US" dirty="0"/>
                    </a:p>
                  </a:txBody>
                  <a:tcPr anchor="ctr"/>
                </a:tc>
                <a:tc>
                  <a:txBody>
                    <a:bodyPr/>
                    <a:lstStyle/>
                    <a:p>
                      <a:pPr algn="ctr"/>
                      <a:r>
                        <a:rPr lang="en-US" dirty="0" smtClean="0"/>
                        <a:t>11 %</a:t>
                      </a:r>
                      <a:endParaRPr lang="en-US" dirty="0"/>
                    </a:p>
                  </a:txBody>
                  <a:tcPr anchor="ctr"/>
                </a:tc>
              </a:tr>
              <a:tr h="370840">
                <a:tc>
                  <a:txBody>
                    <a:bodyPr/>
                    <a:lstStyle/>
                    <a:p>
                      <a:pPr algn="ctr"/>
                      <a:r>
                        <a:rPr lang="en-US" dirty="0" smtClean="0"/>
                        <a:t>New York</a:t>
                      </a:r>
                      <a:endParaRPr lang="en-US" dirty="0"/>
                    </a:p>
                  </a:txBody>
                  <a:tcPr anchor="ctr"/>
                </a:tc>
                <a:tc>
                  <a:txBody>
                    <a:bodyPr/>
                    <a:lstStyle/>
                    <a:p>
                      <a:pPr algn="ctr"/>
                      <a:r>
                        <a:rPr lang="en-US" dirty="0" smtClean="0"/>
                        <a:t>22</a:t>
                      </a:r>
                      <a:endParaRPr lang="en-US" dirty="0"/>
                    </a:p>
                  </a:txBody>
                  <a:tcPr anchor="ctr"/>
                </a:tc>
                <a:tc>
                  <a:txBody>
                    <a:bodyPr/>
                    <a:lstStyle/>
                    <a:p>
                      <a:pPr algn="ctr"/>
                      <a:r>
                        <a:rPr lang="en-US" dirty="0" smtClean="0"/>
                        <a:t>11 %</a:t>
                      </a:r>
                      <a:endParaRPr lang="en-US" dirty="0"/>
                    </a:p>
                  </a:txBody>
                  <a:tcPr anchor="ctr"/>
                </a:tc>
              </a:tr>
              <a:tr h="370840">
                <a:tc>
                  <a:txBody>
                    <a:bodyPr/>
                    <a:lstStyle/>
                    <a:p>
                      <a:pPr algn="ctr"/>
                      <a:r>
                        <a:rPr lang="en-US" dirty="0" smtClean="0"/>
                        <a:t>Massachusetts</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10 %</a:t>
                      </a:r>
                      <a:endParaRPr lang="en-US" dirty="0"/>
                    </a:p>
                  </a:txBody>
                  <a:tcPr anchor="ctr"/>
                </a:tc>
              </a:tr>
              <a:tr h="370840">
                <a:tc>
                  <a:txBody>
                    <a:bodyPr/>
                    <a:lstStyle/>
                    <a:p>
                      <a:pPr algn="ctr"/>
                      <a:r>
                        <a:rPr lang="en-US" dirty="0" smtClean="0"/>
                        <a:t>New Hampshire</a:t>
                      </a:r>
                      <a:endParaRPr lang="en-US" dirty="0"/>
                    </a:p>
                  </a:txBody>
                  <a:tcPr anchor="ctr"/>
                </a:tc>
                <a:tc>
                  <a:txBody>
                    <a:bodyPr/>
                    <a:lstStyle/>
                    <a:p>
                      <a:pPr algn="ctr"/>
                      <a:r>
                        <a:rPr lang="en-US" dirty="0" smtClean="0"/>
                        <a:t>14</a:t>
                      </a:r>
                      <a:endParaRPr lang="en-US" dirty="0"/>
                    </a:p>
                  </a:txBody>
                  <a:tcPr anchor="ctr"/>
                </a:tc>
                <a:tc>
                  <a:txBody>
                    <a:bodyPr/>
                    <a:lstStyle/>
                    <a:p>
                      <a:pPr algn="ctr"/>
                      <a:r>
                        <a:rPr lang="en-US" dirty="0" smtClean="0"/>
                        <a:t>7 %</a:t>
                      </a:r>
                      <a:endParaRPr lang="en-US" dirty="0"/>
                    </a:p>
                  </a:txBody>
                  <a:tcPr anchor="ctr"/>
                </a:tc>
              </a:tr>
              <a:tr h="370840">
                <a:tc>
                  <a:txBody>
                    <a:bodyPr/>
                    <a:lstStyle/>
                    <a:p>
                      <a:pPr algn="ctr"/>
                      <a:r>
                        <a:rPr lang="en-US" dirty="0" smtClean="0"/>
                        <a:t>Illinois</a:t>
                      </a:r>
                      <a:endParaRPr lang="en-US" dirty="0"/>
                    </a:p>
                  </a:txBody>
                  <a:tcPr anchor="ctr"/>
                </a:tc>
                <a:tc>
                  <a:txBody>
                    <a:bodyPr/>
                    <a:lstStyle/>
                    <a:p>
                      <a:pPr algn="ctr"/>
                      <a:r>
                        <a:rPr lang="en-US" dirty="0" smtClean="0"/>
                        <a:t>14</a:t>
                      </a:r>
                      <a:endParaRPr lang="en-US" dirty="0"/>
                    </a:p>
                  </a:txBody>
                  <a:tcPr anchor="ctr"/>
                </a:tc>
                <a:tc>
                  <a:txBody>
                    <a:bodyPr/>
                    <a:lstStyle/>
                    <a:p>
                      <a:pPr algn="ctr"/>
                      <a:r>
                        <a:rPr lang="en-US" dirty="0" smtClean="0"/>
                        <a:t>7 %</a:t>
                      </a:r>
                      <a:endParaRPr lang="en-US" dirty="0"/>
                    </a:p>
                  </a:txBody>
                  <a:tcPr anchor="ctr"/>
                </a:tc>
              </a:tr>
              <a:tr h="370840">
                <a:tc>
                  <a:txBody>
                    <a:bodyPr/>
                    <a:lstStyle/>
                    <a:p>
                      <a:pPr algn="ctr"/>
                      <a:r>
                        <a:rPr lang="en-US" dirty="0" smtClean="0"/>
                        <a:t>Other</a:t>
                      </a:r>
                      <a:endParaRPr lang="en-US" dirty="0"/>
                    </a:p>
                  </a:txBody>
                  <a:tcPr anchor="ctr"/>
                </a:tc>
                <a:tc>
                  <a:txBody>
                    <a:bodyPr/>
                    <a:lstStyle/>
                    <a:p>
                      <a:pPr algn="ctr"/>
                      <a:r>
                        <a:rPr lang="en-US" dirty="0" smtClean="0"/>
                        <a:t>87</a:t>
                      </a:r>
                      <a:endParaRPr lang="en-US" dirty="0"/>
                    </a:p>
                  </a:txBody>
                  <a:tcPr anchor="ctr"/>
                </a:tc>
                <a:tc>
                  <a:txBody>
                    <a:bodyPr/>
                    <a:lstStyle/>
                    <a:p>
                      <a:pPr algn="ctr"/>
                      <a:r>
                        <a:rPr lang="en-US" dirty="0" smtClean="0"/>
                        <a:t>41 %</a:t>
                      </a:r>
                      <a:endParaRPr lang="en-US" dirty="0"/>
                    </a:p>
                  </a:txBody>
                  <a:tcPr anchor="ctr"/>
                </a:tc>
              </a:tr>
              <a:tr h="370840">
                <a:tc>
                  <a:txBody>
                    <a:bodyPr/>
                    <a:lstStyle/>
                    <a:p>
                      <a:pPr algn="ctr"/>
                      <a:r>
                        <a:rPr lang="en-US" dirty="0" smtClean="0"/>
                        <a:t>TOTAL</a:t>
                      </a:r>
                      <a:endParaRPr lang="en-US" dirty="0"/>
                    </a:p>
                  </a:txBody>
                  <a:tcPr anchor="ctr"/>
                </a:tc>
                <a:tc>
                  <a:txBody>
                    <a:bodyPr/>
                    <a:lstStyle/>
                    <a:p>
                      <a:pPr algn="ctr"/>
                      <a:r>
                        <a:rPr lang="en-US" dirty="0" smtClean="0"/>
                        <a:t>208</a:t>
                      </a:r>
                      <a:endParaRPr lang="en-US" dirty="0"/>
                    </a:p>
                  </a:txBody>
                  <a:tcPr anchor="ctr"/>
                </a:tc>
                <a:tc>
                  <a:txBody>
                    <a:bodyPr/>
                    <a:lstStyle/>
                    <a:p>
                      <a:pPr algn="ctr"/>
                      <a:endParaRPr lang="en-US" dirty="0"/>
                    </a:p>
                  </a:txBody>
                  <a:tcPr anchor="ctr"/>
                </a:tc>
              </a:tr>
            </a:tbl>
          </a:graphicData>
        </a:graphic>
      </p:graphicFrame>
      <p:sp>
        <p:nvSpPr>
          <p:cNvPr id="14" name="Text Box 14"/>
          <p:cNvSpPr txBox="1">
            <a:spLocks noChangeArrowheads="1"/>
          </p:cNvSpPr>
          <p:nvPr/>
        </p:nvSpPr>
        <p:spPr bwMode="auto">
          <a:xfrm>
            <a:off x="899886" y="5319486"/>
            <a:ext cx="8244114" cy="784830"/>
          </a:xfrm>
          <a:prstGeom prst="rect">
            <a:avLst/>
          </a:prstGeom>
          <a:noFill/>
          <a:ln w="9525">
            <a:noFill/>
            <a:miter lim="800000"/>
            <a:headEnd/>
            <a:tailEnd/>
          </a:ln>
        </p:spPr>
        <p:txBody>
          <a:bodyPr wrap="square">
            <a:spAutoFit/>
          </a:bodyPr>
          <a:lstStyle/>
          <a:p>
            <a:pPr marL="1262063" indent="-1262063">
              <a:spcBef>
                <a:spcPct val="50000"/>
              </a:spcBef>
            </a:pPr>
            <a:r>
              <a:rPr lang="en-US" altLang="ko-KR" dirty="0" smtClean="0">
                <a:ea typeface="굴림" pitchFamily="34" charset="-127"/>
              </a:rPr>
              <a:t>Note: Isolated bridges in U.S., Canada, Mexico, and Puerto Rico</a:t>
            </a:r>
          </a:p>
          <a:p>
            <a:pPr marL="1262063" indent="-1262063">
              <a:spcBef>
                <a:spcPct val="50000"/>
              </a:spcBef>
            </a:pPr>
            <a:r>
              <a:rPr lang="en-US" altLang="ko-KR" dirty="0" smtClean="0">
                <a:ea typeface="굴림" pitchFamily="34" charset="-127"/>
              </a:rPr>
              <a:t>          </a:t>
            </a:r>
            <a:r>
              <a:rPr lang="en-US" altLang="ko-KR" dirty="0" smtClean="0">
                <a:solidFill>
                  <a:srgbClr val="C00000"/>
                </a:solidFill>
                <a:ea typeface="굴림" pitchFamily="34" charset="-127"/>
              </a:rPr>
              <a:t>¾ </a:t>
            </a:r>
            <a:r>
              <a:rPr lang="en-US" altLang="ko-KR" dirty="0" smtClean="0">
                <a:ea typeface="굴림" pitchFamily="34" charset="-127"/>
              </a:rPr>
              <a:t>of the isolated bridges in the U.S. use </a:t>
            </a:r>
            <a:r>
              <a:rPr lang="en-US" altLang="ko-KR" dirty="0" smtClean="0">
                <a:solidFill>
                  <a:srgbClr val="C00000"/>
                </a:solidFill>
                <a:ea typeface="굴림" pitchFamily="34" charset="-127"/>
              </a:rPr>
              <a:t>Lead Rubber Bearings</a:t>
            </a:r>
          </a:p>
        </p:txBody>
      </p:sp>
      <p:pic>
        <p:nvPicPr>
          <p:cNvPr id="8" name="Picture 7" descr="LRB.jpg"/>
          <p:cNvPicPr>
            <a:picLocks noChangeAspect="1"/>
          </p:cNvPicPr>
          <p:nvPr/>
        </p:nvPicPr>
        <p:blipFill>
          <a:blip r:embed="rId4" cstate="print"/>
          <a:stretch>
            <a:fillRect/>
          </a:stretch>
        </p:blipFill>
        <p:spPr>
          <a:xfrm>
            <a:off x="6263808" y="1250405"/>
            <a:ext cx="2560529" cy="2172064"/>
          </a:xfrm>
          <a:prstGeom prst="rect">
            <a:avLst/>
          </a:prstGeom>
        </p:spPr>
      </p:pic>
      <p:pic>
        <p:nvPicPr>
          <p:cNvPr id="9" name="Picture 8" descr="title01_img20.gif"/>
          <p:cNvPicPr>
            <a:picLocks noChangeAspect="1"/>
          </p:cNvPicPr>
          <p:nvPr/>
        </p:nvPicPr>
        <p:blipFill>
          <a:blip r:embed="rId5" cstate="print"/>
          <a:srcRect l="14132" t="47820" r="16242" b="2889"/>
          <a:stretch>
            <a:fillRect/>
          </a:stretch>
        </p:blipFill>
        <p:spPr>
          <a:xfrm>
            <a:off x="6244046" y="3618413"/>
            <a:ext cx="2586446" cy="1440180"/>
          </a:xfrm>
          <a:prstGeom prst="rect">
            <a:avLst/>
          </a:prstGeom>
        </p:spPr>
      </p:pic>
    </p:spTree>
  </p:cSld>
  <p:clrMapOvr>
    <a:masterClrMapping/>
  </p:clrMapOvr>
  <p:transition advTm="6177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srcRect/>
          <a:stretch>
            <a:fillRect/>
          </a:stretch>
        </p:blipFill>
        <p:spPr bwMode="auto">
          <a:xfrm>
            <a:off x="313352" y="1553923"/>
            <a:ext cx="4802187" cy="3024187"/>
          </a:xfrm>
          <a:prstGeom prst="rect">
            <a:avLst/>
          </a:prstGeom>
          <a:solidFill>
            <a:schemeClr val="bg1"/>
          </a:solidFill>
          <a:ln w="12700">
            <a:solidFill>
              <a:srgbClr val="C00000"/>
            </a:solidFill>
            <a:miter lim="800000"/>
            <a:headEnd/>
            <a:tailEnd/>
          </a:ln>
          <a:effectLst/>
        </p:spPr>
      </p:pic>
      <p:sp>
        <p:nvSpPr>
          <p:cNvPr id="125954"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Location of the Subject Bridge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9459" name="Line 3"/>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19460" name="Picture 6" descr="ub_logo2"/>
          <p:cNvPicPr>
            <a:picLocks noChangeAspect="1" noChangeArrowheads="1"/>
          </p:cNvPicPr>
          <p:nvPr/>
        </p:nvPicPr>
        <p:blipFill>
          <a:blip r:embed="rId5" cstate="print"/>
          <a:srcRect/>
          <a:stretch>
            <a:fillRect/>
          </a:stretch>
        </p:blipFill>
        <p:spPr bwMode="auto">
          <a:xfrm>
            <a:off x="228600" y="6324600"/>
            <a:ext cx="2819400" cy="396875"/>
          </a:xfrm>
          <a:prstGeom prst="rect">
            <a:avLst/>
          </a:prstGeom>
          <a:noFill/>
          <a:ln w="9525">
            <a:noFill/>
            <a:miter lim="800000"/>
            <a:headEnd/>
            <a:tailEnd/>
          </a:ln>
        </p:spPr>
      </p:pic>
      <p:sp>
        <p:nvSpPr>
          <p:cNvPr id="19462" name="Text Box 12"/>
          <p:cNvSpPr txBox="1">
            <a:spLocks noChangeArrowheads="1"/>
          </p:cNvSpPr>
          <p:nvPr/>
        </p:nvSpPr>
        <p:spPr bwMode="auto">
          <a:xfrm>
            <a:off x="0" y="990600"/>
            <a:ext cx="9144000" cy="400110"/>
          </a:xfrm>
          <a:prstGeom prst="rect">
            <a:avLst/>
          </a:prstGeom>
          <a:noFill/>
          <a:ln w="9525">
            <a:noFill/>
            <a:miter lim="800000"/>
            <a:headEnd/>
            <a:tailEnd/>
          </a:ln>
        </p:spPr>
        <p:txBody>
          <a:bodyPr wrap="square">
            <a:spAutoFit/>
          </a:bodyPr>
          <a:lstStyle/>
          <a:p>
            <a:pPr>
              <a:spcBef>
                <a:spcPct val="50000"/>
              </a:spcBef>
            </a:pPr>
            <a:r>
              <a:rPr lang="en-US" altLang="ko-KR" sz="2000" b="1" dirty="0" smtClean="0">
                <a:solidFill>
                  <a:srgbClr val="008000"/>
                </a:solidFill>
                <a:ea typeface="굴림" pitchFamily="34" charset="-127"/>
              </a:rPr>
              <a:t> Rte 400, Western New York State</a:t>
            </a:r>
          </a:p>
        </p:txBody>
      </p:sp>
      <p:pic>
        <p:nvPicPr>
          <p:cNvPr id="74753" name="Picture 1"/>
          <p:cNvPicPr>
            <a:picLocks noChangeAspect="1" noChangeArrowheads="1"/>
          </p:cNvPicPr>
          <p:nvPr/>
        </p:nvPicPr>
        <p:blipFill>
          <a:blip r:embed="rId6" cstate="print"/>
          <a:srcRect/>
          <a:stretch>
            <a:fillRect/>
          </a:stretch>
        </p:blipFill>
        <p:spPr bwMode="auto">
          <a:xfrm>
            <a:off x="1413330" y="2194734"/>
            <a:ext cx="5611585" cy="3302323"/>
          </a:xfrm>
          <a:prstGeom prst="rect">
            <a:avLst/>
          </a:prstGeom>
          <a:solidFill>
            <a:schemeClr val="bg1"/>
          </a:solidFill>
          <a:ln w="12700">
            <a:solidFill>
              <a:srgbClr val="C00000"/>
            </a:solidFill>
            <a:miter lim="800000"/>
            <a:headEnd/>
            <a:tailEnd/>
          </a:ln>
          <a:effectLst/>
        </p:spPr>
      </p:pic>
      <p:pic>
        <p:nvPicPr>
          <p:cNvPr id="74754" name="Picture 2"/>
          <p:cNvPicPr>
            <a:picLocks noChangeAspect="1" noChangeArrowheads="1"/>
          </p:cNvPicPr>
          <p:nvPr/>
        </p:nvPicPr>
        <p:blipFill>
          <a:blip r:embed="rId7" cstate="print"/>
          <a:srcRect/>
          <a:stretch>
            <a:fillRect/>
          </a:stretch>
        </p:blipFill>
        <p:spPr bwMode="auto">
          <a:xfrm>
            <a:off x="2955053" y="2815771"/>
            <a:ext cx="5901822" cy="3207657"/>
          </a:xfrm>
          <a:prstGeom prst="rect">
            <a:avLst/>
          </a:prstGeom>
          <a:solidFill>
            <a:schemeClr val="bg1"/>
          </a:solidFill>
          <a:ln w="12700">
            <a:solidFill>
              <a:srgbClr val="C00000"/>
            </a:solidFill>
            <a:miter lim="800000"/>
            <a:headEnd/>
            <a:tailEnd/>
          </a:ln>
          <a:effectLst/>
        </p:spPr>
      </p:pic>
    </p:spTree>
    <p:custDataLst>
      <p:tags r:id="rId1"/>
    </p:custDataLst>
  </p:cSld>
  <p:clrMapOvr>
    <a:masterClrMapping/>
  </p:clrMapOvr>
  <p:transition advTm="32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3"/>
                                        </p:tgtEl>
                                        <p:attrNameLst>
                                          <p:attrName>style.visibility</p:attrName>
                                        </p:attrNameLst>
                                      </p:cBhvr>
                                      <p:to>
                                        <p:strVal val="visible"/>
                                      </p:to>
                                    </p:set>
                                    <p:animEffect transition="in" filter="blinds(horizontal)">
                                      <p:cBhvr>
                                        <p:cTn id="7" dur="500"/>
                                        <p:tgtEl>
                                          <p:spTgt spid="747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gtEl>
                                        <p:attrNameLst>
                                          <p:attrName>style.visibility</p:attrName>
                                        </p:attrNameLst>
                                      </p:cBhvr>
                                      <p:to>
                                        <p:strVal val="visible"/>
                                      </p:to>
                                    </p:set>
                                    <p:animEffect transition="in" filter="blinds(horizontal)">
                                      <p:cBhvr>
                                        <p:cTn id="12"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spcBef>
                <a:spcPct val="50000"/>
              </a:spcBef>
              <a:defRPr/>
            </a:pPr>
            <a:r>
              <a:rPr lang="en-US" altLang="ko-KR" sz="3200" b="1" dirty="0" smtClean="0">
                <a:solidFill>
                  <a:srgbClr val="003366"/>
                </a:solidFill>
                <a:effectLst>
                  <a:outerShdw blurRad="38100" dist="38100" dir="2700000" algn="tl">
                    <a:srgbClr val="000000">
                      <a:alpha val="43137"/>
                    </a:srgbClr>
                  </a:outerShdw>
                </a:effectLst>
                <a:latin typeface="Tahoma" pitchFamily="34" charset="0"/>
                <a:ea typeface="굴림" pitchFamily="34" charset="-127"/>
              </a:rPr>
              <a:t>Plan and Elevation of the Subject Bridge</a:t>
            </a:r>
            <a:endParaRPr lang="en-US" altLang="ko-KR" sz="3200" b="1" dirty="0">
              <a:solidFill>
                <a:srgbClr val="003366"/>
              </a:solidFill>
              <a:effectLst>
                <a:outerShdw blurRad="38100" dist="38100" dir="2700000" algn="tl">
                  <a:srgbClr val="000000">
                    <a:alpha val="43137"/>
                  </a:srgbClr>
                </a:outerShdw>
              </a:effectLst>
              <a:latin typeface="Tahoma" pitchFamily="34" charset="0"/>
              <a:ea typeface="굴림" pitchFamily="34" charset="-127"/>
            </a:endParaRPr>
          </a:p>
        </p:txBody>
      </p:sp>
      <p:sp>
        <p:nvSpPr>
          <p:cNvPr id="17411" name="Line 5"/>
          <p:cNvSpPr>
            <a:spLocks noChangeShapeType="1"/>
          </p:cNvSpPr>
          <p:nvPr/>
        </p:nvSpPr>
        <p:spPr bwMode="auto">
          <a:xfrm>
            <a:off x="0" y="762000"/>
            <a:ext cx="6477000" cy="0"/>
          </a:xfrm>
          <a:prstGeom prst="line">
            <a:avLst/>
          </a:prstGeom>
          <a:noFill/>
          <a:ln w="57150">
            <a:solidFill>
              <a:srgbClr val="0028D2"/>
            </a:solidFill>
            <a:round/>
            <a:headEnd/>
            <a:tailEnd/>
          </a:ln>
        </p:spPr>
        <p:txBody>
          <a:bodyPr/>
          <a:lstStyle/>
          <a:p>
            <a:endParaRPr lang="en-US" dirty="0"/>
          </a:p>
        </p:txBody>
      </p:sp>
      <p:pic>
        <p:nvPicPr>
          <p:cNvPr id="17412" name="Picture 13" descr="ub_logo2"/>
          <p:cNvPicPr>
            <a:picLocks noChangeAspect="1" noChangeArrowheads="1"/>
          </p:cNvPicPr>
          <p:nvPr/>
        </p:nvPicPr>
        <p:blipFill>
          <a:blip r:embed="rId3" cstate="print"/>
          <a:srcRect/>
          <a:stretch>
            <a:fillRect/>
          </a:stretch>
        </p:blipFill>
        <p:spPr bwMode="auto">
          <a:xfrm>
            <a:off x="228600" y="6324600"/>
            <a:ext cx="2819400" cy="396875"/>
          </a:xfrm>
          <a:prstGeom prst="rect">
            <a:avLst/>
          </a:prstGeom>
          <a:noFill/>
          <a:ln w="9525">
            <a:noFill/>
            <a:miter lim="800000"/>
            <a:headEnd/>
            <a:tailEnd/>
          </a:ln>
        </p:spPr>
      </p:pic>
      <p:sp>
        <p:nvSpPr>
          <p:cNvPr id="17413" name="Text Box 14"/>
          <p:cNvSpPr txBox="1">
            <a:spLocks noChangeArrowheads="1"/>
          </p:cNvSpPr>
          <p:nvPr/>
        </p:nvSpPr>
        <p:spPr bwMode="auto">
          <a:xfrm>
            <a:off x="0" y="1574799"/>
            <a:ext cx="9144000" cy="3277820"/>
          </a:xfrm>
          <a:prstGeom prst="rect">
            <a:avLst/>
          </a:prstGeom>
          <a:noFill/>
          <a:ln w="9525">
            <a:noFill/>
            <a:miter lim="800000"/>
            <a:headEnd/>
            <a:tailEnd/>
          </a:ln>
        </p:spPr>
        <p:txBody>
          <a:bodyPr>
            <a:spAutoFit/>
          </a:bodyPr>
          <a:lstStyle/>
          <a:p>
            <a:pPr>
              <a:spcBef>
                <a:spcPct val="50000"/>
              </a:spcBef>
            </a:pPr>
            <a:r>
              <a:rPr lang="en-US" altLang="ko-KR" b="1" dirty="0" smtClean="0">
                <a:ea typeface="굴림" pitchFamily="34" charset="-127"/>
              </a:rPr>
              <a:t>Girder</a:t>
            </a:r>
          </a:p>
          <a:p>
            <a:pPr>
              <a:spcBef>
                <a:spcPct val="50000"/>
              </a:spcBef>
            </a:pPr>
            <a:r>
              <a:rPr lang="en-US" altLang="ko-KR" b="1" dirty="0" smtClean="0">
                <a:solidFill>
                  <a:srgbClr val="008000"/>
                </a:solidFill>
                <a:ea typeface="굴림" pitchFamily="34" charset="-127"/>
              </a:rPr>
              <a:t>7 - W36x150 Steel Beam</a:t>
            </a:r>
          </a:p>
          <a:p>
            <a:pPr>
              <a:spcBef>
                <a:spcPct val="50000"/>
              </a:spcBef>
            </a:pPr>
            <a:r>
              <a:rPr lang="en-US" altLang="ko-KR" b="1" dirty="0" smtClean="0">
                <a:ea typeface="굴림" pitchFamily="34" charset="-127"/>
              </a:rPr>
              <a:t>Deck</a:t>
            </a:r>
          </a:p>
          <a:p>
            <a:pPr>
              <a:spcBef>
                <a:spcPct val="50000"/>
              </a:spcBef>
            </a:pPr>
            <a:r>
              <a:rPr lang="en-US" altLang="ko-KR" b="1" dirty="0" smtClean="0">
                <a:solidFill>
                  <a:srgbClr val="008000"/>
                </a:solidFill>
                <a:ea typeface="굴림" pitchFamily="34" charset="-127"/>
              </a:rPr>
              <a:t>230mm thick Conc.</a:t>
            </a:r>
          </a:p>
          <a:p>
            <a:pPr>
              <a:spcBef>
                <a:spcPct val="50000"/>
              </a:spcBef>
            </a:pPr>
            <a:r>
              <a:rPr lang="en-US" altLang="ko-KR" b="1" dirty="0" smtClean="0">
                <a:ea typeface="굴림" pitchFamily="34" charset="-127"/>
              </a:rPr>
              <a:t>Abutments</a:t>
            </a:r>
          </a:p>
          <a:p>
            <a:pPr>
              <a:spcBef>
                <a:spcPct val="50000"/>
              </a:spcBef>
            </a:pPr>
            <a:r>
              <a:rPr lang="en-US" altLang="ko-KR" b="1" dirty="0" smtClean="0">
                <a:solidFill>
                  <a:srgbClr val="008000"/>
                </a:solidFill>
                <a:ea typeface="굴림" pitchFamily="34" charset="-127"/>
              </a:rPr>
              <a:t>Lead Rubber Bearings</a:t>
            </a:r>
          </a:p>
          <a:p>
            <a:pPr>
              <a:spcBef>
                <a:spcPct val="50000"/>
              </a:spcBef>
            </a:pPr>
            <a:r>
              <a:rPr lang="en-US" altLang="ko-KR" b="1" dirty="0" smtClean="0">
                <a:ea typeface="굴림" pitchFamily="34" charset="-127"/>
              </a:rPr>
              <a:t>Piers</a:t>
            </a:r>
          </a:p>
          <a:p>
            <a:pPr>
              <a:spcBef>
                <a:spcPct val="50000"/>
              </a:spcBef>
            </a:pPr>
            <a:r>
              <a:rPr lang="en-US" altLang="ko-KR" b="1" dirty="0" smtClean="0">
                <a:solidFill>
                  <a:srgbClr val="008000"/>
                </a:solidFill>
                <a:ea typeface="굴림" pitchFamily="34" charset="-127"/>
              </a:rPr>
              <a:t>Elastomeric Bearings</a:t>
            </a:r>
          </a:p>
        </p:txBody>
      </p:sp>
      <p:pic>
        <p:nvPicPr>
          <p:cNvPr id="12" name="Picture 11" descr="bridge.bmp"/>
          <p:cNvPicPr>
            <a:picLocks noChangeAspect="1"/>
          </p:cNvPicPr>
          <p:nvPr/>
        </p:nvPicPr>
        <p:blipFill>
          <a:blip r:embed="rId4" cstate="print"/>
          <a:srcRect l="9454" r="33882" b="28262"/>
          <a:stretch>
            <a:fillRect/>
          </a:stretch>
        </p:blipFill>
        <p:spPr>
          <a:xfrm>
            <a:off x="2897600" y="1204685"/>
            <a:ext cx="5989969" cy="4449110"/>
          </a:xfrm>
          <a:prstGeom prst="rect">
            <a:avLst/>
          </a:prstGeom>
          <a:ln w="12700">
            <a:solidFill>
              <a:srgbClr val="C00000"/>
            </a:solidFill>
          </a:ln>
        </p:spPr>
      </p:pic>
    </p:spTree>
  </p:cSld>
  <p:clrMapOvr>
    <a:masterClrMapping/>
  </p:clrMapOvr>
  <p:transition advTm="3856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1"/>
</p:tagLst>
</file>

<file path=ppt/tags/tag10.xml><?xml version="1.0" encoding="utf-8"?>
<p:tagLst xmlns:a="http://schemas.openxmlformats.org/drawingml/2006/main" xmlns:r="http://schemas.openxmlformats.org/officeDocument/2006/relationships" xmlns:p="http://schemas.openxmlformats.org/presentationml/2006/main">
  <p:tag name="TIMING" val="|26.1|18"/>
</p:tagLst>
</file>

<file path=ppt/tags/tag11.xml><?xml version="1.0" encoding="utf-8"?>
<p:tagLst xmlns:a="http://schemas.openxmlformats.org/drawingml/2006/main" xmlns:r="http://schemas.openxmlformats.org/officeDocument/2006/relationships" xmlns:p="http://schemas.openxmlformats.org/presentationml/2006/main">
  <p:tag name="TIMING" val="|26.1|18"/>
</p:tagLst>
</file>

<file path=ppt/tags/tag12.xml><?xml version="1.0" encoding="utf-8"?>
<p:tagLst xmlns:a="http://schemas.openxmlformats.org/drawingml/2006/main" xmlns:r="http://schemas.openxmlformats.org/officeDocument/2006/relationships" xmlns:p="http://schemas.openxmlformats.org/presentationml/2006/main">
  <p:tag name="TIMING" val="|26.1|18"/>
</p:tagLst>
</file>

<file path=ppt/tags/tag2.xml><?xml version="1.0" encoding="utf-8"?>
<p:tagLst xmlns:a="http://schemas.openxmlformats.org/drawingml/2006/main" xmlns:r="http://schemas.openxmlformats.org/officeDocument/2006/relationships" xmlns:p="http://schemas.openxmlformats.org/presentationml/2006/main">
  <p:tag name="TIMING" val="|44.1"/>
</p:tagLst>
</file>

<file path=ppt/tags/tag3.xml><?xml version="1.0" encoding="utf-8"?>
<p:tagLst xmlns:a="http://schemas.openxmlformats.org/drawingml/2006/main" xmlns:r="http://schemas.openxmlformats.org/officeDocument/2006/relationships" xmlns:p="http://schemas.openxmlformats.org/presentationml/2006/main">
  <p:tag name="TIMING" val="|4.4|6.5"/>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ags/tag5.xml><?xml version="1.0" encoding="utf-8"?>
<p:tagLst xmlns:a="http://schemas.openxmlformats.org/drawingml/2006/main" xmlns:r="http://schemas.openxmlformats.org/officeDocument/2006/relationships" xmlns:p="http://schemas.openxmlformats.org/presentationml/2006/main">
  <p:tag name="TIMING" val="|1.6"/>
</p:tagLst>
</file>

<file path=ppt/tags/tag6.xml><?xml version="1.0" encoding="utf-8"?>
<p:tagLst xmlns:a="http://schemas.openxmlformats.org/drawingml/2006/main" xmlns:r="http://schemas.openxmlformats.org/officeDocument/2006/relationships" xmlns:p="http://schemas.openxmlformats.org/presentationml/2006/main">
  <p:tag name="TIMING" val="|26.1|18"/>
</p:tagLst>
</file>

<file path=ppt/tags/tag7.xml><?xml version="1.0" encoding="utf-8"?>
<p:tagLst xmlns:a="http://schemas.openxmlformats.org/drawingml/2006/main" xmlns:r="http://schemas.openxmlformats.org/officeDocument/2006/relationships" xmlns:p="http://schemas.openxmlformats.org/presentationml/2006/main">
  <p:tag name="TIMING" val="|26.1|18"/>
</p:tagLst>
</file>

<file path=ppt/tags/tag8.xml><?xml version="1.0" encoding="utf-8"?>
<p:tagLst xmlns:a="http://schemas.openxmlformats.org/drawingml/2006/main" xmlns:r="http://schemas.openxmlformats.org/officeDocument/2006/relationships" xmlns:p="http://schemas.openxmlformats.org/presentationml/2006/main">
  <p:tag name="TIMING" val="|26.1|18"/>
</p:tagLst>
</file>

<file path=ppt/tags/tag9.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45700</TotalTime>
  <Words>2485</Words>
  <Application>Microsoft Office PowerPoint</Application>
  <PresentationFormat>On-screen Show (4:3)</PresentationFormat>
  <Paragraphs>815</Paragraphs>
  <Slides>52</Slides>
  <Notes>52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52</vt:i4>
      </vt:variant>
    </vt:vector>
  </HeadingPairs>
  <TitlesOfParts>
    <vt:vector size="56" baseType="lpstr">
      <vt:lpstr>Default Design</vt:lpstr>
      <vt:lpstr>Custom Design</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organization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Ratchetting in Hysteretic Damping Systems</dc:title>
  <dc:creator>sookang</dc:creator>
  <cp:lastModifiedBy>IL-SANG AHN</cp:lastModifiedBy>
  <cp:revision>1419</cp:revision>
  <dcterms:created xsi:type="dcterms:W3CDTF">2004-12-03T22:58:39Z</dcterms:created>
  <dcterms:modified xsi:type="dcterms:W3CDTF">2009-10-05T18:27:27Z</dcterms:modified>
</cp:coreProperties>
</file>